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slideshow.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media/image36.jpg" ContentType="image/jpg"/>
  <Override PartName="/ppt/media/image40.jpg" ContentType="image/jpg"/>
  <Override PartName="/ppt/media/image43.jpg" ContentType="image/jpg"/>
  <Override PartName="/ppt/media/image44.jpg" ContentType="image/jpg"/>
  <Override PartName="/ppt/media/image55.jpg" ContentType="image/jpg"/>
  <Override PartName="/ppt/media/image57.jpg" ContentType="image/jpg"/>
  <Override PartName="/ppt/media/image58.jpg" ContentType="image/jpg"/>
  <Override PartName="/ppt/media/image59.jpg" ContentType="image/jpg"/>
  <Override PartName="/ppt/media/image60.jpg" ContentType="image/jpg"/>
  <Override PartName="/ppt/media/image61.jpg" ContentType="image/jpg"/>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bookmarkIdSeed="3">
  <p:sldMasterIdLst>
    <p:sldMasterId id="2147483668" r:id="rId1"/>
  </p:sldMasterIdLst>
  <p:notesMasterIdLst>
    <p:notesMasterId r:id="rId82"/>
  </p:notesMasterIdLst>
  <p:sldIdLst>
    <p:sldId id="761" r:id="rId2"/>
    <p:sldId id="509" r:id="rId3"/>
    <p:sldId id="645" r:id="rId4"/>
    <p:sldId id="466" r:id="rId5"/>
    <p:sldId id="467" r:id="rId6"/>
    <p:sldId id="960" r:id="rId7"/>
    <p:sldId id="961" r:id="rId8"/>
    <p:sldId id="962" r:id="rId9"/>
    <p:sldId id="1027" r:id="rId10"/>
    <p:sldId id="1028" r:id="rId11"/>
    <p:sldId id="1029" r:id="rId12"/>
    <p:sldId id="963" r:id="rId13"/>
    <p:sldId id="964" r:id="rId14"/>
    <p:sldId id="965" r:id="rId15"/>
    <p:sldId id="966" r:id="rId16"/>
    <p:sldId id="967" r:id="rId17"/>
    <p:sldId id="968" r:id="rId18"/>
    <p:sldId id="969" r:id="rId19"/>
    <p:sldId id="970" r:id="rId20"/>
    <p:sldId id="971" r:id="rId21"/>
    <p:sldId id="972" r:id="rId22"/>
    <p:sldId id="973" r:id="rId23"/>
    <p:sldId id="974" r:id="rId24"/>
    <p:sldId id="975" r:id="rId25"/>
    <p:sldId id="976" r:id="rId26"/>
    <p:sldId id="977" r:id="rId27"/>
    <p:sldId id="978" r:id="rId28"/>
    <p:sldId id="979" r:id="rId29"/>
    <p:sldId id="980" r:id="rId30"/>
    <p:sldId id="981" r:id="rId31"/>
    <p:sldId id="982" r:id="rId32"/>
    <p:sldId id="983" r:id="rId33"/>
    <p:sldId id="984" r:id="rId34"/>
    <p:sldId id="985" r:id="rId35"/>
    <p:sldId id="986" r:id="rId36"/>
    <p:sldId id="987" r:id="rId37"/>
    <p:sldId id="988" r:id="rId38"/>
    <p:sldId id="989" r:id="rId39"/>
    <p:sldId id="991" r:id="rId40"/>
    <p:sldId id="990" r:id="rId41"/>
    <p:sldId id="992" r:id="rId42"/>
    <p:sldId id="993" r:id="rId43"/>
    <p:sldId id="994" r:id="rId44"/>
    <p:sldId id="1000" r:id="rId45"/>
    <p:sldId id="997" r:id="rId46"/>
    <p:sldId id="998" r:id="rId47"/>
    <p:sldId id="999" r:id="rId48"/>
    <p:sldId id="996" r:id="rId49"/>
    <p:sldId id="1001" r:id="rId50"/>
    <p:sldId id="1002" r:id="rId51"/>
    <p:sldId id="1003" r:id="rId52"/>
    <p:sldId id="1004" r:id="rId53"/>
    <p:sldId id="1005" r:id="rId54"/>
    <p:sldId id="1006" r:id="rId55"/>
    <p:sldId id="1007" r:id="rId56"/>
    <p:sldId id="1008" r:id="rId57"/>
    <p:sldId id="1009" r:id="rId58"/>
    <p:sldId id="1010" r:id="rId59"/>
    <p:sldId id="1011" r:id="rId60"/>
    <p:sldId id="1012" r:id="rId61"/>
    <p:sldId id="1013" r:id="rId62"/>
    <p:sldId id="1014" r:id="rId63"/>
    <p:sldId id="1015" r:id="rId64"/>
    <p:sldId id="1016" r:id="rId65"/>
    <p:sldId id="1017" r:id="rId66"/>
    <p:sldId id="1018" r:id="rId67"/>
    <p:sldId id="1019" r:id="rId68"/>
    <p:sldId id="259" r:id="rId69"/>
    <p:sldId id="1025" r:id="rId70"/>
    <p:sldId id="261" r:id="rId71"/>
    <p:sldId id="262" r:id="rId72"/>
    <p:sldId id="266" r:id="rId73"/>
    <p:sldId id="267" r:id="rId74"/>
    <p:sldId id="1024" r:id="rId75"/>
    <p:sldId id="1020" r:id="rId76"/>
    <p:sldId id="883" r:id="rId77"/>
    <p:sldId id="1021" r:id="rId78"/>
    <p:sldId id="1022" r:id="rId79"/>
    <p:sldId id="1023" r:id="rId80"/>
    <p:sldId id="777" r:id="rId81"/>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8" name="Auteur" initials="A" lastIdx="0" clrIdx="7"/>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863"/>
    <a:srgbClr val="003964"/>
    <a:srgbClr val="24A43B"/>
    <a:srgbClr val="02AD53"/>
    <a:srgbClr val="013863"/>
    <a:srgbClr val="1CB24A"/>
    <a:srgbClr val="1D479E"/>
    <a:srgbClr val="AFD237"/>
    <a:srgbClr val="1AB24B"/>
    <a:srgbClr val="C5E0B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Style moyen 2 - Accentuation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058" autoAdjust="0"/>
    <p:restoredTop sz="90607" autoAdjust="0"/>
  </p:normalViewPr>
  <p:slideViewPr>
    <p:cSldViewPr snapToGrid="0" snapToObjects="1">
      <p:cViewPr varScale="1">
        <p:scale>
          <a:sx n="102" d="100"/>
          <a:sy n="102" d="100"/>
        </p:scale>
        <p:origin x="1884" y="9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presProps" Target="pres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tableStyles" Target="tableStyles.xml"/><Relationship Id="rId61" Type="http://schemas.openxmlformats.org/officeDocument/2006/relationships/slide" Target="slides/slide60.xml"/><Relationship Id="rId8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0D912C6-6310-2F4A-B04A-DB8050CAABAB}" type="datetimeFigureOut">
              <a:rPr lang="fr-FR" smtClean="0"/>
              <a:t>06/04/2022</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E20A110-E7B4-3B4E-AE4A-A50795A99129}" type="slidenum">
              <a:rPr lang="fr-FR" smtClean="0"/>
              <a:t>‹N°›</a:t>
            </a:fld>
            <a:endParaRPr lang="fr-FR"/>
          </a:p>
        </p:txBody>
      </p:sp>
    </p:spTree>
    <p:extLst>
      <p:ext uri="{BB962C8B-B14F-4D97-AF65-F5344CB8AC3E}">
        <p14:creationId xmlns:p14="http://schemas.microsoft.com/office/powerpoint/2010/main" val="19272678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3E20A110-E7B4-3B4E-AE4A-A50795A99129}" type="slidenum">
              <a:rPr lang="fr-FR" smtClean="0"/>
              <a:t>76</a:t>
            </a:fld>
            <a:endParaRPr lang="fr-FR"/>
          </a:p>
        </p:txBody>
      </p:sp>
    </p:spTree>
    <p:extLst>
      <p:ext uri="{BB962C8B-B14F-4D97-AF65-F5344CB8AC3E}">
        <p14:creationId xmlns:p14="http://schemas.microsoft.com/office/powerpoint/2010/main" val="209240663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tif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e de titre">
    <p:spTree>
      <p:nvGrpSpPr>
        <p:cNvPr id="1" name=""/>
        <p:cNvGrpSpPr/>
        <p:nvPr/>
      </p:nvGrpSpPr>
      <p:grpSpPr>
        <a:xfrm>
          <a:off x="0" y="0"/>
          <a:ext cx="0" cy="0"/>
          <a:chOff x="0" y="0"/>
          <a:chExt cx="0" cy="0"/>
        </a:xfrm>
      </p:grpSpPr>
      <p:pic>
        <p:nvPicPr>
          <p:cNvPr id="2" name="Image 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5" name="Image 4"/>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203450" y="2391192"/>
            <a:ext cx="7772400" cy="2927434"/>
          </a:xfrm>
          <a:prstGeom prst="rect">
            <a:avLst/>
          </a:prstGeom>
        </p:spPr>
      </p:pic>
      <p:sp>
        <p:nvSpPr>
          <p:cNvPr id="6" name="Titre 5"/>
          <p:cNvSpPr>
            <a:spLocks noGrp="1"/>
          </p:cNvSpPr>
          <p:nvPr>
            <p:ph type="title"/>
          </p:nvPr>
        </p:nvSpPr>
        <p:spPr>
          <a:xfrm>
            <a:off x="838200" y="365125"/>
            <a:ext cx="10515600" cy="1325563"/>
          </a:xfrm>
          <a:prstGeom prst="rect">
            <a:avLst/>
          </a:prstGeom>
        </p:spPr>
        <p:txBody>
          <a:bodyPr anchor="ctr"/>
          <a:lstStyle>
            <a:lvl1pPr algn="ctr">
              <a:defRPr>
                <a:solidFill>
                  <a:srgbClr val="003964"/>
                </a:solidFill>
              </a:defRPr>
            </a:lvl1pPr>
          </a:lstStyle>
          <a:p>
            <a:r>
              <a:rPr lang="fr-FR"/>
              <a:t>Cliquez et modifiez le titre</a:t>
            </a:r>
          </a:p>
        </p:txBody>
      </p:sp>
    </p:spTree>
    <p:extLst>
      <p:ext uri="{BB962C8B-B14F-4D97-AF65-F5344CB8AC3E}">
        <p14:creationId xmlns:p14="http://schemas.microsoft.com/office/powerpoint/2010/main" val="893211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8_Disposition personnalisée">
    <p:spTree>
      <p:nvGrpSpPr>
        <p:cNvPr id="1" name=""/>
        <p:cNvGrpSpPr/>
        <p:nvPr/>
      </p:nvGrpSpPr>
      <p:grpSpPr>
        <a:xfrm>
          <a:off x="0" y="0"/>
          <a:ext cx="0" cy="0"/>
          <a:chOff x="0" y="0"/>
          <a:chExt cx="0" cy="0"/>
        </a:xfrm>
      </p:grpSpPr>
      <p:pic>
        <p:nvPicPr>
          <p:cNvPr id="3" name="Image 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5" name="Image 4"/>
          <p:cNvPicPr>
            <a:picLocks noChangeAspect="1"/>
          </p:cNvPicPr>
          <p:nvPr userDrawn="1"/>
        </p:nvPicPr>
        <p:blipFill>
          <a:blip r:embed="rId3"/>
          <a:stretch>
            <a:fillRect/>
          </a:stretch>
        </p:blipFill>
        <p:spPr>
          <a:xfrm>
            <a:off x="0" y="2776344"/>
            <a:ext cx="12192000" cy="2676912"/>
          </a:xfrm>
          <a:prstGeom prst="rect">
            <a:avLst/>
          </a:prstGeom>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6_Disposition personnalisée">
    <p:spTree>
      <p:nvGrpSpPr>
        <p:cNvPr id="1" name=""/>
        <p:cNvGrpSpPr/>
        <p:nvPr/>
      </p:nvGrpSpPr>
      <p:grpSpPr>
        <a:xfrm>
          <a:off x="0" y="0"/>
          <a:ext cx="0" cy="0"/>
          <a:chOff x="0" y="0"/>
          <a:chExt cx="0" cy="0"/>
        </a:xfrm>
      </p:grpSpPr>
      <p:pic>
        <p:nvPicPr>
          <p:cNvPr id="3" name="Image 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4" name="Image 3"/>
          <p:cNvPicPr>
            <a:picLocks noChangeAspect="1"/>
          </p:cNvPicPr>
          <p:nvPr userDrawn="1"/>
        </p:nvPicPr>
        <p:blipFill>
          <a:blip r:embed="rId3"/>
          <a:stretch>
            <a:fillRect/>
          </a:stretch>
        </p:blipFill>
        <p:spPr>
          <a:xfrm>
            <a:off x="7797800" y="3981450"/>
            <a:ext cx="3302000" cy="990600"/>
          </a:xfrm>
          <a:prstGeom prst="rect">
            <a:avLst/>
          </a:prstGeom>
        </p:spPr>
      </p:pic>
      <p:pic>
        <p:nvPicPr>
          <p:cNvPr id="6" name="Image 5"/>
          <p:cNvPicPr>
            <a:picLocks noChangeAspect="1"/>
          </p:cNvPicPr>
          <p:nvPr userDrawn="1"/>
        </p:nvPicPr>
        <p:blipFill>
          <a:blip r:embed="rId4"/>
          <a:stretch>
            <a:fillRect/>
          </a:stretch>
        </p:blipFill>
        <p:spPr>
          <a:xfrm>
            <a:off x="11155218" y="5849505"/>
            <a:ext cx="1016000" cy="977900"/>
          </a:xfrm>
          <a:prstGeom prst="rect">
            <a:avLst/>
          </a:prstGeom>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9_Disposition personnalisée">
    <p:spTree>
      <p:nvGrpSpPr>
        <p:cNvPr id="1" name=""/>
        <p:cNvGrpSpPr/>
        <p:nvPr/>
      </p:nvGrpSpPr>
      <p:grpSpPr>
        <a:xfrm>
          <a:off x="0" y="0"/>
          <a:ext cx="0" cy="0"/>
          <a:chOff x="0" y="0"/>
          <a:chExt cx="0" cy="0"/>
        </a:xfrm>
      </p:grpSpPr>
      <p:pic>
        <p:nvPicPr>
          <p:cNvPr id="3" name="Image 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4" name="Image 3"/>
          <p:cNvPicPr>
            <a:picLocks noChangeAspect="1"/>
          </p:cNvPicPr>
          <p:nvPr userDrawn="1"/>
        </p:nvPicPr>
        <p:blipFill>
          <a:blip r:embed="rId3"/>
          <a:stretch>
            <a:fillRect/>
          </a:stretch>
        </p:blipFill>
        <p:spPr>
          <a:xfrm>
            <a:off x="7797800" y="3981450"/>
            <a:ext cx="3302000" cy="990600"/>
          </a:xfrm>
          <a:prstGeom prst="rect">
            <a:avLst/>
          </a:prstGeom>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Disposition personnalisée">
    <p:spTree>
      <p:nvGrpSpPr>
        <p:cNvPr id="1" name=""/>
        <p:cNvGrpSpPr/>
        <p:nvPr/>
      </p:nvGrpSpPr>
      <p:grpSpPr>
        <a:xfrm>
          <a:off x="0" y="0"/>
          <a:ext cx="0" cy="0"/>
          <a:chOff x="0" y="0"/>
          <a:chExt cx="0" cy="0"/>
        </a:xfrm>
      </p:grpSpPr>
      <p:sp>
        <p:nvSpPr>
          <p:cNvPr id="2" name="Titre 1"/>
          <p:cNvSpPr>
            <a:spLocks noGrp="1"/>
          </p:cNvSpPr>
          <p:nvPr>
            <p:ph type="title"/>
          </p:nvPr>
        </p:nvSpPr>
        <p:spPr>
          <a:xfrm>
            <a:off x="3408218" y="317644"/>
            <a:ext cx="8478982" cy="6222711"/>
          </a:xfrm>
          <a:prstGeom prst="rect">
            <a:avLst/>
          </a:prstGeom>
        </p:spPr>
        <p:txBody>
          <a:bodyPr/>
          <a:lstStyle>
            <a:lvl1pPr>
              <a:defRPr>
                <a:solidFill>
                  <a:srgbClr val="003964"/>
                </a:solidFill>
              </a:defRPr>
            </a:lvl1pPr>
          </a:lstStyle>
          <a:p>
            <a:r>
              <a:rPr lang="fr-FR"/>
              <a:t>Cliquez et modifiez le titre</a:t>
            </a:r>
          </a:p>
        </p:txBody>
      </p:sp>
      <p:pic>
        <p:nvPicPr>
          <p:cNvPr id="3" name="Image 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3223439" cy="6858000"/>
          </a:xfrm>
          <a:prstGeom prst="rect">
            <a:avLst/>
          </a:prstGeom>
        </p:spPr>
      </p:pic>
    </p:spTree>
    <p:extLst>
      <p:ext uri="{BB962C8B-B14F-4D97-AF65-F5344CB8AC3E}">
        <p14:creationId xmlns:p14="http://schemas.microsoft.com/office/powerpoint/2010/main" val="6925140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4_Disposition personnalisée">
    <p:spTree>
      <p:nvGrpSpPr>
        <p:cNvPr id="1" name=""/>
        <p:cNvGrpSpPr/>
        <p:nvPr/>
      </p:nvGrpSpPr>
      <p:grpSpPr>
        <a:xfrm>
          <a:off x="0" y="0"/>
          <a:ext cx="0" cy="0"/>
          <a:chOff x="0" y="0"/>
          <a:chExt cx="0" cy="0"/>
        </a:xfrm>
      </p:grpSpPr>
      <p:sp>
        <p:nvSpPr>
          <p:cNvPr id="2" name="Titre 1"/>
          <p:cNvSpPr>
            <a:spLocks noGrp="1"/>
          </p:cNvSpPr>
          <p:nvPr>
            <p:ph type="title"/>
          </p:nvPr>
        </p:nvSpPr>
        <p:spPr>
          <a:xfrm>
            <a:off x="3408218" y="317644"/>
            <a:ext cx="8478982" cy="6222711"/>
          </a:xfrm>
          <a:prstGeom prst="rect">
            <a:avLst/>
          </a:prstGeom>
        </p:spPr>
        <p:txBody>
          <a:bodyPr/>
          <a:lstStyle>
            <a:lvl1pPr>
              <a:defRPr>
                <a:solidFill>
                  <a:srgbClr val="003964"/>
                </a:solidFill>
              </a:defRPr>
            </a:lvl1pPr>
          </a:lstStyle>
          <a:p>
            <a:r>
              <a:rPr lang="fr-FR"/>
              <a:t>Cliquez et modifiez le titre</a:t>
            </a:r>
          </a:p>
        </p:txBody>
      </p:sp>
      <p:sp>
        <p:nvSpPr>
          <p:cNvPr id="4" name="Titre 1"/>
          <p:cNvSpPr txBox="1">
            <a:spLocks/>
          </p:cNvSpPr>
          <p:nvPr userDrawn="1"/>
        </p:nvSpPr>
        <p:spPr>
          <a:xfrm>
            <a:off x="0" y="0"/>
            <a:ext cx="3223439" cy="6858000"/>
          </a:xfrm>
          <a:prstGeom prst="rect">
            <a:avLst/>
          </a:prstGeom>
        </p:spPr>
        <p:txBody>
          <a:bodyPr/>
          <a:lstStyle>
            <a:lvl1pPr algn="l" defTabSz="914400" rtl="0" eaLnBrk="1" latinLnBrk="0" hangingPunct="1">
              <a:lnSpc>
                <a:spcPct val="90000"/>
              </a:lnSpc>
              <a:spcBef>
                <a:spcPct val="0"/>
              </a:spcBef>
              <a:buNone/>
              <a:defRPr sz="4400" kern="1200">
                <a:solidFill>
                  <a:srgbClr val="003964"/>
                </a:solidFill>
                <a:latin typeface="+mj-lt"/>
                <a:ea typeface="+mj-ea"/>
                <a:cs typeface="+mj-cs"/>
              </a:defRPr>
            </a:lvl1pPr>
          </a:lstStyle>
          <a:p>
            <a:r>
              <a:rPr lang="fr-FR">
                <a:solidFill>
                  <a:schemeClr val="bg1"/>
                </a:solidFill>
              </a:rPr>
              <a:t>Cliquez et modifiez le titre</a:t>
            </a:r>
          </a:p>
        </p:txBody>
      </p:sp>
      <p:pic>
        <p:nvPicPr>
          <p:cNvPr id="7" name="Image 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067288" y="5733288"/>
            <a:ext cx="1124712" cy="1124712"/>
          </a:xfrm>
          <a:prstGeom prst="rect">
            <a:avLst/>
          </a:prstGeom>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0_Disposition personnalisée">
    <p:spTree>
      <p:nvGrpSpPr>
        <p:cNvPr id="1" name=""/>
        <p:cNvGrpSpPr/>
        <p:nvPr/>
      </p:nvGrpSpPr>
      <p:grpSpPr>
        <a:xfrm>
          <a:off x="0" y="0"/>
          <a:ext cx="0" cy="0"/>
          <a:chOff x="0" y="0"/>
          <a:chExt cx="0" cy="0"/>
        </a:xfrm>
      </p:grpSpPr>
      <p:pic>
        <p:nvPicPr>
          <p:cNvPr id="3" name="Image 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378200" y="177800"/>
            <a:ext cx="5413248" cy="6480048"/>
          </a:xfrm>
          <a:prstGeom prst="rect">
            <a:avLst/>
          </a:prstGeom>
        </p:spPr>
      </p:pic>
    </p:spTree>
    <p:extLst>
      <p:ext uri="{BB962C8B-B14F-4D97-AF65-F5344CB8AC3E}">
        <p14:creationId xmlns:p14="http://schemas.microsoft.com/office/powerpoint/2010/main" val="159361032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a:xfrm>
            <a:off x="838200" y="6356350"/>
            <a:ext cx="2743200" cy="365125"/>
          </a:xfrm>
          <a:prstGeom prst="rect">
            <a:avLst/>
          </a:prstGeom>
        </p:spPr>
        <p:txBody>
          <a:bodyPr/>
          <a:lstStyle/>
          <a:p>
            <a:fld id="{C1F5B38C-5D6A-4B35-B33D-00F19DAED74C}" type="datetimeFigureOut">
              <a:rPr lang="fr-FR" smtClean="0"/>
              <a:t>06/04/2022</a:t>
            </a:fld>
            <a:endParaRPr lang="fr-FR"/>
          </a:p>
        </p:txBody>
      </p:sp>
      <p:sp>
        <p:nvSpPr>
          <p:cNvPr id="3" name="Espace réservé du pied de page 2"/>
          <p:cNvSpPr>
            <a:spLocks noGrp="1"/>
          </p:cNvSpPr>
          <p:nvPr>
            <p:ph type="ftr" sz="quarter" idx="11"/>
          </p:nvPr>
        </p:nvSpPr>
        <p:spPr>
          <a:xfrm>
            <a:off x="4038600" y="6356350"/>
            <a:ext cx="4114800" cy="365125"/>
          </a:xfrm>
          <a:prstGeom prst="rect">
            <a:avLst/>
          </a:prstGeom>
        </p:spPr>
        <p:txBody>
          <a:bodyPr/>
          <a:lstStyle/>
          <a:p>
            <a:endParaRPr lang="fr-FR"/>
          </a:p>
        </p:txBody>
      </p:sp>
      <p:sp>
        <p:nvSpPr>
          <p:cNvPr id="4" name="Espace réservé du numéro de diapositive 3"/>
          <p:cNvSpPr>
            <a:spLocks noGrp="1"/>
          </p:cNvSpPr>
          <p:nvPr>
            <p:ph type="sldNum" sz="quarter" idx="12"/>
          </p:nvPr>
        </p:nvSpPr>
        <p:spPr>
          <a:xfrm>
            <a:off x="8610600" y="6356350"/>
            <a:ext cx="2743200" cy="365125"/>
          </a:xfrm>
          <a:prstGeom prst="rect">
            <a:avLst/>
          </a:prstGeom>
        </p:spPr>
        <p:txBody>
          <a:bodyPr/>
          <a:lstStyle/>
          <a:p>
            <a:fld id="{F3EE269F-382C-4FDF-AA4F-64C84412D0DE}" type="slidenum">
              <a:rPr lang="fr-FR" smtClean="0"/>
              <a:t>‹N°›</a:t>
            </a:fld>
            <a:endParaRPr lang="fr-FR"/>
          </a:p>
        </p:txBody>
      </p:sp>
    </p:spTree>
    <p:extLst>
      <p:ext uri="{BB962C8B-B14F-4D97-AF65-F5344CB8AC3E}">
        <p14:creationId xmlns:p14="http://schemas.microsoft.com/office/powerpoint/2010/main" val="71877465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idx="1"/>
          </p:nvPr>
        </p:nvSpPr>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C1F5B38C-5D6A-4B35-B33D-00F19DAED74C}" type="datetimeFigureOut">
              <a:rPr lang="fr-FR" smtClean="0"/>
              <a:t>06/04/2022</a:t>
            </a:fld>
            <a:endParaRPr lang="fr-FR" dirty="0"/>
          </a:p>
        </p:txBody>
      </p:sp>
      <p:sp>
        <p:nvSpPr>
          <p:cNvPr id="5" name="Espace réservé du pied de page 4"/>
          <p:cNvSpPr>
            <a:spLocks noGrp="1"/>
          </p:cNvSpPr>
          <p:nvPr>
            <p:ph type="ftr" sz="quarter" idx="11"/>
          </p:nvPr>
        </p:nvSpPr>
        <p:spPr/>
        <p:txBody>
          <a:bodyPr/>
          <a:lstStyle/>
          <a:p>
            <a:endParaRPr lang="fr-FR" dirty="0"/>
          </a:p>
        </p:txBody>
      </p:sp>
      <p:sp>
        <p:nvSpPr>
          <p:cNvPr id="6" name="Espace réservé du numéro de diapositive 5"/>
          <p:cNvSpPr>
            <a:spLocks noGrp="1"/>
          </p:cNvSpPr>
          <p:nvPr>
            <p:ph type="sldNum" sz="quarter" idx="12"/>
          </p:nvPr>
        </p:nvSpPr>
        <p:spPr/>
        <p:txBody>
          <a:bodyPr/>
          <a:lstStyle/>
          <a:p>
            <a:fld id="{F3EE269F-382C-4FDF-AA4F-64C84412D0DE}" type="slidenum">
              <a:rPr lang="fr-FR" smtClean="0"/>
              <a:t>‹N°›</a:t>
            </a:fld>
            <a:endParaRPr lang="fr-FR" dirty="0"/>
          </a:p>
        </p:txBody>
      </p:sp>
    </p:spTree>
    <p:extLst>
      <p:ext uri="{BB962C8B-B14F-4D97-AF65-F5344CB8AC3E}">
        <p14:creationId xmlns:p14="http://schemas.microsoft.com/office/powerpoint/2010/main" val="162009491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cSld name="4_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527CA69-3496-4F08-935C-B0404DCD7799}"/>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444DEFA6-A966-493E-A535-95033F50436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53212769-B2E9-4C72-99BF-FAD3150DD038}"/>
              </a:ext>
            </a:extLst>
          </p:cNvPr>
          <p:cNvSpPr>
            <a:spLocks noGrp="1"/>
          </p:cNvSpPr>
          <p:nvPr>
            <p:ph type="dt" sz="half" idx="10"/>
          </p:nvPr>
        </p:nvSpPr>
        <p:spPr/>
        <p:txBody>
          <a:bodyPr/>
          <a:lstStyle/>
          <a:p>
            <a:fld id="{FFEF1DDA-92B5-4A21-A2F9-6CE6FBCAD89B}" type="datetimeFigureOut">
              <a:rPr lang="fr-FR" smtClean="0"/>
              <a:t>06/04/2022</a:t>
            </a:fld>
            <a:endParaRPr lang="fr-FR"/>
          </a:p>
        </p:txBody>
      </p:sp>
      <p:sp>
        <p:nvSpPr>
          <p:cNvPr id="5" name="Espace réservé du pied de page 4">
            <a:extLst>
              <a:ext uri="{FF2B5EF4-FFF2-40B4-BE49-F238E27FC236}">
                <a16:creationId xmlns:a16="http://schemas.microsoft.com/office/drawing/2014/main" id="{BFC4F43B-8BC9-4BA7-AC1B-5D36DF5757CE}"/>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CF175F4E-CBCF-46AF-BECE-BDC4E1E1BDB2}"/>
              </a:ext>
            </a:extLst>
          </p:cNvPr>
          <p:cNvSpPr>
            <a:spLocks noGrp="1"/>
          </p:cNvSpPr>
          <p:nvPr>
            <p:ph type="sldNum" sz="quarter" idx="12"/>
          </p:nvPr>
        </p:nvSpPr>
        <p:spPr/>
        <p:txBody>
          <a:bodyPr/>
          <a:lstStyle/>
          <a:p>
            <a:fld id="{BC1CCF9E-97A7-48D1-A3A7-5BEAD80DEE34}" type="slidenum">
              <a:rPr lang="fr-FR" smtClean="0"/>
              <a:t>‹N°›</a:t>
            </a:fld>
            <a:endParaRPr lang="fr-FR"/>
          </a:p>
        </p:txBody>
      </p:sp>
    </p:spTree>
    <p:extLst>
      <p:ext uri="{BB962C8B-B14F-4D97-AF65-F5344CB8AC3E}">
        <p14:creationId xmlns:p14="http://schemas.microsoft.com/office/powerpoint/2010/main" val="15013671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Diapositive de titre">
    <p:spTree>
      <p:nvGrpSpPr>
        <p:cNvPr id="1" name=""/>
        <p:cNvGrpSpPr/>
        <p:nvPr/>
      </p:nvGrpSpPr>
      <p:grpSpPr>
        <a:xfrm>
          <a:off x="0" y="0"/>
          <a:ext cx="0" cy="0"/>
          <a:chOff x="0" y="0"/>
          <a:chExt cx="0" cy="0"/>
        </a:xfrm>
      </p:grpSpPr>
      <p:pic>
        <p:nvPicPr>
          <p:cNvPr id="4" name="Image 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Espace réservé du texte 2"/>
          <p:cNvSpPr>
            <a:spLocks noGrp="1"/>
          </p:cNvSpPr>
          <p:nvPr>
            <p:ph type="body" sz="quarter" idx="10" hasCustomPrompt="1"/>
          </p:nvPr>
        </p:nvSpPr>
        <p:spPr>
          <a:xfrm>
            <a:off x="397594" y="345057"/>
            <a:ext cx="5399357" cy="6211017"/>
          </a:xfrm>
          <a:prstGeom prst="rect">
            <a:avLst/>
          </a:prstGeom>
        </p:spPr>
        <p:txBody>
          <a:bodyPr/>
          <a:lstStyle>
            <a:lvl1pPr marL="0" indent="0">
              <a:buFontTx/>
              <a:buNone/>
              <a:defRPr>
                <a:solidFill>
                  <a:srgbClr val="003964"/>
                </a:solidFill>
              </a:defRPr>
            </a:lvl1pPr>
          </a:lstStyle>
          <a:p>
            <a:pPr lvl="0"/>
            <a:r>
              <a:rPr lang="fr-FR" dirty="0"/>
              <a:t>Sommaire</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Diapositive de titre">
    <p:spTree>
      <p:nvGrpSpPr>
        <p:cNvPr id="1" name=""/>
        <p:cNvGrpSpPr/>
        <p:nvPr/>
      </p:nvGrpSpPr>
      <p:grpSpPr>
        <a:xfrm>
          <a:off x="0" y="0"/>
          <a:ext cx="0" cy="0"/>
          <a:chOff x="0" y="0"/>
          <a:chExt cx="0" cy="0"/>
        </a:xfrm>
      </p:grpSpPr>
      <p:pic>
        <p:nvPicPr>
          <p:cNvPr id="4" name="Image 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Espace réservé du texte 2"/>
          <p:cNvSpPr>
            <a:spLocks noGrp="1"/>
          </p:cNvSpPr>
          <p:nvPr>
            <p:ph type="body" sz="quarter" idx="10" hasCustomPrompt="1"/>
          </p:nvPr>
        </p:nvSpPr>
        <p:spPr>
          <a:xfrm>
            <a:off x="397594" y="345057"/>
            <a:ext cx="5399357" cy="6211017"/>
          </a:xfrm>
          <a:prstGeom prst="rect">
            <a:avLst/>
          </a:prstGeom>
          <a:solidFill>
            <a:schemeClr val="bg1">
              <a:alpha val="50000"/>
            </a:schemeClr>
          </a:solidFill>
        </p:spPr>
        <p:txBody>
          <a:bodyPr/>
          <a:lstStyle>
            <a:lvl1pPr marL="0" indent="0">
              <a:buFontTx/>
              <a:buNone/>
              <a:defRPr>
                <a:solidFill>
                  <a:srgbClr val="003964"/>
                </a:solidFill>
              </a:defRPr>
            </a:lvl1pPr>
          </a:lstStyle>
          <a:p>
            <a:pPr lvl="0"/>
            <a:r>
              <a:rPr lang="fr-FR" dirty="0"/>
              <a:t>Sommaire</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Diapositive de titre">
    <p:spTree>
      <p:nvGrpSpPr>
        <p:cNvPr id="1" name=""/>
        <p:cNvGrpSpPr/>
        <p:nvPr/>
      </p:nvGrpSpPr>
      <p:grpSpPr>
        <a:xfrm>
          <a:off x="0" y="0"/>
          <a:ext cx="0" cy="0"/>
          <a:chOff x="0" y="0"/>
          <a:chExt cx="0" cy="0"/>
        </a:xfrm>
      </p:grpSpPr>
      <p:pic>
        <p:nvPicPr>
          <p:cNvPr id="4" name="Image 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Espace réservé du texte 2"/>
          <p:cNvSpPr>
            <a:spLocks noGrp="1"/>
          </p:cNvSpPr>
          <p:nvPr>
            <p:ph type="body" sz="quarter" idx="10" hasCustomPrompt="1"/>
          </p:nvPr>
        </p:nvSpPr>
        <p:spPr>
          <a:xfrm>
            <a:off x="397594" y="345057"/>
            <a:ext cx="5399357" cy="6211017"/>
          </a:xfrm>
          <a:prstGeom prst="rect">
            <a:avLst/>
          </a:prstGeom>
          <a:solidFill>
            <a:schemeClr val="bg1"/>
          </a:solidFill>
        </p:spPr>
        <p:txBody>
          <a:bodyPr/>
          <a:lstStyle>
            <a:lvl1pPr marL="0" indent="0">
              <a:buFontTx/>
              <a:buNone/>
              <a:defRPr>
                <a:solidFill>
                  <a:srgbClr val="003964"/>
                </a:solidFill>
              </a:defRPr>
            </a:lvl1pPr>
          </a:lstStyle>
          <a:p>
            <a:pPr lvl="0"/>
            <a:r>
              <a:rPr lang="fr-FR" dirty="0"/>
              <a:t>Sommaire</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pic>
        <p:nvPicPr>
          <p:cNvPr id="3" name="Image 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6362661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Disposition personnalisée">
    <p:spTree>
      <p:nvGrpSpPr>
        <p:cNvPr id="1" name=""/>
        <p:cNvGrpSpPr/>
        <p:nvPr/>
      </p:nvGrpSpPr>
      <p:grpSpPr>
        <a:xfrm>
          <a:off x="0" y="0"/>
          <a:ext cx="0" cy="0"/>
          <a:chOff x="0" y="0"/>
          <a:chExt cx="0" cy="0"/>
        </a:xfrm>
      </p:grpSpPr>
      <p:pic>
        <p:nvPicPr>
          <p:cNvPr id="3" name="Image 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6" name="Image 5"/>
          <p:cNvPicPr>
            <a:picLocks noChangeAspect="1"/>
          </p:cNvPicPr>
          <p:nvPr userDrawn="1"/>
        </p:nvPicPr>
        <p:blipFill>
          <a:blip r:embed="rId3"/>
          <a:stretch>
            <a:fillRect/>
          </a:stretch>
        </p:blipFill>
        <p:spPr>
          <a:xfrm>
            <a:off x="11155218" y="5849505"/>
            <a:ext cx="1016000" cy="977900"/>
          </a:xfrm>
          <a:prstGeom prst="rect">
            <a:avLst/>
          </a:prstGeom>
        </p:spPr>
      </p:pic>
    </p:spTree>
    <p:extLst>
      <p:ext uri="{BB962C8B-B14F-4D97-AF65-F5344CB8AC3E}">
        <p14:creationId xmlns:p14="http://schemas.microsoft.com/office/powerpoint/2010/main" val="12930091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Disposition personnalisée">
    <p:spTree>
      <p:nvGrpSpPr>
        <p:cNvPr id="1" name=""/>
        <p:cNvGrpSpPr/>
        <p:nvPr/>
      </p:nvGrpSpPr>
      <p:grpSpPr>
        <a:xfrm>
          <a:off x="0" y="0"/>
          <a:ext cx="0" cy="0"/>
          <a:chOff x="0" y="0"/>
          <a:chExt cx="0" cy="0"/>
        </a:xfrm>
      </p:grpSpPr>
      <p:pic>
        <p:nvPicPr>
          <p:cNvPr id="3" name="Image 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 y="403"/>
            <a:ext cx="12192717" cy="6857597"/>
          </a:xfrm>
          <a:prstGeom prst="rect">
            <a:avLst/>
          </a:prstGeom>
        </p:spPr>
      </p:pic>
    </p:spTree>
    <p:extLst>
      <p:ext uri="{BB962C8B-B14F-4D97-AF65-F5344CB8AC3E}">
        <p14:creationId xmlns:p14="http://schemas.microsoft.com/office/powerpoint/2010/main" val="18698056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7_Disposition personnalisée">
    <p:spTree>
      <p:nvGrpSpPr>
        <p:cNvPr id="1" name=""/>
        <p:cNvGrpSpPr/>
        <p:nvPr/>
      </p:nvGrpSpPr>
      <p:grpSpPr>
        <a:xfrm>
          <a:off x="0" y="0"/>
          <a:ext cx="0" cy="0"/>
          <a:chOff x="0" y="0"/>
          <a:chExt cx="0" cy="0"/>
        </a:xfrm>
      </p:grpSpPr>
      <p:pic>
        <p:nvPicPr>
          <p:cNvPr id="3" name="Image 2"/>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9627404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5_Disposition personnalisée">
    <p:spTree>
      <p:nvGrpSpPr>
        <p:cNvPr id="1" name=""/>
        <p:cNvGrpSpPr/>
        <p:nvPr/>
      </p:nvGrpSpPr>
      <p:grpSpPr>
        <a:xfrm>
          <a:off x="0" y="0"/>
          <a:ext cx="0" cy="0"/>
          <a:chOff x="0" y="0"/>
          <a:chExt cx="0" cy="0"/>
        </a:xfrm>
      </p:grpSpPr>
      <p:pic>
        <p:nvPicPr>
          <p:cNvPr id="3" name="Image 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5" name="Image 4"/>
          <p:cNvPicPr>
            <a:picLocks noChangeAspect="1"/>
          </p:cNvPicPr>
          <p:nvPr userDrawn="1"/>
        </p:nvPicPr>
        <p:blipFill>
          <a:blip r:embed="rId3"/>
          <a:stretch>
            <a:fillRect/>
          </a:stretch>
        </p:blipFill>
        <p:spPr>
          <a:xfrm>
            <a:off x="0" y="2776344"/>
            <a:ext cx="12192000" cy="2676912"/>
          </a:xfrm>
          <a:prstGeom prst="rect">
            <a:avLst/>
          </a:prstGeom>
        </p:spPr>
      </p:pic>
      <p:pic>
        <p:nvPicPr>
          <p:cNvPr id="6" name="Image 5"/>
          <p:cNvPicPr>
            <a:picLocks noChangeAspect="1"/>
          </p:cNvPicPr>
          <p:nvPr userDrawn="1"/>
        </p:nvPicPr>
        <p:blipFill>
          <a:blip r:embed="rId4"/>
          <a:stretch>
            <a:fillRect/>
          </a:stretch>
        </p:blipFill>
        <p:spPr>
          <a:xfrm>
            <a:off x="11155218" y="5849505"/>
            <a:ext cx="1016000" cy="977900"/>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90723474"/>
      </p:ext>
    </p:extLst>
  </p:cSld>
  <p:clrMap bg1="lt1" tx1="dk1" bg2="lt2" tx2="dk2" accent1="accent1" accent2="accent2" accent3="accent3" accent4="accent4" accent5="accent5" accent6="accent6" hlink="hlink" folHlink="folHlink"/>
  <p:sldLayoutIdLst>
    <p:sldLayoutId id="2147483669" r:id="rId1"/>
    <p:sldLayoutId id="2147483662" r:id="rId2"/>
    <p:sldLayoutId id="2147483663" r:id="rId3"/>
    <p:sldLayoutId id="2147483664" r:id="rId4"/>
    <p:sldLayoutId id="2147483650" r:id="rId5"/>
    <p:sldLayoutId id="2147483651" r:id="rId6"/>
    <p:sldLayoutId id="2147483653" r:id="rId7"/>
    <p:sldLayoutId id="2147483657" r:id="rId8"/>
    <p:sldLayoutId id="2147483655" r:id="rId9"/>
    <p:sldLayoutId id="2147483658" r:id="rId10"/>
    <p:sldLayoutId id="2147483656" r:id="rId11"/>
    <p:sldLayoutId id="2147483659" r:id="rId12"/>
    <p:sldLayoutId id="2147483652" r:id="rId13"/>
    <p:sldLayoutId id="2147483660" r:id="rId14"/>
    <p:sldLayoutId id="2147483661" r:id="rId15"/>
    <p:sldLayoutId id="2147483665" r:id="rId16"/>
    <p:sldLayoutId id="2147483666" r:id="rId17"/>
    <p:sldLayoutId id="2147483667" r:id="rId1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17.xml"/></Relationships>
</file>

<file path=ppt/slides/_rels/slide1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3.jpg"/><Relationship Id="rId1" Type="http://schemas.openxmlformats.org/officeDocument/2006/relationships/slideLayout" Target="../slideLayouts/slideLayout17.xml"/><Relationship Id="rId4" Type="http://schemas.openxmlformats.org/officeDocument/2006/relationships/image" Target="../media/image14.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1.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5.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9.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16.xml"/></Relationships>
</file>

<file path=ppt/slides/_rels/slide40.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6.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4.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6.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8.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6.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52.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6.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56.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16.xml"/></Relationships>
</file>

<file path=ppt/slides/_rels/slide57.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6.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6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6.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65.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16.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67.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16.xml"/></Relationships>
</file>

<file path=ppt/slides/_rels/slide6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7.xml"/></Relationships>
</file>

<file path=ppt/slides/_rels/slide69.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6.jpg"/><Relationship Id="rId7" Type="http://schemas.openxmlformats.org/officeDocument/2006/relationships/image" Target="../media/image40.jpg"/><Relationship Id="rId2" Type="http://schemas.openxmlformats.org/officeDocument/2006/relationships/image" Target="../media/image35.png"/><Relationship Id="rId1" Type="http://schemas.openxmlformats.org/officeDocument/2006/relationships/slideLayout" Target="../slideLayouts/slideLayout17.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 Id="rId9" Type="http://schemas.openxmlformats.org/officeDocument/2006/relationships/image" Target="../media/image4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70.xml.rels><?xml version="1.0" encoding="UTF-8" standalone="yes"?>
<Relationships xmlns="http://schemas.openxmlformats.org/package/2006/relationships"><Relationship Id="rId3" Type="http://schemas.openxmlformats.org/officeDocument/2006/relationships/image" Target="../media/image44.jpg"/><Relationship Id="rId7" Type="http://schemas.openxmlformats.org/officeDocument/2006/relationships/image" Target="../media/image41.png"/><Relationship Id="rId2" Type="http://schemas.openxmlformats.org/officeDocument/2006/relationships/image" Target="../media/image43.jpg"/><Relationship Id="rId1" Type="http://schemas.openxmlformats.org/officeDocument/2006/relationships/slideLayout" Target="../slideLayouts/slideLayout17.xml"/><Relationship Id="rId6" Type="http://schemas.openxmlformats.org/officeDocument/2006/relationships/image" Target="../media/image42.png"/><Relationship Id="rId5" Type="http://schemas.openxmlformats.org/officeDocument/2006/relationships/image" Target="../media/image35.png"/><Relationship Id="rId4" Type="http://schemas.openxmlformats.org/officeDocument/2006/relationships/image" Target="../media/image45.png"/></Relationships>
</file>

<file path=ppt/slides/_rels/slide7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46.png"/><Relationship Id="rId1" Type="http://schemas.openxmlformats.org/officeDocument/2006/relationships/slideLayout" Target="../slideLayouts/slideLayout17.xml"/><Relationship Id="rId5" Type="http://schemas.openxmlformats.org/officeDocument/2006/relationships/image" Target="../media/image47.png"/><Relationship Id="rId4" Type="http://schemas.openxmlformats.org/officeDocument/2006/relationships/image" Target="../media/image41.png"/></Relationships>
</file>

<file path=ppt/slides/_rels/slide7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8.png"/><Relationship Id="rId1" Type="http://schemas.openxmlformats.org/officeDocument/2006/relationships/slideLayout" Target="../slideLayouts/slideLayout17.xml"/><Relationship Id="rId6" Type="http://schemas.openxmlformats.org/officeDocument/2006/relationships/image" Target="../media/image50.png"/><Relationship Id="rId5" Type="http://schemas.openxmlformats.org/officeDocument/2006/relationships/image" Target="../media/image42.png"/><Relationship Id="rId4" Type="http://schemas.openxmlformats.org/officeDocument/2006/relationships/image" Target="../media/image49.png"/></Relationships>
</file>

<file path=ppt/slides/_rels/slide73.xml.rels><?xml version="1.0" encoding="UTF-8" standalone="yes"?>
<Relationships xmlns="http://schemas.openxmlformats.org/package/2006/relationships"><Relationship Id="rId8" Type="http://schemas.openxmlformats.org/officeDocument/2006/relationships/image" Target="../media/image55.jpg"/><Relationship Id="rId3" Type="http://schemas.openxmlformats.org/officeDocument/2006/relationships/image" Target="../media/image52.png"/><Relationship Id="rId7" Type="http://schemas.openxmlformats.org/officeDocument/2006/relationships/image" Target="../media/image35.png"/><Relationship Id="rId2" Type="http://schemas.openxmlformats.org/officeDocument/2006/relationships/image" Target="../media/image51.png"/><Relationship Id="rId1" Type="http://schemas.openxmlformats.org/officeDocument/2006/relationships/slideLayout" Target="../slideLayouts/slideLayout17.xml"/><Relationship Id="rId6" Type="http://schemas.openxmlformats.org/officeDocument/2006/relationships/image" Target="../media/image41.png"/><Relationship Id="rId11" Type="http://schemas.openxmlformats.org/officeDocument/2006/relationships/image" Target="../media/image49.png"/><Relationship Id="rId5" Type="http://schemas.openxmlformats.org/officeDocument/2006/relationships/image" Target="../media/image54.png"/><Relationship Id="rId10" Type="http://schemas.openxmlformats.org/officeDocument/2006/relationships/image" Target="../media/image42.png"/><Relationship Id="rId4" Type="http://schemas.openxmlformats.org/officeDocument/2006/relationships/image" Target="../media/image53.png"/><Relationship Id="rId9" Type="http://schemas.openxmlformats.org/officeDocument/2006/relationships/image" Target="../media/image56.png"/></Relationships>
</file>

<file path=ppt/slides/_rels/slide74.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image" Target="../media/image57.jpg"/><Relationship Id="rId1" Type="http://schemas.openxmlformats.org/officeDocument/2006/relationships/slideLayout" Target="../slideLayouts/slideLayout17.xml"/><Relationship Id="rId6" Type="http://schemas.openxmlformats.org/officeDocument/2006/relationships/image" Target="../media/image61.jpg"/><Relationship Id="rId5" Type="http://schemas.openxmlformats.org/officeDocument/2006/relationships/image" Target="../media/image60.jpg"/><Relationship Id="rId4" Type="http://schemas.openxmlformats.org/officeDocument/2006/relationships/image" Target="../media/image59.jpg"/></Relationships>
</file>

<file path=ppt/slides/_rels/slide75.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16.xml"/></Relationships>
</file>

<file path=ppt/slides/_rels/slide76.xml.rels><?xml version="1.0" encoding="UTF-8" standalone="yes"?>
<Relationships xmlns="http://schemas.openxmlformats.org/package/2006/relationships"><Relationship Id="rId3" Type="http://schemas.openxmlformats.org/officeDocument/2006/relationships/image" Target="../media/image62.emf"/><Relationship Id="rId2" Type="http://schemas.openxmlformats.org/officeDocument/2006/relationships/notesSlide" Target="../notesSlides/notesSlide1.xml"/><Relationship Id="rId1" Type="http://schemas.openxmlformats.org/officeDocument/2006/relationships/slideLayout" Target="../slideLayouts/slideLayout16.xml"/><Relationship Id="rId6" Type="http://schemas.openxmlformats.org/officeDocument/2006/relationships/image" Target="../media/image65.emf"/><Relationship Id="rId5" Type="http://schemas.openxmlformats.org/officeDocument/2006/relationships/image" Target="../media/image64.emf"/><Relationship Id="rId4" Type="http://schemas.openxmlformats.org/officeDocument/2006/relationships/image" Target="../media/image63.emf"/></Relationships>
</file>

<file path=ppt/slides/_rels/slide77.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16.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80.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space réservé du contenu 4" descr="Une image contenant nature, nuage&#10;&#10;Description générée avec un niveau de confiance très élevé"/>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213167" cy="6851650"/>
          </a:xfrm>
        </p:spPr>
      </p:pic>
      <p:pic>
        <p:nvPicPr>
          <p:cNvPr id="4" name="Image 3" descr="Une image contenant nature, nuage&#10;&#10;Description générée avec un niveau de confiance très élevé"/>
          <p:cNvPicPr>
            <a:picLocks noChangeAspect="1"/>
          </p:cNvPicPr>
          <p:nvPr/>
        </p:nvPicPr>
        <p:blipFill>
          <a:blip r:embed="rId2"/>
          <a:stretch>
            <a:fillRect/>
          </a:stretch>
        </p:blipFill>
        <p:spPr>
          <a:xfrm>
            <a:off x="0" y="0"/>
            <a:ext cx="12192000" cy="6858000"/>
          </a:xfrm>
          <a:prstGeom prst="rect">
            <a:avLst/>
          </a:prstGeom>
        </p:spPr>
      </p:pic>
      <p:sp>
        <p:nvSpPr>
          <p:cNvPr id="6" name="Espace réservé du numéro de diapositive 5">
            <a:extLst>
              <a:ext uri="{FF2B5EF4-FFF2-40B4-BE49-F238E27FC236}">
                <a16:creationId xmlns:a16="http://schemas.microsoft.com/office/drawing/2014/main" id="{60825D3E-D8AB-4E42-A803-5B049D3AF18D}"/>
              </a:ext>
            </a:extLst>
          </p:cNvPr>
          <p:cNvSpPr>
            <a:spLocks noGrp="1"/>
          </p:cNvSpPr>
          <p:nvPr>
            <p:ph type="sldNum" sz="quarter" idx="12"/>
          </p:nvPr>
        </p:nvSpPr>
        <p:spPr>
          <a:xfrm>
            <a:off x="11541531" y="6578452"/>
            <a:ext cx="650469" cy="277958"/>
          </a:xfrm>
        </p:spPr>
        <p:txBody>
          <a:bodyPr/>
          <a:lstStyle/>
          <a:p>
            <a:pPr algn="r"/>
            <a:fld id="{F3EE269F-382C-4FDF-AA4F-64C84412D0DE}" type="slidenum">
              <a:rPr lang="fr-FR" sz="1200" smtClean="0">
                <a:solidFill>
                  <a:schemeClr val="bg1"/>
                </a:solidFill>
              </a:rPr>
              <a:pPr algn="r"/>
              <a:t>1</a:t>
            </a:fld>
            <a:endParaRPr lang="fr-FR" dirty="0">
              <a:solidFill>
                <a:schemeClr val="bg1"/>
              </a:solidFill>
            </a:endParaRPr>
          </a:p>
        </p:txBody>
      </p:sp>
    </p:spTree>
    <p:extLst>
      <p:ext uri="{BB962C8B-B14F-4D97-AF65-F5344CB8AC3E}">
        <p14:creationId xmlns:p14="http://schemas.microsoft.com/office/powerpoint/2010/main" val="18986138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numéro de diapositive 5">
            <a:extLst>
              <a:ext uri="{FF2B5EF4-FFF2-40B4-BE49-F238E27FC236}">
                <a16:creationId xmlns:a16="http://schemas.microsoft.com/office/drawing/2014/main" id="{F7D85A02-5EE8-44FC-8584-C652F71F9BC4}"/>
              </a:ext>
            </a:extLst>
          </p:cNvPr>
          <p:cNvSpPr>
            <a:spLocks noGrp="1"/>
          </p:cNvSpPr>
          <p:nvPr>
            <p:ph type="sldNum" sz="quarter" idx="12"/>
          </p:nvPr>
        </p:nvSpPr>
        <p:spPr>
          <a:xfrm>
            <a:off x="11541531" y="6545798"/>
            <a:ext cx="650469" cy="277958"/>
          </a:xfrm>
        </p:spPr>
        <p:txBody>
          <a:bodyPr/>
          <a:lstStyle/>
          <a:p>
            <a:pPr algn="r"/>
            <a:fld id="{F3EE269F-382C-4FDF-AA4F-64C84412D0DE}" type="slidenum">
              <a:rPr lang="fr-FR" sz="1200" smtClean="0">
                <a:solidFill>
                  <a:srgbClr val="013863"/>
                </a:solidFill>
              </a:rPr>
              <a:pPr algn="r"/>
              <a:t>10</a:t>
            </a:fld>
            <a:endParaRPr lang="fr-FR" dirty="0">
              <a:solidFill>
                <a:srgbClr val="013863"/>
              </a:solidFill>
            </a:endParaRPr>
          </a:p>
        </p:txBody>
      </p:sp>
      <p:sp>
        <p:nvSpPr>
          <p:cNvPr id="8" name="ZoneTexte 7">
            <a:extLst>
              <a:ext uri="{FF2B5EF4-FFF2-40B4-BE49-F238E27FC236}">
                <a16:creationId xmlns:a16="http://schemas.microsoft.com/office/drawing/2014/main" id="{52DF5D66-5E90-4986-B1C2-EA52BF462306}"/>
              </a:ext>
            </a:extLst>
          </p:cNvPr>
          <p:cNvSpPr txBox="1"/>
          <p:nvPr/>
        </p:nvSpPr>
        <p:spPr>
          <a:xfrm>
            <a:off x="407162" y="603358"/>
            <a:ext cx="12002322" cy="646331"/>
          </a:xfrm>
          <a:prstGeom prst="rect">
            <a:avLst/>
          </a:prstGeom>
          <a:noFill/>
        </p:spPr>
        <p:txBody>
          <a:bodyPr wrap="square">
            <a:spAutoFit/>
          </a:bodyPr>
          <a:lstStyle/>
          <a:p>
            <a:pPr marL="223520" marR="247015">
              <a:spcBef>
                <a:spcPts val="1325"/>
              </a:spcBef>
            </a:pPr>
            <a:r>
              <a:rPr lang="fr-FR" sz="3600" b="1" dirty="0">
                <a:solidFill>
                  <a:srgbClr val="02AD53"/>
                </a:solidFill>
                <a:effectLst/>
                <a:latin typeface="Helvetica" panose="020B0504020202030204" pitchFamily="34" charset="0"/>
                <a:ea typeface="Arial" panose="020B0604020202020204" pitchFamily="34" charset="0"/>
              </a:rPr>
              <a:t>AVANT-PROPOS</a:t>
            </a:r>
          </a:p>
        </p:txBody>
      </p:sp>
      <p:pic>
        <p:nvPicPr>
          <p:cNvPr id="3" name="Image 2">
            <a:extLst>
              <a:ext uri="{FF2B5EF4-FFF2-40B4-BE49-F238E27FC236}">
                <a16:creationId xmlns:a16="http://schemas.microsoft.com/office/drawing/2014/main" id="{3C685FE7-4520-4CEB-81B2-63A58553F469}"/>
              </a:ext>
            </a:extLst>
          </p:cNvPr>
          <p:cNvPicPr>
            <a:picLocks noChangeAspect="1"/>
          </p:cNvPicPr>
          <p:nvPr/>
        </p:nvPicPr>
        <p:blipFill>
          <a:blip r:embed="rId2"/>
          <a:stretch>
            <a:fillRect/>
          </a:stretch>
        </p:blipFill>
        <p:spPr>
          <a:xfrm>
            <a:off x="499372" y="1425429"/>
            <a:ext cx="10706892" cy="5259348"/>
          </a:xfrm>
          <a:prstGeom prst="rect">
            <a:avLst/>
          </a:prstGeom>
        </p:spPr>
      </p:pic>
    </p:spTree>
    <p:extLst>
      <p:ext uri="{BB962C8B-B14F-4D97-AF65-F5344CB8AC3E}">
        <p14:creationId xmlns:p14="http://schemas.microsoft.com/office/powerpoint/2010/main" val="4065282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numéro de diapositive 5">
            <a:extLst>
              <a:ext uri="{FF2B5EF4-FFF2-40B4-BE49-F238E27FC236}">
                <a16:creationId xmlns:a16="http://schemas.microsoft.com/office/drawing/2014/main" id="{F7D85A02-5EE8-44FC-8584-C652F71F9BC4}"/>
              </a:ext>
            </a:extLst>
          </p:cNvPr>
          <p:cNvSpPr>
            <a:spLocks noGrp="1"/>
          </p:cNvSpPr>
          <p:nvPr>
            <p:ph type="sldNum" sz="quarter" idx="12"/>
          </p:nvPr>
        </p:nvSpPr>
        <p:spPr>
          <a:xfrm>
            <a:off x="11541531" y="6545798"/>
            <a:ext cx="650469" cy="277958"/>
          </a:xfrm>
        </p:spPr>
        <p:txBody>
          <a:bodyPr/>
          <a:lstStyle/>
          <a:p>
            <a:pPr algn="r"/>
            <a:fld id="{F3EE269F-382C-4FDF-AA4F-64C84412D0DE}" type="slidenum">
              <a:rPr lang="fr-FR" sz="1200" smtClean="0">
                <a:solidFill>
                  <a:srgbClr val="013863"/>
                </a:solidFill>
              </a:rPr>
              <a:pPr algn="r"/>
              <a:t>11</a:t>
            </a:fld>
            <a:endParaRPr lang="fr-FR" dirty="0">
              <a:solidFill>
                <a:srgbClr val="013863"/>
              </a:solidFill>
            </a:endParaRPr>
          </a:p>
        </p:txBody>
      </p:sp>
      <p:sp>
        <p:nvSpPr>
          <p:cNvPr id="8" name="ZoneTexte 7">
            <a:extLst>
              <a:ext uri="{FF2B5EF4-FFF2-40B4-BE49-F238E27FC236}">
                <a16:creationId xmlns:a16="http://schemas.microsoft.com/office/drawing/2014/main" id="{52DF5D66-5E90-4986-B1C2-EA52BF462306}"/>
              </a:ext>
            </a:extLst>
          </p:cNvPr>
          <p:cNvSpPr txBox="1"/>
          <p:nvPr/>
        </p:nvSpPr>
        <p:spPr>
          <a:xfrm>
            <a:off x="407162" y="603358"/>
            <a:ext cx="12002322" cy="646331"/>
          </a:xfrm>
          <a:prstGeom prst="rect">
            <a:avLst/>
          </a:prstGeom>
          <a:noFill/>
        </p:spPr>
        <p:txBody>
          <a:bodyPr wrap="square">
            <a:spAutoFit/>
          </a:bodyPr>
          <a:lstStyle/>
          <a:p>
            <a:pPr marL="223520" marR="247015">
              <a:spcBef>
                <a:spcPts val="1325"/>
              </a:spcBef>
            </a:pPr>
            <a:r>
              <a:rPr lang="fr-FR" sz="3600" b="1" dirty="0">
                <a:solidFill>
                  <a:srgbClr val="02AD53"/>
                </a:solidFill>
                <a:effectLst/>
                <a:latin typeface="Helvetica" panose="020B0504020202030204" pitchFamily="34" charset="0"/>
                <a:ea typeface="Arial" panose="020B0604020202020204" pitchFamily="34" charset="0"/>
              </a:rPr>
              <a:t>Attaques récentes</a:t>
            </a:r>
          </a:p>
        </p:txBody>
      </p:sp>
      <p:pic>
        <p:nvPicPr>
          <p:cNvPr id="4" name="Image 3">
            <a:extLst>
              <a:ext uri="{FF2B5EF4-FFF2-40B4-BE49-F238E27FC236}">
                <a16:creationId xmlns:a16="http://schemas.microsoft.com/office/drawing/2014/main" id="{C0DD10E9-A06B-427C-BEBA-94785F631717}"/>
              </a:ext>
            </a:extLst>
          </p:cNvPr>
          <p:cNvPicPr>
            <a:picLocks noChangeAspect="1"/>
          </p:cNvPicPr>
          <p:nvPr/>
        </p:nvPicPr>
        <p:blipFill>
          <a:blip r:embed="rId2"/>
          <a:stretch>
            <a:fillRect/>
          </a:stretch>
        </p:blipFill>
        <p:spPr>
          <a:xfrm>
            <a:off x="0" y="1620217"/>
            <a:ext cx="12192000" cy="4694092"/>
          </a:xfrm>
          <a:prstGeom prst="rect">
            <a:avLst/>
          </a:prstGeom>
        </p:spPr>
      </p:pic>
    </p:spTree>
    <p:extLst>
      <p:ext uri="{BB962C8B-B14F-4D97-AF65-F5344CB8AC3E}">
        <p14:creationId xmlns:p14="http://schemas.microsoft.com/office/powerpoint/2010/main" val="11288572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A15F999-1AD1-443F-BD4F-AE9E0BB033D2}"/>
              </a:ext>
            </a:extLst>
          </p:cNvPr>
          <p:cNvSpPr/>
          <p:nvPr/>
        </p:nvSpPr>
        <p:spPr>
          <a:xfrm>
            <a:off x="407162" y="2122190"/>
            <a:ext cx="11459603" cy="3164969"/>
          </a:xfrm>
          <a:prstGeom prst="rect">
            <a:avLst/>
          </a:prstGeom>
        </p:spPr>
        <p:txBody>
          <a:bodyPr wrap="square">
            <a:spAutoFit/>
          </a:bodyPr>
          <a:lstStyle/>
          <a:p>
            <a:pPr marL="107950">
              <a:spcBef>
                <a:spcPts val="480"/>
              </a:spcBef>
            </a:pPr>
            <a:endParaRPr lang="fr-FR" sz="1400" b="1" dirty="0">
              <a:solidFill>
                <a:srgbClr val="787C91"/>
              </a:solidFill>
              <a:latin typeface="Arial" panose="020B0604020202020204" pitchFamily="34" charset="0"/>
              <a:ea typeface="Arial" panose="020B0604020202020204" pitchFamily="34" charset="0"/>
            </a:endParaRPr>
          </a:p>
          <a:p>
            <a:pPr marL="107950">
              <a:spcBef>
                <a:spcPts val="480"/>
              </a:spcBef>
            </a:pPr>
            <a:r>
              <a:rPr lang="fr-FR" sz="1400" dirty="0">
                <a:solidFill>
                  <a:srgbClr val="013863"/>
                </a:solidFill>
                <a:effectLst/>
                <a:latin typeface="Helvetica" panose="020B0504020202030204" pitchFamily="34" charset="0"/>
                <a:ea typeface="Arial" panose="020B0604020202020204" pitchFamily="34" charset="0"/>
              </a:rPr>
              <a:t>Elles sont de natures diverses.</a:t>
            </a:r>
          </a:p>
          <a:p>
            <a:pPr marL="107950">
              <a:spcBef>
                <a:spcPts val="480"/>
              </a:spcBef>
            </a:pPr>
            <a:r>
              <a:rPr lang="fr-FR" sz="1400" dirty="0">
                <a:solidFill>
                  <a:srgbClr val="013863"/>
                </a:solidFill>
                <a:effectLst/>
                <a:latin typeface="Helvetica" panose="020B0504020202030204" pitchFamily="34" charset="0"/>
                <a:ea typeface="Arial" panose="020B0604020202020204" pitchFamily="34" charset="0"/>
              </a:rPr>
              <a:t> Les plus fréquentes sont:</a:t>
            </a:r>
          </a:p>
          <a:p>
            <a:pPr marL="393700" indent="-285750">
              <a:spcBef>
                <a:spcPts val="480"/>
              </a:spcBef>
              <a:buFont typeface="Wingdings" panose="05000000000000000000" pitchFamily="2" charset="2"/>
              <a:buChar char="Ø"/>
            </a:pPr>
            <a:r>
              <a:rPr lang="fr-FR" sz="1400" dirty="0">
                <a:solidFill>
                  <a:srgbClr val="013863"/>
                </a:solidFill>
                <a:effectLst/>
                <a:latin typeface="Helvetica" panose="020B0504020202030204" pitchFamily="34" charset="0"/>
                <a:ea typeface="Arial" panose="020B0604020202020204" pitchFamily="34" charset="0"/>
              </a:rPr>
              <a:t>Financières. </a:t>
            </a:r>
          </a:p>
          <a:p>
            <a:pPr marL="393700" indent="-285750">
              <a:spcBef>
                <a:spcPts val="480"/>
              </a:spcBef>
              <a:buFont typeface="Wingdings" panose="05000000000000000000" pitchFamily="2" charset="2"/>
              <a:buChar char="Ø"/>
            </a:pPr>
            <a:r>
              <a:rPr lang="fr-FR" sz="1400" dirty="0">
                <a:solidFill>
                  <a:srgbClr val="013863"/>
                </a:solidFill>
                <a:latin typeface="Helvetica" panose="020B0504020202030204" pitchFamily="34" charset="0"/>
                <a:ea typeface="Arial" panose="020B0604020202020204" pitchFamily="34" charset="0"/>
              </a:rPr>
              <a:t>D</a:t>
            </a:r>
            <a:r>
              <a:rPr lang="fr-FR" sz="1400" dirty="0">
                <a:solidFill>
                  <a:srgbClr val="013863"/>
                </a:solidFill>
                <a:effectLst/>
                <a:latin typeface="Helvetica" panose="020B0504020202030204" pitchFamily="34" charset="0"/>
                <a:ea typeface="Arial" panose="020B0604020202020204" pitchFamily="34" charset="0"/>
              </a:rPr>
              <a:t>e</a:t>
            </a:r>
            <a:r>
              <a:rPr lang="fr-FR" sz="1400" spc="5" dirty="0">
                <a:solidFill>
                  <a:srgbClr val="013863"/>
                </a:solidFill>
                <a:effectLst/>
                <a:latin typeface="Helvetica" panose="020B0504020202030204" pitchFamily="34" charset="0"/>
                <a:ea typeface="Arial" panose="020B0604020202020204" pitchFamily="34" charset="0"/>
              </a:rPr>
              <a:t> </a:t>
            </a:r>
            <a:r>
              <a:rPr lang="fr-FR" sz="1400" dirty="0">
                <a:solidFill>
                  <a:srgbClr val="013863"/>
                </a:solidFill>
                <a:effectLst/>
                <a:latin typeface="Helvetica" panose="020B0504020202030204" pitchFamily="34" charset="0"/>
                <a:ea typeface="Arial" panose="020B0604020202020204" pitchFamily="34" charset="0"/>
              </a:rPr>
              <a:t>réputation</a:t>
            </a:r>
            <a:r>
              <a:rPr lang="fr-FR" sz="1400" spc="95" dirty="0">
                <a:solidFill>
                  <a:srgbClr val="013863"/>
                </a:solidFill>
                <a:effectLst/>
                <a:latin typeface="Helvetica" panose="020B0504020202030204" pitchFamily="34" charset="0"/>
                <a:ea typeface="Arial" panose="020B0604020202020204" pitchFamily="34" charset="0"/>
              </a:rPr>
              <a:t> </a:t>
            </a:r>
            <a:r>
              <a:rPr lang="fr-FR" sz="1400" dirty="0">
                <a:solidFill>
                  <a:srgbClr val="013863"/>
                </a:solidFill>
                <a:effectLst/>
                <a:latin typeface="Helvetica" panose="020B0504020202030204" pitchFamily="34" charset="0"/>
                <a:ea typeface="Arial" panose="020B0604020202020204" pitchFamily="34" charset="0"/>
              </a:rPr>
              <a:t>ou</a:t>
            </a:r>
            <a:r>
              <a:rPr lang="fr-FR" sz="1400" spc="100" dirty="0">
                <a:solidFill>
                  <a:srgbClr val="013863"/>
                </a:solidFill>
                <a:effectLst/>
                <a:latin typeface="Helvetica" panose="020B0504020202030204" pitchFamily="34" charset="0"/>
                <a:ea typeface="Arial" panose="020B0604020202020204" pitchFamily="34" charset="0"/>
              </a:rPr>
              <a:t> </a:t>
            </a:r>
            <a:r>
              <a:rPr lang="fr-FR" sz="1400" dirty="0">
                <a:solidFill>
                  <a:srgbClr val="013863"/>
                </a:solidFill>
                <a:effectLst/>
                <a:latin typeface="Helvetica" panose="020B0504020202030204" pitchFamily="34" charset="0"/>
                <a:ea typeface="Arial" panose="020B0604020202020204" pitchFamily="34" charset="0"/>
              </a:rPr>
              <a:t>d’image</a:t>
            </a:r>
            <a:endParaRPr lang="fr-FR" sz="1400" spc="100" dirty="0">
              <a:solidFill>
                <a:srgbClr val="013863"/>
              </a:solidFill>
              <a:latin typeface="Helvetica" panose="020B0504020202030204" pitchFamily="34" charset="0"/>
              <a:ea typeface="Arial" panose="020B0604020202020204" pitchFamily="34" charset="0"/>
            </a:endParaRPr>
          </a:p>
          <a:p>
            <a:pPr marL="393700" indent="-285750">
              <a:spcBef>
                <a:spcPts val="480"/>
              </a:spcBef>
              <a:buFont typeface="Wingdings" panose="05000000000000000000" pitchFamily="2" charset="2"/>
              <a:buChar char="Ø"/>
            </a:pPr>
            <a:r>
              <a:rPr lang="fr-FR" sz="1400" dirty="0">
                <a:solidFill>
                  <a:srgbClr val="013863"/>
                </a:solidFill>
                <a:latin typeface="Helvetica" panose="020B0504020202030204" pitchFamily="34" charset="0"/>
                <a:ea typeface="Arial" panose="020B0604020202020204" pitchFamily="34" charset="0"/>
              </a:rPr>
              <a:t>D</a:t>
            </a:r>
            <a:r>
              <a:rPr lang="fr-FR" sz="1400" dirty="0">
                <a:solidFill>
                  <a:srgbClr val="013863"/>
                </a:solidFill>
                <a:effectLst/>
                <a:latin typeface="Helvetica" panose="020B0504020202030204" pitchFamily="34" charset="0"/>
                <a:ea typeface="Arial" panose="020B0604020202020204" pitchFamily="34" charset="0"/>
              </a:rPr>
              <a:t>e</a:t>
            </a:r>
            <a:r>
              <a:rPr lang="fr-FR" sz="1400" spc="95" dirty="0">
                <a:solidFill>
                  <a:srgbClr val="013863"/>
                </a:solidFill>
                <a:effectLst/>
                <a:latin typeface="Helvetica" panose="020B0504020202030204" pitchFamily="34" charset="0"/>
                <a:ea typeface="Arial" panose="020B0604020202020204" pitchFamily="34" charset="0"/>
              </a:rPr>
              <a:t> </a:t>
            </a:r>
            <a:r>
              <a:rPr lang="fr-FR" sz="1400" dirty="0">
                <a:solidFill>
                  <a:srgbClr val="013863"/>
                </a:solidFill>
                <a:effectLst/>
                <a:latin typeface="Helvetica" panose="020B0504020202030204" pitchFamily="34" charset="0"/>
                <a:ea typeface="Arial" panose="020B0604020202020204" pitchFamily="34" charset="0"/>
              </a:rPr>
              <a:t>productivité</a:t>
            </a:r>
            <a:endParaRPr lang="fr-FR" sz="1400" spc="100" dirty="0">
              <a:solidFill>
                <a:srgbClr val="013863"/>
              </a:solidFill>
              <a:latin typeface="Helvetica" panose="020B0504020202030204" pitchFamily="34" charset="0"/>
              <a:ea typeface="Arial" panose="020B0604020202020204" pitchFamily="34" charset="0"/>
            </a:endParaRPr>
          </a:p>
          <a:p>
            <a:pPr marL="393700" indent="-285750">
              <a:spcBef>
                <a:spcPts val="480"/>
              </a:spcBef>
              <a:buFont typeface="Wingdings" panose="05000000000000000000" pitchFamily="2" charset="2"/>
              <a:buChar char="Ø"/>
            </a:pPr>
            <a:r>
              <a:rPr lang="fr-FR" sz="1400" dirty="0">
                <a:solidFill>
                  <a:srgbClr val="013863"/>
                </a:solidFill>
                <a:effectLst/>
                <a:latin typeface="Helvetica" panose="020B0504020202030204" pitchFamily="34" charset="0"/>
                <a:ea typeface="Arial" panose="020B0604020202020204" pitchFamily="34" charset="0"/>
              </a:rPr>
              <a:t>juridiques,</a:t>
            </a:r>
            <a:r>
              <a:rPr lang="fr-FR" sz="1400" spc="100" dirty="0">
                <a:solidFill>
                  <a:srgbClr val="013863"/>
                </a:solidFill>
                <a:effectLst/>
                <a:latin typeface="Helvetica" panose="020B0504020202030204" pitchFamily="34" charset="0"/>
                <a:ea typeface="Arial" panose="020B0604020202020204" pitchFamily="34" charset="0"/>
              </a:rPr>
              <a:t> </a:t>
            </a:r>
            <a:r>
              <a:rPr lang="fr-FR" sz="1400" dirty="0">
                <a:solidFill>
                  <a:srgbClr val="013863"/>
                </a:solidFill>
                <a:effectLst/>
                <a:latin typeface="Helvetica" panose="020B0504020202030204" pitchFamily="34" charset="0"/>
                <a:ea typeface="Arial" panose="020B0604020202020204" pitchFamily="34" charset="0"/>
              </a:rPr>
              <a:t>pouvant</a:t>
            </a:r>
            <a:r>
              <a:rPr lang="fr-FR" sz="1400" spc="95" dirty="0">
                <a:solidFill>
                  <a:srgbClr val="013863"/>
                </a:solidFill>
                <a:effectLst/>
                <a:latin typeface="Helvetica" panose="020B0504020202030204" pitchFamily="34" charset="0"/>
                <a:ea typeface="Arial" panose="020B0604020202020204" pitchFamily="34" charset="0"/>
              </a:rPr>
              <a:t> </a:t>
            </a:r>
            <a:r>
              <a:rPr lang="fr-FR" sz="1400" dirty="0">
                <a:solidFill>
                  <a:srgbClr val="013863"/>
                </a:solidFill>
                <a:effectLst/>
                <a:latin typeface="Helvetica" panose="020B0504020202030204" pitchFamily="34" charset="0"/>
                <a:ea typeface="Arial" panose="020B0604020202020204" pitchFamily="34" charset="0"/>
              </a:rPr>
              <a:t>entraîner</a:t>
            </a:r>
            <a:r>
              <a:rPr lang="fr-FR" sz="1400" spc="100" dirty="0">
                <a:solidFill>
                  <a:srgbClr val="013863"/>
                </a:solidFill>
                <a:effectLst/>
                <a:latin typeface="Helvetica" panose="020B0504020202030204" pitchFamily="34" charset="0"/>
                <a:ea typeface="Arial" panose="020B0604020202020204" pitchFamily="34" charset="0"/>
              </a:rPr>
              <a:t> </a:t>
            </a:r>
            <a:r>
              <a:rPr lang="fr-FR" sz="1400" dirty="0">
                <a:solidFill>
                  <a:srgbClr val="013863"/>
                </a:solidFill>
                <a:effectLst/>
                <a:latin typeface="Helvetica" panose="020B0504020202030204" pitchFamily="34" charset="0"/>
                <a:ea typeface="Arial" panose="020B0604020202020204" pitchFamily="34" charset="0"/>
              </a:rPr>
              <a:t>des conséquences</a:t>
            </a:r>
            <a:r>
              <a:rPr lang="fr-FR" sz="1400" spc="-25" dirty="0">
                <a:solidFill>
                  <a:srgbClr val="013863"/>
                </a:solidFill>
                <a:effectLst/>
                <a:latin typeface="Helvetica" panose="020B0504020202030204" pitchFamily="34" charset="0"/>
                <a:ea typeface="Arial" panose="020B0604020202020204" pitchFamily="34" charset="0"/>
              </a:rPr>
              <a:t> </a:t>
            </a:r>
            <a:r>
              <a:rPr lang="fr-FR" sz="1400" dirty="0">
                <a:solidFill>
                  <a:srgbClr val="013863"/>
                </a:solidFill>
                <a:effectLst/>
                <a:latin typeface="Helvetica" panose="020B0504020202030204" pitchFamily="34" charset="0"/>
                <a:ea typeface="Arial" panose="020B0604020202020204" pitchFamily="34" charset="0"/>
              </a:rPr>
              <a:t>légales</a:t>
            </a:r>
            <a:r>
              <a:rPr lang="fr-FR" sz="1400" spc="-20" dirty="0">
                <a:solidFill>
                  <a:srgbClr val="013863"/>
                </a:solidFill>
                <a:effectLst/>
                <a:latin typeface="Helvetica" panose="020B0504020202030204" pitchFamily="34" charset="0"/>
                <a:ea typeface="Arial" panose="020B0604020202020204" pitchFamily="34" charset="0"/>
              </a:rPr>
              <a:t> </a:t>
            </a:r>
            <a:r>
              <a:rPr lang="fr-FR" sz="1400" dirty="0">
                <a:solidFill>
                  <a:srgbClr val="013863"/>
                </a:solidFill>
                <a:effectLst/>
                <a:latin typeface="Helvetica" panose="020B0504020202030204" pitchFamily="34" charset="0"/>
                <a:ea typeface="Arial" panose="020B0604020202020204" pitchFamily="34" charset="0"/>
              </a:rPr>
              <a:t>ou</a:t>
            </a:r>
            <a:r>
              <a:rPr lang="fr-FR" sz="1400" spc="-20" dirty="0">
                <a:solidFill>
                  <a:srgbClr val="013863"/>
                </a:solidFill>
                <a:effectLst/>
                <a:latin typeface="Helvetica" panose="020B0504020202030204" pitchFamily="34" charset="0"/>
                <a:ea typeface="Arial" panose="020B0604020202020204" pitchFamily="34" charset="0"/>
              </a:rPr>
              <a:t> </a:t>
            </a:r>
            <a:r>
              <a:rPr lang="fr-FR" sz="1400" dirty="0">
                <a:solidFill>
                  <a:srgbClr val="013863"/>
                </a:solidFill>
                <a:effectLst/>
                <a:latin typeface="Helvetica" panose="020B0504020202030204" pitchFamily="34" charset="0"/>
                <a:ea typeface="Arial" panose="020B0604020202020204" pitchFamily="34" charset="0"/>
              </a:rPr>
              <a:t>financières</a:t>
            </a:r>
            <a:endParaRPr lang="fr-FR" sz="1400" spc="-20" dirty="0">
              <a:solidFill>
                <a:srgbClr val="013863"/>
              </a:solidFill>
              <a:latin typeface="Helvetica" panose="020B0504020202030204" pitchFamily="34" charset="0"/>
              <a:ea typeface="Arial" panose="020B0604020202020204" pitchFamily="34" charset="0"/>
            </a:endParaRPr>
          </a:p>
          <a:p>
            <a:pPr marL="393700" indent="-285750">
              <a:spcBef>
                <a:spcPts val="480"/>
              </a:spcBef>
              <a:buFont typeface="Wingdings" panose="05000000000000000000" pitchFamily="2" charset="2"/>
              <a:buChar char="Ø"/>
            </a:pPr>
            <a:r>
              <a:rPr lang="fr-FR" sz="1400" dirty="0">
                <a:solidFill>
                  <a:srgbClr val="013863"/>
                </a:solidFill>
                <a:effectLst/>
                <a:latin typeface="Helvetica" panose="020B0504020202030204" pitchFamily="34" charset="0"/>
                <a:ea typeface="Arial" panose="020B0604020202020204" pitchFamily="34" charset="0"/>
              </a:rPr>
              <a:t>humaines</a:t>
            </a:r>
            <a:r>
              <a:rPr lang="fr-FR" sz="1400" spc="-20" dirty="0">
                <a:solidFill>
                  <a:srgbClr val="013863"/>
                </a:solidFill>
                <a:effectLst/>
                <a:latin typeface="Helvetica" panose="020B0504020202030204" pitchFamily="34" charset="0"/>
                <a:ea typeface="Arial" panose="020B0604020202020204" pitchFamily="34" charset="0"/>
              </a:rPr>
              <a:t> </a:t>
            </a:r>
            <a:r>
              <a:rPr lang="fr-FR" sz="1400" dirty="0">
                <a:solidFill>
                  <a:srgbClr val="013863"/>
                </a:solidFill>
                <a:effectLst/>
                <a:latin typeface="Helvetica" panose="020B0504020202030204" pitchFamily="34" charset="0"/>
                <a:ea typeface="Arial" panose="020B0604020202020204" pitchFamily="34" charset="0"/>
              </a:rPr>
              <a:t>(vitales</a:t>
            </a:r>
            <a:r>
              <a:rPr lang="fr-FR" sz="1400" spc="-20" dirty="0">
                <a:solidFill>
                  <a:srgbClr val="013863"/>
                </a:solidFill>
                <a:effectLst/>
                <a:latin typeface="Helvetica" panose="020B0504020202030204" pitchFamily="34" charset="0"/>
                <a:ea typeface="Arial" panose="020B0604020202020204" pitchFamily="34" charset="0"/>
              </a:rPr>
              <a:t> </a:t>
            </a:r>
            <a:r>
              <a:rPr lang="fr-FR" sz="1400" dirty="0">
                <a:solidFill>
                  <a:srgbClr val="013863"/>
                </a:solidFill>
                <a:effectLst/>
                <a:latin typeface="Helvetica" panose="020B0504020202030204" pitchFamily="34" charset="0"/>
                <a:ea typeface="Arial" panose="020B0604020202020204" pitchFamily="34" charset="0"/>
              </a:rPr>
              <a:t>ou</a:t>
            </a:r>
            <a:r>
              <a:rPr lang="fr-FR" sz="1400" spc="-25" dirty="0">
                <a:solidFill>
                  <a:srgbClr val="013863"/>
                </a:solidFill>
                <a:effectLst/>
                <a:latin typeface="Helvetica" panose="020B0504020202030204" pitchFamily="34" charset="0"/>
                <a:ea typeface="Arial" panose="020B0604020202020204" pitchFamily="34" charset="0"/>
              </a:rPr>
              <a:t> </a:t>
            </a:r>
            <a:r>
              <a:rPr lang="fr-FR" sz="1400" dirty="0">
                <a:solidFill>
                  <a:srgbClr val="013863"/>
                </a:solidFill>
                <a:effectLst/>
                <a:latin typeface="Helvetica" panose="020B0504020202030204" pitchFamily="34" charset="0"/>
                <a:ea typeface="Arial" panose="020B0604020202020204" pitchFamily="34" charset="0"/>
              </a:rPr>
              <a:t>handicapantes).</a:t>
            </a:r>
          </a:p>
          <a:p>
            <a:pPr marL="107950">
              <a:spcBef>
                <a:spcPts val="480"/>
              </a:spcBef>
            </a:pPr>
            <a:endParaRPr lang="fr-FR" sz="1800" dirty="0">
              <a:effectLst/>
              <a:latin typeface="Arial" panose="020B0604020202020204" pitchFamily="34" charset="0"/>
              <a:ea typeface="Arial" panose="020B0604020202020204" pitchFamily="34" charset="0"/>
            </a:endParaRPr>
          </a:p>
          <a:p>
            <a:pPr marL="107950">
              <a:spcBef>
                <a:spcPts val="480"/>
              </a:spcBef>
            </a:pPr>
            <a:endParaRPr lang="fr-FR" sz="1400" b="1" dirty="0">
              <a:solidFill>
                <a:srgbClr val="787C91"/>
              </a:solidFill>
              <a:effectLst/>
              <a:latin typeface="Arial" panose="020B0604020202020204" pitchFamily="34" charset="0"/>
              <a:ea typeface="Arial" panose="020B0604020202020204" pitchFamily="34" charset="0"/>
            </a:endParaRPr>
          </a:p>
          <a:p>
            <a:pPr marL="107950">
              <a:spcBef>
                <a:spcPts val="480"/>
              </a:spcBef>
            </a:pPr>
            <a:endParaRPr lang="fr-FR" sz="1400" b="1" dirty="0">
              <a:effectLst/>
              <a:latin typeface="Arial" panose="020B0604020202020204" pitchFamily="34" charset="0"/>
              <a:ea typeface="Arial" panose="020B0604020202020204" pitchFamily="34" charset="0"/>
            </a:endParaRPr>
          </a:p>
        </p:txBody>
      </p:sp>
      <p:sp>
        <p:nvSpPr>
          <p:cNvPr id="6" name="Espace réservé du numéro de diapositive 5">
            <a:extLst>
              <a:ext uri="{FF2B5EF4-FFF2-40B4-BE49-F238E27FC236}">
                <a16:creationId xmlns:a16="http://schemas.microsoft.com/office/drawing/2014/main" id="{F7D85A02-5EE8-44FC-8584-C652F71F9BC4}"/>
              </a:ext>
            </a:extLst>
          </p:cNvPr>
          <p:cNvSpPr>
            <a:spLocks noGrp="1"/>
          </p:cNvSpPr>
          <p:nvPr>
            <p:ph type="sldNum" sz="quarter" idx="12"/>
          </p:nvPr>
        </p:nvSpPr>
        <p:spPr>
          <a:xfrm>
            <a:off x="11541531" y="6545798"/>
            <a:ext cx="650469" cy="277958"/>
          </a:xfrm>
        </p:spPr>
        <p:txBody>
          <a:bodyPr/>
          <a:lstStyle/>
          <a:p>
            <a:pPr algn="r"/>
            <a:fld id="{F3EE269F-382C-4FDF-AA4F-64C84412D0DE}" type="slidenum">
              <a:rPr lang="fr-FR" sz="1200" smtClean="0">
                <a:solidFill>
                  <a:srgbClr val="013863"/>
                </a:solidFill>
              </a:rPr>
              <a:pPr algn="r"/>
              <a:t>12</a:t>
            </a:fld>
            <a:endParaRPr lang="fr-FR" dirty="0">
              <a:solidFill>
                <a:srgbClr val="013863"/>
              </a:solidFill>
            </a:endParaRPr>
          </a:p>
        </p:txBody>
      </p:sp>
      <p:sp>
        <p:nvSpPr>
          <p:cNvPr id="8" name="ZoneTexte 7">
            <a:extLst>
              <a:ext uri="{FF2B5EF4-FFF2-40B4-BE49-F238E27FC236}">
                <a16:creationId xmlns:a16="http://schemas.microsoft.com/office/drawing/2014/main" id="{52DF5D66-5E90-4986-B1C2-EA52BF462306}"/>
              </a:ext>
            </a:extLst>
          </p:cNvPr>
          <p:cNvSpPr txBox="1"/>
          <p:nvPr/>
        </p:nvSpPr>
        <p:spPr>
          <a:xfrm>
            <a:off x="407162" y="603358"/>
            <a:ext cx="12002322" cy="620426"/>
          </a:xfrm>
          <a:prstGeom prst="rect">
            <a:avLst/>
          </a:prstGeom>
          <a:noFill/>
        </p:spPr>
        <p:txBody>
          <a:bodyPr wrap="square">
            <a:spAutoFit/>
          </a:bodyPr>
          <a:lstStyle/>
          <a:p>
            <a:pPr>
              <a:lnSpc>
                <a:spcPts val="4400"/>
              </a:lnSpc>
            </a:pPr>
            <a:r>
              <a:rPr lang="fr-FR" sz="3600" cap="all" dirty="0">
                <a:solidFill>
                  <a:srgbClr val="1AB24B"/>
                </a:solidFill>
                <a:latin typeface="Helvetica" panose="020B0504020202030204" pitchFamily="34" charset="0"/>
                <a:ea typeface="Helvetica Neue" panose="02000503000000020004" pitchFamily="2" charset="0"/>
                <a:cs typeface="Helvetica Neue" panose="02000503000000020004" pitchFamily="2" charset="0"/>
              </a:rPr>
              <a:t>Introduction</a:t>
            </a:r>
            <a:endParaRPr lang="fr-FR" sz="3600" spc="-100" dirty="0">
              <a:solidFill>
                <a:srgbClr val="1AB24B"/>
              </a:solidFill>
              <a:latin typeface="Helvetica" panose="020B0504020202030204" pitchFamily="34" charset="0"/>
              <a:ea typeface="Helvetica Neue Light" charset="0"/>
              <a:cs typeface="Helvetica Neue Light" charset="0"/>
            </a:endParaRPr>
          </a:p>
        </p:txBody>
      </p:sp>
      <p:sp>
        <p:nvSpPr>
          <p:cNvPr id="7" name="Rectangle 5">
            <a:extLst>
              <a:ext uri="{FF2B5EF4-FFF2-40B4-BE49-F238E27FC236}">
                <a16:creationId xmlns:a16="http://schemas.microsoft.com/office/drawing/2014/main" id="{DA0CC942-3735-41B5-B57E-868D1DA9CDB6}"/>
              </a:ext>
            </a:extLst>
          </p:cNvPr>
          <p:cNvSpPr>
            <a:spLocks noChangeArrowheads="1"/>
          </p:cNvSpPr>
          <p:nvPr/>
        </p:nvSpPr>
        <p:spPr bwMode="auto">
          <a:xfrm>
            <a:off x="328221" y="1312673"/>
            <a:ext cx="6426289" cy="8918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223767" tIns="60306" rIns="247572" bIns="0" numCol="1" anchor="ctr" anchorCtr="0" compatLnSpc="1">
            <a:prstTxWarp prst="textNoShape">
              <a:avLst/>
            </a:prstTxWarp>
            <a:spAutoFit/>
          </a:bodyPr>
          <a:lstStyle/>
          <a:p>
            <a:pPr eaLnBrk="0" fontAlgn="base" hangingPunct="0">
              <a:spcBef>
                <a:spcPct val="0"/>
              </a:spcBef>
              <a:spcAft>
                <a:spcPct val="0"/>
              </a:spcAft>
            </a:pPr>
            <a:r>
              <a:rPr lang="fr-FR" b="1" dirty="0">
                <a:solidFill>
                  <a:srgbClr val="003964"/>
                </a:solidFill>
                <a:latin typeface="Helvetica Neue"/>
              </a:rPr>
              <a:t>Quelles sont les conséquences pour mon entreprise ?</a:t>
            </a:r>
          </a:p>
          <a:p>
            <a:pPr eaLnBrk="0" fontAlgn="base" hangingPunct="0">
              <a:spcBef>
                <a:spcPct val="0"/>
              </a:spcBef>
              <a:spcAft>
                <a:spcPct val="0"/>
              </a:spcAft>
            </a:pPr>
            <a:endParaRPr lang="fr-FR" b="1" dirty="0">
              <a:solidFill>
                <a:srgbClr val="003964"/>
              </a:solidFill>
              <a:latin typeface="Helvetica Neue"/>
            </a:endParaRPr>
          </a:p>
          <a:p>
            <a:pPr marL="0" marR="0" lvl="0" indent="0" algn="l" defTabSz="914400" rtl="0" eaLnBrk="0" fontAlgn="base" latinLnBrk="0" hangingPunct="0">
              <a:lnSpc>
                <a:spcPct val="100000"/>
              </a:lnSpc>
              <a:spcBef>
                <a:spcPct val="0"/>
              </a:spcBef>
              <a:spcAft>
                <a:spcPct val="0"/>
              </a:spcAft>
              <a:buClrTx/>
              <a:buSzTx/>
              <a:buFontTx/>
              <a:buNone/>
              <a:tabLst/>
            </a:pPr>
            <a:endParaRPr lang="fr-FR" altLang="fr-FR" b="1" dirty="0">
              <a:solidFill>
                <a:srgbClr val="003964"/>
              </a:solidFill>
              <a:latin typeface="Helvetica Neue"/>
            </a:endParaRPr>
          </a:p>
        </p:txBody>
      </p:sp>
      <p:sp>
        <p:nvSpPr>
          <p:cNvPr id="10" name="Rectangle 6">
            <a:extLst>
              <a:ext uri="{FF2B5EF4-FFF2-40B4-BE49-F238E27FC236}">
                <a16:creationId xmlns:a16="http://schemas.microsoft.com/office/drawing/2014/main" id="{167B42ED-C96F-422E-9960-70B509FDABBE}"/>
              </a:ext>
            </a:extLst>
          </p:cNvPr>
          <p:cNvSpPr>
            <a:spLocks noChangeArrowheads="1"/>
          </p:cNvSpPr>
          <p:nvPr/>
        </p:nvSpPr>
        <p:spPr bwMode="auto">
          <a:xfrm>
            <a:off x="6003634" y="291098"/>
            <a:ext cx="184731"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tabLst>
                <a:tab pos="611188" algn="l"/>
              </a:tabLst>
              <a:defRPr>
                <a:solidFill>
                  <a:schemeClr val="tx1"/>
                </a:solidFill>
                <a:latin typeface="Arial" panose="020B0604020202020204" pitchFamily="34" charset="0"/>
              </a:defRPr>
            </a:lvl1pPr>
            <a:lvl2pPr eaLnBrk="0" fontAlgn="base" hangingPunct="0">
              <a:spcBef>
                <a:spcPct val="0"/>
              </a:spcBef>
              <a:spcAft>
                <a:spcPct val="0"/>
              </a:spcAft>
              <a:tabLst>
                <a:tab pos="611188" algn="l"/>
              </a:tabLst>
              <a:defRPr>
                <a:solidFill>
                  <a:schemeClr val="tx1"/>
                </a:solidFill>
                <a:latin typeface="Arial" panose="020B0604020202020204" pitchFamily="34" charset="0"/>
              </a:defRPr>
            </a:lvl2pPr>
            <a:lvl3pPr eaLnBrk="0" fontAlgn="base" hangingPunct="0">
              <a:spcBef>
                <a:spcPct val="0"/>
              </a:spcBef>
              <a:spcAft>
                <a:spcPct val="0"/>
              </a:spcAft>
              <a:tabLst>
                <a:tab pos="611188" algn="l"/>
              </a:tabLst>
              <a:defRPr>
                <a:solidFill>
                  <a:schemeClr val="tx1"/>
                </a:solidFill>
                <a:latin typeface="Arial" panose="020B0604020202020204" pitchFamily="34" charset="0"/>
              </a:defRPr>
            </a:lvl3pPr>
            <a:lvl4pPr eaLnBrk="0" fontAlgn="base" hangingPunct="0">
              <a:spcBef>
                <a:spcPct val="0"/>
              </a:spcBef>
              <a:spcAft>
                <a:spcPct val="0"/>
              </a:spcAft>
              <a:tabLst>
                <a:tab pos="611188" algn="l"/>
              </a:tabLst>
              <a:defRPr>
                <a:solidFill>
                  <a:schemeClr val="tx1"/>
                </a:solidFill>
                <a:latin typeface="Arial" panose="020B0604020202020204" pitchFamily="34" charset="0"/>
              </a:defRPr>
            </a:lvl4pPr>
            <a:lvl5pPr eaLnBrk="0" fontAlgn="base" hangingPunct="0">
              <a:spcBef>
                <a:spcPct val="0"/>
              </a:spcBef>
              <a:spcAft>
                <a:spcPct val="0"/>
              </a:spcAft>
              <a:tabLst>
                <a:tab pos="611188" algn="l"/>
              </a:tabLst>
              <a:defRPr>
                <a:solidFill>
                  <a:schemeClr val="tx1"/>
                </a:solidFill>
                <a:latin typeface="Arial" panose="020B0604020202020204" pitchFamily="34" charset="0"/>
              </a:defRPr>
            </a:lvl5pPr>
            <a:lvl6pPr eaLnBrk="0" fontAlgn="base" hangingPunct="0">
              <a:spcBef>
                <a:spcPct val="0"/>
              </a:spcBef>
              <a:spcAft>
                <a:spcPct val="0"/>
              </a:spcAft>
              <a:tabLst>
                <a:tab pos="611188" algn="l"/>
              </a:tabLst>
              <a:defRPr>
                <a:solidFill>
                  <a:schemeClr val="tx1"/>
                </a:solidFill>
                <a:latin typeface="Arial" panose="020B0604020202020204" pitchFamily="34" charset="0"/>
              </a:defRPr>
            </a:lvl6pPr>
            <a:lvl7pPr eaLnBrk="0" fontAlgn="base" hangingPunct="0">
              <a:spcBef>
                <a:spcPct val="0"/>
              </a:spcBef>
              <a:spcAft>
                <a:spcPct val="0"/>
              </a:spcAft>
              <a:tabLst>
                <a:tab pos="611188" algn="l"/>
              </a:tabLst>
              <a:defRPr>
                <a:solidFill>
                  <a:schemeClr val="tx1"/>
                </a:solidFill>
                <a:latin typeface="Arial" panose="020B0604020202020204" pitchFamily="34" charset="0"/>
              </a:defRPr>
            </a:lvl7pPr>
            <a:lvl8pPr eaLnBrk="0" fontAlgn="base" hangingPunct="0">
              <a:spcBef>
                <a:spcPct val="0"/>
              </a:spcBef>
              <a:spcAft>
                <a:spcPct val="0"/>
              </a:spcAft>
              <a:tabLst>
                <a:tab pos="611188" algn="l"/>
              </a:tabLst>
              <a:defRPr>
                <a:solidFill>
                  <a:schemeClr val="tx1"/>
                </a:solidFill>
                <a:latin typeface="Arial" panose="020B0604020202020204" pitchFamily="34" charset="0"/>
              </a:defRPr>
            </a:lvl8pPr>
            <a:lvl9pPr eaLnBrk="0" fontAlgn="base" hangingPunct="0">
              <a:spcBef>
                <a:spcPct val="0"/>
              </a:spcBef>
              <a:spcAft>
                <a:spcPct val="0"/>
              </a:spcAft>
              <a:tabLst>
                <a:tab pos="611188" algn="l"/>
              </a:tabLst>
              <a:defRPr>
                <a:solidFill>
                  <a:schemeClr val="tx1"/>
                </a:solidFill>
                <a:latin typeface="Arial" panose="020B0604020202020204" pitchFamily="34" charset="0"/>
              </a:defRPr>
            </a:lvl9pPr>
          </a:lstStyle>
          <a:p>
            <a:pPr marL="0" marR="0" lvl="0" indent="0" algn="justLow" defTabSz="914400" rtl="0" eaLnBrk="0" fontAlgn="base" latinLnBrk="0" hangingPunct="0">
              <a:lnSpc>
                <a:spcPct val="100000"/>
              </a:lnSpc>
              <a:spcBef>
                <a:spcPct val="0"/>
              </a:spcBef>
              <a:spcAft>
                <a:spcPct val="0"/>
              </a:spcAft>
              <a:buClrTx/>
              <a:buSzTx/>
              <a:buFontTx/>
              <a:buNone/>
              <a:tabLst>
                <a:tab pos="611188" algn="l"/>
              </a:tabLst>
            </a:pPr>
            <a:br>
              <a:rPr kumimoji="0" lang="fr-FR" altLang="fr-FR" sz="1000" b="0" i="0" u="none" strike="noStrike" cap="none" normalizeH="0" baseline="0" dirty="0">
                <a:ln>
                  <a:noFill/>
                </a:ln>
                <a:solidFill>
                  <a:schemeClr val="tx1"/>
                </a:solidFill>
                <a:effectLst/>
                <a:latin typeface="Arial" panose="020B0604020202020204" pitchFamily="34" charset="0"/>
                <a:ea typeface="Arial" panose="020B0604020202020204" pitchFamily="34" charset="0"/>
              </a:rPr>
            </a:br>
            <a:endParaRPr kumimoji="0" lang="fr-FR" altLang="fr-FR" sz="6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40273090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A15F999-1AD1-443F-BD4F-AE9E0BB033D2}"/>
              </a:ext>
            </a:extLst>
          </p:cNvPr>
          <p:cNvSpPr/>
          <p:nvPr/>
        </p:nvSpPr>
        <p:spPr>
          <a:xfrm>
            <a:off x="407162" y="2122190"/>
            <a:ext cx="11459603" cy="3151119"/>
          </a:xfrm>
          <a:prstGeom prst="rect">
            <a:avLst/>
          </a:prstGeom>
        </p:spPr>
        <p:txBody>
          <a:bodyPr wrap="square">
            <a:spAutoFit/>
          </a:bodyPr>
          <a:lstStyle/>
          <a:p>
            <a:pPr marL="107950">
              <a:spcBef>
                <a:spcPts val="480"/>
              </a:spcBef>
            </a:pPr>
            <a:endParaRPr lang="fr-FR" sz="1400" b="1" dirty="0">
              <a:solidFill>
                <a:srgbClr val="787C91"/>
              </a:solidFill>
              <a:latin typeface="Arial" panose="020B0604020202020204" pitchFamily="34" charset="0"/>
              <a:ea typeface="Arial" panose="020B0604020202020204" pitchFamily="34" charset="0"/>
            </a:endParaRPr>
          </a:p>
          <a:p>
            <a:pPr marL="107950" algn="just">
              <a:spcBef>
                <a:spcPts val="800"/>
              </a:spcBef>
              <a:spcAft>
                <a:spcPts val="0"/>
              </a:spcAft>
            </a:pPr>
            <a:r>
              <a:rPr lang="fr-FR" sz="1400" dirty="0">
                <a:solidFill>
                  <a:srgbClr val="013863"/>
                </a:solidFill>
                <a:latin typeface="Helvetica" panose="020B0504020202030204" pitchFamily="34" charset="0"/>
              </a:rPr>
              <a:t>Il y a aujourd’hui quatre grandes familles de solutions pour traiter les risques :</a:t>
            </a:r>
          </a:p>
          <a:p>
            <a:pPr marL="742950" marR="132080" lvl="1" indent="-285750">
              <a:lnSpc>
                <a:spcPct val="121000"/>
              </a:lnSpc>
              <a:spcBef>
                <a:spcPts val="815"/>
              </a:spcBef>
              <a:spcAft>
                <a:spcPts val="0"/>
              </a:spcAft>
              <a:buClr>
                <a:srgbClr val="002060"/>
              </a:buClr>
              <a:buSzPts val="1000"/>
              <a:buFont typeface="Wingdings" panose="05000000000000000000" pitchFamily="2" charset="2"/>
              <a:buChar char="Ø"/>
              <a:tabLst>
                <a:tab pos="610870" algn="l"/>
              </a:tabLst>
            </a:pPr>
            <a:r>
              <a:rPr lang="fr-FR" sz="1400" dirty="0">
                <a:solidFill>
                  <a:srgbClr val="013863"/>
                </a:solidFill>
                <a:latin typeface="Helvetica" panose="020B0504020202030204" pitchFamily="34" charset="0"/>
              </a:rPr>
              <a:t>l’évitement, en supprimant l’activité ou la condition qui mène au risque.</a:t>
            </a:r>
          </a:p>
          <a:p>
            <a:pPr marL="742950" lvl="1" indent="-285750">
              <a:spcBef>
                <a:spcPts val="560"/>
              </a:spcBef>
              <a:buClr>
                <a:srgbClr val="002060"/>
              </a:buClr>
              <a:buSzPts val="1000"/>
              <a:buFont typeface="Wingdings" panose="05000000000000000000" pitchFamily="2" charset="2"/>
              <a:buChar char="Ø"/>
              <a:tabLst>
                <a:tab pos="610870" algn="l"/>
              </a:tabLst>
            </a:pPr>
            <a:r>
              <a:rPr lang="fr-FR" sz="1400" dirty="0">
                <a:solidFill>
                  <a:srgbClr val="013863"/>
                </a:solidFill>
                <a:latin typeface="Helvetica" panose="020B0504020202030204" pitchFamily="34" charset="0"/>
              </a:rPr>
              <a:t>le transfert ou partage avec un tiers (ex. : assureur).</a:t>
            </a:r>
          </a:p>
          <a:p>
            <a:pPr marL="742950" marR="132080" lvl="1" indent="-285750">
              <a:lnSpc>
                <a:spcPct val="121000"/>
              </a:lnSpc>
              <a:spcBef>
                <a:spcPts val="820"/>
              </a:spcBef>
              <a:spcAft>
                <a:spcPts val="0"/>
              </a:spcAft>
              <a:buClr>
                <a:srgbClr val="002060"/>
              </a:buClr>
              <a:buSzPts val="1000"/>
              <a:buFont typeface="Wingdings" panose="05000000000000000000" pitchFamily="2" charset="2"/>
              <a:buChar char="Ø"/>
              <a:tabLst>
                <a:tab pos="610870" algn="l"/>
              </a:tabLst>
            </a:pPr>
            <a:r>
              <a:rPr lang="fr-FR" sz="1400" dirty="0">
                <a:solidFill>
                  <a:srgbClr val="013863"/>
                </a:solidFill>
                <a:latin typeface="Helvetica" panose="020B0504020202030204" pitchFamily="34" charset="0"/>
              </a:rPr>
              <a:t>le renforcement des mesures techniques ou organisationnelles pour diminuer l’impact ou la potentialité.</a:t>
            </a:r>
          </a:p>
          <a:p>
            <a:pPr marL="742950" lvl="1" indent="-285750">
              <a:spcBef>
                <a:spcPts val="560"/>
              </a:spcBef>
              <a:buClr>
                <a:srgbClr val="002060"/>
              </a:buClr>
              <a:buSzPts val="1000"/>
              <a:buFont typeface="Wingdings" panose="05000000000000000000" pitchFamily="2" charset="2"/>
              <a:buChar char="Ø"/>
              <a:tabLst>
                <a:tab pos="610870" algn="l"/>
              </a:tabLst>
            </a:pPr>
            <a:r>
              <a:rPr lang="fr-FR" sz="1400" dirty="0">
                <a:solidFill>
                  <a:srgbClr val="013863"/>
                </a:solidFill>
                <a:latin typeface="Helvetica" panose="020B0504020202030204" pitchFamily="34" charset="0"/>
              </a:rPr>
              <a:t>l’acceptation du risque accompagné d’une provision financière.</a:t>
            </a:r>
          </a:p>
          <a:p>
            <a:pPr marL="107950" marR="132080" algn="just">
              <a:lnSpc>
                <a:spcPct val="121000"/>
              </a:lnSpc>
              <a:spcBef>
                <a:spcPts val="815"/>
              </a:spcBef>
              <a:spcAft>
                <a:spcPts val="0"/>
              </a:spcAft>
            </a:pPr>
            <a:r>
              <a:rPr lang="fr-FR" sz="1400" b="1" dirty="0">
                <a:solidFill>
                  <a:srgbClr val="013863"/>
                </a:solidFill>
                <a:latin typeface="Helvetica" panose="020B0504020202030204" pitchFamily="34" charset="0"/>
              </a:rPr>
              <a:t>Une cartographie des risques </a:t>
            </a:r>
            <a:r>
              <a:rPr lang="fr-FR" sz="1400" dirty="0">
                <a:solidFill>
                  <a:srgbClr val="013863"/>
                </a:solidFill>
                <a:latin typeface="Helvetica" panose="020B0504020202030204" pitchFamily="34" charset="0"/>
              </a:rPr>
              <a:t>et des plans de mitigation est essentielle. Tous les acteurs, métiers et techniques doivent contribuer à la définition de ces documents et à leur mise à jour.</a:t>
            </a:r>
          </a:p>
          <a:p>
            <a:pPr marL="107950">
              <a:spcBef>
                <a:spcPts val="480"/>
              </a:spcBef>
            </a:pPr>
            <a:endParaRPr lang="fr-FR" sz="1600" dirty="0">
              <a:solidFill>
                <a:srgbClr val="013863"/>
              </a:solidFill>
              <a:latin typeface="Helvetica" panose="020B0504020202030204" pitchFamily="34" charset="0"/>
            </a:endParaRPr>
          </a:p>
          <a:p>
            <a:pPr marL="107950">
              <a:spcBef>
                <a:spcPts val="480"/>
              </a:spcBef>
            </a:pPr>
            <a:endParaRPr lang="fr-FR" sz="1400" b="1" dirty="0">
              <a:effectLst/>
              <a:latin typeface="Arial" panose="020B0604020202020204" pitchFamily="34" charset="0"/>
              <a:ea typeface="Arial" panose="020B0604020202020204" pitchFamily="34" charset="0"/>
            </a:endParaRPr>
          </a:p>
        </p:txBody>
      </p:sp>
      <p:sp>
        <p:nvSpPr>
          <p:cNvPr id="6" name="Espace réservé du numéro de diapositive 5">
            <a:extLst>
              <a:ext uri="{FF2B5EF4-FFF2-40B4-BE49-F238E27FC236}">
                <a16:creationId xmlns:a16="http://schemas.microsoft.com/office/drawing/2014/main" id="{F7D85A02-5EE8-44FC-8584-C652F71F9BC4}"/>
              </a:ext>
            </a:extLst>
          </p:cNvPr>
          <p:cNvSpPr>
            <a:spLocks noGrp="1"/>
          </p:cNvSpPr>
          <p:nvPr>
            <p:ph type="sldNum" sz="quarter" idx="12"/>
          </p:nvPr>
        </p:nvSpPr>
        <p:spPr>
          <a:xfrm>
            <a:off x="11541531" y="6545798"/>
            <a:ext cx="650469" cy="277958"/>
          </a:xfrm>
        </p:spPr>
        <p:txBody>
          <a:bodyPr/>
          <a:lstStyle/>
          <a:p>
            <a:pPr algn="r"/>
            <a:fld id="{F3EE269F-382C-4FDF-AA4F-64C84412D0DE}" type="slidenum">
              <a:rPr lang="fr-FR" sz="1200" smtClean="0">
                <a:solidFill>
                  <a:srgbClr val="013863"/>
                </a:solidFill>
              </a:rPr>
              <a:pPr algn="r"/>
              <a:t>13</a:t>
            </a:fld>
            <a:endParaRPr lang="fr-FR" dirty="0">
              <a:solidFill>
                <a:srgbClr val="013863"/>
              </a:solidFill>
            </a:endParaRPr>
          </a:p>
        </p:txBody>
      </p:sp>
      <p:sp>
        <p:nvSpPr>
          <p:cNvPr id="8" name="ZoneTexte 7">
            <a:extLst>
              <a:ext uri="{FF2B5EF4-FFF2-40B4-BE49-F238E27FC236}">
                <a16:creationId xmlns:a16="http://schemas.microsoft.com/office/drawing/2014/main" id="{52DF5D66-5E90-4986-B1C2-EA52BF462306}"/>
              </a:ext>
            </a:extLst>
          </p:cNvPr>
          <p:cNvSpPr txBox="1"/>
          <p:nvPr/>
        </p:nvSpPr>
        <p:spPr>
          <a:xfrm>
            <a:off x="407162" y="603358"/>
            <a:ext cx="12002322" cy="620426"/>
          </a:xfrm>
          <a:prstGeom prst="rect">
            <a:avLst/>
          </a:prstGeom>
          <a:noFill/>
        </p:spPr>
        <p:txBody>
          <a:bodyPr wrap="square">
            <a:spAutoFit/>
          </a:bodyPr>
          <a:lstStyle/>
          <a:p>
            <a:pPr>
              <a:lnSpc>
                <a:spcPts val="4400"/>
              </a:lnSpc>
            </a:pPr>
            <a:r>
              <a:rPr lang="fr-FR" sz="3600" cap="all" dirty="0">
                <a:solidFill>
                  <a:srgbClr val="1AB24B"/>
                </a:solidFill>
                <a:latin typeface="Helvetica" panose="020B0504020202030204" pitchFamily="34" charset="0"/>
                <a:ea typeface="Helvetica Neue" panose="02000503000000020004" pitchFamily="2" charset="0"/>
                <a:cs typeface="Helvetica Neue" panose="02000503000000020004" pitchFamily="2" charset="0"/>
              </a:rPr>
              <a:t>Introduction</a:t>
            </a:r>
            <a:endParaRPr lang="fr-FR" sz="3600" spc="-100" dirty="0">
              <a:solidFill>
                <a:srgbClr val="1AB24B"/>
              </a:solidFill>
              <a:latin typeface="Helvetica" panose="020B0504020202030204" pitchFamily="34" charset="0"/>
              <a:ea typeface="Helvetica Neue Light" charset="0"/>
              <a:cs typeface="Helvetica Neue Light" charset="0"/>
            </a:endParaRPr>
          </a:p>
        </p:txBody>
      </p:sp>
      <p:sp>
        <p:nvSpPr>
          <p:cNvPr id="7" name="Rectangle 5">
            <a:extLst>
              <a:ext uri="{FF2B5EF4-FFF2-40B4-BE49-F238E27FC236}">
                <a16:creationId xmlns:a16="http://schemas.microsoft.com/office/drawing/2014/main" id="{DA0CC942-3735-41B5-B57E-868D1DA9CDB6}"/>
              </a:ext>
            </a:extLst>
          </p:cNvPr>
          <p:cNvSpPr>
            <a:spLocks noChangeArrowheads="1"/>
          </p:cNvSpPr>
          <p:nvPr/>
        </p:nvSpPr>
        <p:spPr bwMode="auto">
          <a:xfrm>
            <a:off x="262683" y="1451173"/>
            <a:ext cx="7526163" cy="6148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223767" tIns="60306" rIns="247572" bIns="0" numCol="1" anchor="ctr" anchorCtr="0" compatLnSpc="1">
            <a:prstTxWarp prst="textNoShape">
              <a:avLst/>
            </a:prstTxWarp>
            <a:spAutoFit/>
          </a:bodyPr>
          <a:lstStyle/>
          <a:p>
            <a:pPr eaLnBrk="0" fontAlgn="base" hangingPunct="0">
              <a:spcBef>
                <a:spcPct val="0"/>
              </a:spcBef>
              <a:spcAft>
                <a:spcPct val="0"/>
              </a:spcAft>
            </a:pPr>
            <a:r>
              <a:rPr lang="fr-FR" b="1" dirty="0">
                <a:solidFill>
                  <a:srgbClr val="003964"/>
                </a:solidFill>
                <a:latin typeface="Helvetica Neue"/>
              </a:rPr>
              <a:t>Comment traiter ces cyber risques ?</a:t>
            </a:r>
          </a:p>
          <a:p>
            <a:pPr marL="0" marR="0" lvl="0" indent="0" algn="l" defTabSz="914400" rtl="0" eaLnBrk="0" fontAlgn="base" latinLnBrk="0" hangingPunct="0">
              <a:lnSpc>
                <a:spcPct val="100000"/>
              </a:lnSpc>
              <a:spcBef>
                <a:spcPct val="0"/>
              </a:spcBef>
              <a:spcAft>
                <a:spcPct val="0"/>
              </a:spcAft>
              <a:buClrTx/>
              <a:buSzTx/>
              <a:buFontTx/>
              <a:buNone/>
              <a:tabLst/>
            </a:pPr>
            <a:endParaRPr lang="fr-FR" altLang="fr-FR" b="1" dirty="0">
              <a:solidFill>
                <a:srgbClr val="003964"/>
              </a:solidFill>
              <a:latin typeface="Helvetica Neue"/>
            </a:endParaRPr>
          </a:p>
        </p:txBody>
      </p:sp>
      <p:sp>
        <p:nvSpPr>
          <p:cNvPr id="10" name="Rectangle 6">
            <a:extLst>
              <a:ext uri="{FF2B5EF4-FFF2-40B4-BE49-F238E27FC236}">
                <a16:creationId xmlns:a16="http://schemas.microsoft.com/office/drawing/2014/main" id="{167B42ED-C96F-422E-9960-70B509FDABBE}"/>
              </a:ext>
            </a:extLst>
          </p:cNvPr>
          <p:cNvSpPr>
            <a:spLocks noChangeArrowheads="1"/>
          </p:cNvSpPr>
          <p:nvPr/>
        </p:nvSpPr>
        <p:spPr bwMode="auto">
          <a:xfrm>
            <a:off x="6003634" y="291098"/>
            <a:ext cx="184731"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tabLst>
                <a:tab pos="611188" algn="l"/>
              </a:tabLst>
              <a:defRPr>
                <a:solidFill>
                  <a:schemeClr val="tx1"/>
                </a:solidFill>
                <a:latin typeface="Arial" panose="020B0604020202020204" pitchFamily="34" charset="0"/>
              </a:defRPr>
            </a:lvl1pPr>
            <a:lvl2pPr eaLnBrk="0" fontAlgn="base" hangingPunct="0">
              <a:spcBef>
                <a:spcPct val="0"/>
              </a:spcBef>
              <a:spcAft>
                <a:spcPct val="0"/>
              </a:spcAft>
              <a:tabLst>
                <a:tab pos="611188" algn="l"/>
              </a:tabLst>
              <a:defRPr>
                <a:solidFill>
                  <a:schemeClr val="tx1"/>
                </a:solidFill>
                <a:latin typeface="Arial" panose="020B0604020202020204" pitchFamily="34" charset="0"/>
              </a:defRPr>
            </a:lvl2pPr>
            <a:lvl3pPr eaLnBrk="0" fontAlgn="base" hangingPunct="0">
              <a:spcBef>
                <a:spcPct val="0"/>
              </a:spcBef>
              <a:spcAft>
                <a:spcPct val="0"/>
              </a:spcAft>
              <a:tabLst>
                <a:tab pos="611188" algn="l"/>
              </a:tabLst>
              <a:defRPr>
                <a:solidFill>
                  <a:schemeClr val="tx1"/>
                </a:solidFill>
                <a:latin typeface="Arial" panose="020B0604020202020204" pitchFamily="34" charset="0"/>
              </a:defRPr>
            </a:lvl3pPr>
            <a:lvl4pPr eaLnBrk="0" fontAlgn="base" hangingPunct="0">
              <a:spcBef>
                <a:spcPct val="0"/>
              </a:spcBef>
              <a:spcAft>
                <a:spcPct val="0"/>
              </a:spcAft>
              <a:tabLst>
                <a:tab pos="611188" algn="l"/>
              </a:tabLst>
              <a:defRPr>
                <a:solidFill>
                  <a:schemeClr val="tx1"/>
                </a:solidFill>
                <a:latin typeface="Arial" panose="020B0604020202020204" pitchFamily="34" charset="0"/>
              </a:defRPr>
            </a:lvl4pPr>
            <a:lvl5pPr eaLnBrk="0" fontAlgn="base" hangingPunct="0">
              <a:spcBef>
                <a:spcPct val="0"/>
              </a:spcBef>
              <a:spcAft>
                <a:spcPct val="0"/>
              </a:spcAft>
              <a:tabLst>
                <a:tab pos="611188" algn="l"/>
              </a:tabLst>
              <a:defRPr>
                <a:solidFill>
                  <a:schemeClr val="tx1"/>
                </a:solidFill>
                <a:latin typeface="Arial" panose="020B0604020202020204" pitchFamily="34" charset="0"/>
              </a:defRPr>
            </a:lvl5pPr>
            <a:lvl6pPr eaLnBrk="0" fontAlgn="base" hangingPunct="0">
              <a:spcBef>
                <a:spcPct val="0"/>
              </a:spcBef>
              <a:spcAft>
                <a:spcPct val="0"/>
              </a:spcAft>
              <a:tabLst>
                <a:tab pos="611188" algn="l"/>
              </a:tabLst>
              <a:defRPr>
                <a:solidFill>
                  <a:schemeClr val="tx1"/>
                </a:solidFill>
                <a:latin typeface="Arial" panose="020B0604020202020204" pitchFamily="34" charset="0"/>
              </a:defRPr>
            </a:lvl6pPr>
            <a:lvl7pPr eaLnBrk="0" fontAlgn="base" hangingPunct="0">
              <a:spcBef>
                <a:spcPct val="0"/>
              </a:spcBef>
              <a:spcAft>
                <a:spcPct val="0"/>
              </a:spcAft>
              <a:tabLst>
                <a:tab pos="611188" algn="l"/>
              </a:tabLst>
              <a:defRPr>
                <a:solidFill>
                  <a:schemeClr val="tx1"/>
                </a:solidFill>
                <a:latin typeface="Arial" panose="020B0604020202020204" pitchFamily="34" charset="0"/>
              </a:defRPr>
            </a:lvl7pPr>
            <a:lvl8pPr eaLnBrk="0" fontAlgn="base" hangingPunct="0">
              <a:spcBef>
                <a:spcPct val="0"/>
              </a:spcBef>
              <a:spcAft>
                <a:spcPct val="0"/>
              </a:spcAft>
              <a:tabLst>
                <a:tab pos="611188" algn="l"/>
              </a:tabLst>
              <a:defRPr>
                <a:solidFill>
                  <a:schemeClr val="tx1"/>
                </a:solidFill>
                <a:latin typeface="Arial" panose="020B0604020202020204" pitchFamily="34" charset="0"/>
              </a:defRPr>
            </a:lvl8pPr>
            <a:lvl9pPr eaLnBrk="0" fontAlgn="base" hangingPunct="0">
              <a:spcBef>
                <a:spcPct val="0"/>
              </a:spcBef>
              <a:spcAft>
                <a:spcPct val="0"/>
              </a:spcAft>
              <a:tabLst>
                <a:tab pos="611188" algn="l"/>
              </a:tabLst>
              <a:defRPr>
                <a:solidFill>
                  <a:schemeClr val="tx1"/>
                </a:solidFill>
                <a:latin typeface="Arial" panose="020B0604020202020204" pitchFamily="34" charset="0"/>
              </a:defRPr>
            </a:lvl9pPr>
          </a:lstStyle>
          <a:p>
            <a:pPr marL="0" marR="0" lvl="0" indent="0" algn="justLow" defTabSz="914400" rtl="0" eaLnBrk="0" fontAlgn="base" latinLnBrk="0" hangingPunct="0">
              <a:lnSpc>
                <a:spcPct val="100000"/>
              </a:lnSpc>
              <a:spcBef>
                <a:spcPct val="0"/>
              </a:spcBef>
              <a:spcAft>
                <a:spcPct val="0"/>
              </a:spcAft>
              <a:buClrTx/>
              <a:buSzTx/>
              <a:buFontTx/>
              <a:buNone/>
              <a:tabLst>
                <a:tab pos="611188" algn="l"/>
              </a:tabLst>
            </a:pPr>
            <a:br>
              <a:rPr kumimoji="0" lang="fr-FR" altLang="fr-FR" sz="1000" b="0" i="0" u="none" strike="noStrike" cap="none" normalizeH="0" baseline="0" dirty="0">
                <a:ln>
                  <a:noFill/>
                </a:ln>
                <a:solidFill>
                  <a:schemeClr val="tx1"/>
                </a:solidFill>
                <a:effectLst/>
                <a:latin typeface="Arial" panose="020B0604020202020204" pitchFamily="34" charset="0"/>
                <a:ea typeface="Arial" panose="020B0604020202020204" pitchFamily="34" charset="0"/>
              </a:rPr>
            </a:br>
            <a:endParaRPr kumimoji="0" lang="fr-FR" altLang="fr-FR" sz="6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8963179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95A920C9-A761-41ED-8144-2DAB9EE1DB72}"/>
              </a:ext>
            </a:extLst>
          </p:cNvPr>
          <p:cNvPicPr>
            <a:picLocks noChangeAspect="1"/>
          </p:cNvPicPr>
          <p:nvPr/>
        </p:nvPicPr>
        <p:blipFill>
          <a:blip r:embed="rId2"/>
          <a:stretch>
            <a:fillRect/>
          </a:stretch>
        </p:blipFill>
        <p:spPr>
          <a:xfrm>
            <a:off x="0" y="0"/>
            <a:ext cx="12192000" cy="6858000"/>
          </a:xfrm>
          <a:prstGeom prst="rect">
            <a:avLst/>
          </a:prstGeom>
        </p:spPr>
      </p:pic>
      <p:sp>
        <p:nvSpPr>
          <p:cNvPr id="2" name="ZoneTexte 1"/>
          <p:cNvSpPr txBox="1"/>
          <p:nvPr/>
        </p:nvSpPr>
        <p:spPr>
          <a:xfrm>
            <a:off x="0" y="2677512"/>
            <a:ext cx="12192000" cy="1502976"/>
          </a:xfrm>
          <a:prstGeom prst="rect">
            <a:avLst/>
          </a:prstGeom>
          <a:noFill/>
        </p:spPr>
        <p:txBody>
          <a:bodyPr wrap="square" rtlCol="0">
            <a:spAutoFit/>
          </a:bodyPr>
          <a:lstStyle/>
          <a:p>
            <a:pPr algn="ctr">
              <a:lnSpc>
                <a:spcPts val="11000"/>
              </a:lnSpc>
            </a:pPr>
            <a:r>
              <a:rPr lang="fr-FR" sz="11500" dirty="0">
                <a:solidFill>
                  <a:schemeClr val="bg1"/>
                </a:solidFill>
                <a:latin typeface="Helvetica Neue Light"/>
              </a:rPr>
              <a:t>L’entreprise</a:t>
            </a:r>
          </a:p>
        </p:txBody>
      </p:sp>
      <p:sp>
        <p:nvSpPr>
          <p:cNvPr id="4" name="Espace réservé du numéro de diapositive 5">
            <a:extLst>
              <a:ext uri="{FF2B5EF4-FFF2-40B4-BE49-F238E27FC236}">
                <a16:creationId xmlns:a16="http://schemas.microsoft.com/office/drawing/2014/main" id="{215A21F1-D393-439A-99EB-B3E2F7CB494C}"/>
              </a:ext>
            </a:extLst>
          </p:cNvPr>
          <p:cNvSpPr>
            <a:spLocks noGrp="1"/>
          </p:cNvSpPr>
          <p:nvPr>
            <p:ph type="sldNum" sz="quarter" idx="12"/>
          </p:nvPr>
        </p:nvSpPr>
        <p:spPr>
          <a:xfrm>
            <a:off x="11541531" y="6600224"/>
            <a:ext cx="650469" cy="277958"/>
          </a:xfrm>
        </p:spPr>
        <p:txBody>
          <a:bodyPr/>
          <a:lstStyle/>
          <a:p>
            <a:pPr algn="r"/>
            <a:fld id="{F3EE269F-382C-4FDF-AA4F-64C84412D0DE}" type="slidenum">
              <a:rPr lang="fr-FR" sz="1200" smtClean="0">
                <a:solidFill>
                  <a:schemeClr val="bg1"/>
                </a:solidFill>
              </a:rPr>
              <a:pPr algn="r"/>
              <a:t>14</a:t>
            </a:fld>
            <a:endParaRPr lang="fr-FR" dirty="0">
              <a:solidFill>
                <a:schemeClr val="bg1"/>
              </a:solidFill>
            </a:endParaRPr>
          </a:p>
        </p:txBody>
      </p:sp>
    </p:spTree>
    <p:extLst>
      <p:ext uri="{BB962C8B-B14F-4D97-AF65-F5344CB8AC3E}">
        <p14:creationId xmlns:p14="http://schemas.microsoft.com/office/powerpoint/2010/main" val="32933978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A15F999-1AD1-443F-BD4F-AE9E0BB033D2}"/>
              </a:ext>
            </a:extLst>
          </p:cNvPr>
          <p:cNvSpPr/>
          <p:nvPr/>
        </p:nvSpPr>
        <p:spPr>
          <a:xfrm>
            <a:off x="322758" y="1923200"/>
            <a:ext cx="8130507" cy="4331442"/>
          </a:xfrm>
          <a:prstGeom prst="rect">
            <a:avLst/>
          </a:prstGeom>
        </p:spPr>
        <p:txBody>
          <a:bodyPr wrap="square">
            <a:spAutoFit/>
          </a:bodyPr>
          <a:lstStyle/>
          <a:p>
            <a:pPr marL="107950" marR="132715" algn="just">
              <a:lnSpc>
                <a:spcPct val="121000"/>
              </a:lnSpc>
              <a:spcBef>
                <a:spcPts val="800"/>
              </a:spcBef>
            </a:pPr>
            <a:r>
              <a:rPr lang="fr-FR" sz="1400" dirty="0">
                <a:solidFill>
                  <a:srgbClr val="013863"/>
                </a:solidFill>
                <a:latin typeface="Helvetica" panose="020B0504020202030204" pitchFamily="34" charset="0"/>
              </a:rPr>
              <a:t>Le courrier électronique est l’un des premiers services disponibles sur Internet, c’est également l’un des plus employés aujourd’hui dans le monde de l’entreprise.</a:t>
            </a:r>
          </a:p>
          <a:p>
            <a:pPr marL="107950" marR="132080" algn="just">
              <a:lnSpc>
                <a:spcPct val="121000"/>
              </a:lnSpc>
              <a:spcBef>
                <a:spcPts val="800"/>
              </a:spcBef>
            </a:pPr>
            <a:endParaRPr lang="fr-FR" sz="1400" dirty="0">
              <a:solidFill>
                <a:srgbClr val="013863"/>
              </a:solidFill>
              <a:latin typeface="Helvetica" panose="020B0504020202030204" pitchFamily="34" charset="0"/>
            </a:endParaRPr>
          </a:p>
          <a:p>
            <a:pPr marL="107950" marR="132080" algn="just">
              <a:lnSpc>
                <a:spcPct val="121000"/>
              </a:lnSpc>
              <a:spcBef>
                <a:spcPts val="800"/>
              </a:spcBef>
            </a:pPr>
            <a:r>
              <a:rPr lang="fr-FR" sz="1400" dirty="0">
                <a:solidFill>
                  <a:srgbClr val="013863"/>
                </a:solidFill>
                <a:latin typeface="Helvetica" panose="020B0504020202030204" pitchFamily="34" charset="0"/>
              </a:rPr>
              <a:t>Ce système ne garantit généralement en rien la disponibilité, la confidentialité ou l’intégrité des messages échangés. Il ne garantit pas non plus le fait que le destinataire reçoive bien le message qui lui a été envoyé. </a:t>
            </a:r>
          </a:p>
          <a:p>
            <a:pPr marL="107950" marR="132080" algn="just">
              <a:lnSpc>
                <a:spcPct val="121000"/>
              </a:lnSpc>
              <a:spcBef>
                <a:spcPts val="800"/>
              </a:spcBef>
            </a:pPr>
            <a:r>
              <a:rPr lang="fr-FR" sz="1400" dirty="0">
                <a:solidFill>
                  <a:srgbClr val="013863"/>
                </a:solidFill>
                <a:latin typeface="Helvetica" panose="020B0504020202030204" pitchFamily="34" charset="0"/>
              </a:rPr>
              <a:t>Pour résumer, la seule garantie de l’utilisateur réside dans la certitude de l’envoi du message.</a:t>
            </a:r>
          </a:p>
          <a:p>
            <a:pPr marL="107950" marR="132080" algn="just">
              <a:lnSpc>
                <a:spcPct val="121000"/>
              </a:lnSpc>
              <a:spcBef>
                <a:spcPts val="800"/>
              </a:spcBef>
            </a:pPr>
            <a:r>
              <a:rPr lang="fr-FR" sz="1400" dirty="0">
                <a:solidFill>
                  <a:srgbClr val="013863"/>
                </a:solidFill>
                <a:latin typeface="Helvetica" panose="020B0504020202030204" pitchFamily="34" charset="0"/>
              </a:rPr>
              <a:t>Par ailleurs, en matière d’obligations légales, un message numérique a la même valeur légale qu’un écrit. Il est reconnu comme preuve de conclusion d’un contrat et il est soumis au secret des correspondances.</a:t>
            </a:r>
          </a:p>
          <a:p>
            <a:pPr marL="107950" marR="132080" algn="just">
              <a:lnSpc>
                <a:spcPct val="121000"/>
              </a:lnSpc>
              <a:spcBef>
                <a:spcPts val="800"/>
              </a:spcBef>
            </a:pPr>
            <a:r>
              <a:rPr lang="fr-FR" sz="1400" dirty="0">
                <a:solidFill>
                  <a:srgbClr val="013863"/>
                </a:solidFill>
                <a:latin typeface="Helvetica" panose="020B0504020202030204" pitchFamily="34" charset="0"/>
              </a:rPr>
              <a:t>Loin de son usage initial, la messagerie est aujourd’hui un melting-pot utilisé pour le transfert de fichiers, l’archivage, la messagerie instantanée et, accessoirement, le courrier.</a:t>
            </a:r>
          </a:p>
          <a:p>
            <a:pPr marL="107950" algn="just">
              <a:spcBef>
                <a:spcPts val="800"/>
              </a:spcBef>
            </a:pPr>
            <a:endParaRPr lang="fr-FR" sz="1400" dirty="0">
              <a:solidFill>
                <a:srgbClr val="013863"/>
              </a:solidFill>
              <a:latin typeface="Helvetica" panose="020B0504020202030204" pitchFamily="34" charset="0"/>
            </a:endParaRPr>
          </a:p>
          <a:p>
            <a:pPr marL="107950">
              <a:spcBef>
                <a:spcPts val="480"/>
              </a:spcBef>
            </a:pPr>
            <a:endParaRPr lang="fr-FR" sz="1400" b="1" dirty="0">
              <a:effectLst/>
              <a:latin typeface="Arial" panose="020B0604020202020204" pitchFamily="34" charset="0"/>
              <a:ea typeface="Arial" panose="020B0604020202020204" pitchFamily="34" charset="0"/>
            </a:endParaRPr>
          </a:p>
        </p:txBody>
      </p:sp>
      <p:sp>
        <p:nvSpPr>
          <p:cNvPr id="6" name="Espace réservé du numéro de diapositive 5">
            <a:extLst>
              <a:ext uri="{FF2B5EF4-FFF2-40B4-BE49-F238E27FC236}">
                <a16:creationId xmlns:a16="http://schemas.microsoft.com/office/drawing/2014/main" id="{F7D85A02-5EE8-44FC-8584-C652F71F9BC4}"/>
              </a:ext>
            </a:extLst>
          </p:cNvPr>
          <p:cNvSpPr>
            <a:spLocks noGrp="1"/>
          </p:cNvSpPr>
          <p:nvPr>
            <p:ph type="sldNum" sz="quarter" idx="12"/>
          </p:nvPr>
        </p:nvSpPr>
        <p:spPr>
          <a:xfrm>
            <a:off x="11541531" y="6545798"/>
            <a:ext cx="650469" cy="277958"/>
          </a:xfrm>
        </p:spPr>
        <p:txBody>
          <a:bodyPr/>
          <a:lstStyle/>
          <a:p>
            <a:pPr algn="r"/>
            <a:fld id="{F3EE269F-382C-4FDF-AA4F-64C84412D0DE}" type="slidenum">
              <a:rPr lang="fr-FR" sz="1200" smtClean="0">
                <a:solidFill>
                  <a:srgbClr val="013863"/>
                </a:solidFill>
              </a:rPr>
              <a:pPr algn="r"/>
              <a:t>15</a:t>
            </a:fld>
            <a:endParaRPr lang="fr-FR" dirty="0">
              <a:solidFill>
                <a:srgbClr val="013863"/>
              </a:solidFill>
            </a:endParaRPr>
          </a:p>
        </p:txBody>
      </p:sp>
      <p:sp>
        <p:nvSpPr>
          <p:cNvPr id="8" name="ZoneTexte 7">
            <a:extLst>
              <a:ext uri="{FF2B5EF4-FFF2-40B4-BE49-F238E27FC236}">
                <a16:creationId xmlns:a16="http://schemas.microsoft.com/office/drawing/2014/main" id="{52DF5D66-5E90-4986-B1C2-EA52BF462306}"/>
              </a:ext>
            </a:extLst>
          </p:cNvPr>
          <p:cNvSpPr txBox="1"/>
          <p:nvPr/>
        </p:nvSpPr>
        <p:spPr>
          <a:xfrm>
            <a:off x="407162" y="603358"/>
            <a:ext cx="12002322" cy="620426"/>
          </a:xfrm>
          <a:prstGeom prst="rect">
            <a:avLst/>
          </a:prstGeom>
          <a:noFill/>
        </p:spPr>
        <p:txBody>
          <a:bodyPr wrap="square">
            <a:spAutoFit/>
          </a:bodyPr>
          <a:lstStyle/>
          <a:p>
            <a:pPr>
              <a:lnSpc>
                <a:spcPts val="4400"/>
              </a:lnSpc>
            </a:pPr>
            <a:r>
              <a:rPr lang="fr-FR" sz="3600" cap="all" spc="-100" dirty="0">
                <a:solidFill>
                  <a:srgbClr val="1AB24B"/>
                </a:solidFill>
                <a:latin typeface="Helvetica" panose="020B0504020202030204" pitchFamily="34" charset="0"/>
                <a:ea typeface="Helvetica Neue Light" charset="0"/>
                <a:cs typeface="Helvetica Neue Light" charset="0"/>
              </a:rPr>
              <a:t>L’entreprise</a:t>
            </a:r>
            <a:endParaRPr lang="fr-FR" sz="3600" spc="-100" dirty="0">
              <a:solidFill>
                <a:srgbClr val="1AB24B"/>
              </a:solidFill>
              <a:latin typeface="Helvetica" panose="020B0504020202030204" pitchFamily="34" charset="0"/>
              <a:ea typeface="Helvetica Neue Light" charset="0"/>
              <a:cs typeface="Helvetica Neue Light" charset="0"/>
            </a:endParaRPr>
          </a:p>
        </p:txBody>
      </p:sp>
      <p:sp>
        <p:nvSpPr>
          <p:cNvPr id="7" name="Rectangle 5">
            <a:extLst>
              <a:ext uri="{FF2B5EF4-FFF2-40B4-BE49-F238E27FC236}">
                <a16:creationId xmlns:a16="http://schemas.microsoft.com/office/drawing/2014/main" id="{DA0CC942-3735-41B5-B57E-868D1DA9CDB6}"/>
              </a:ext>
            </a:extLst>
          </p:cNvPr>
          <p:cNvSpPr>
            <a:spLocks noChangeArrowheads="1"/>
          </p:cNvSpPr>
          <p:nvPr/>
        </p:nvSpPr>
        <p:spPr bwMode="auto">
          <a:xfrm>
            <a:off x="262683" y="1451173"/>
            <a:ext cx="7526163" cy="6148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223767" tIns="60306" rIns="247572" bIns="0" numCol="1" anchor="ctr" anchorCtr="0" compatLnSpc="1">
            <a:prstTxWarp prst="textNoShape">
              <a:avLst/>
            </a:prstTxWarp>
            <a:spAutoFit/>
          </a:bodyPr>
          <a:lstStyle/>
          <a:p>
            <a:pPr eaLnBrk="0" fontAlgn="base" hangingPunct="0">
              <a:spcBef>
                <a:spcPct val="0"/>
              </a:spcBef>
              <a:spcAft>
                <a:spcPct val="0"/>
              </a:spcAft>
            </a:pPr>
            <a:r>
              <a:rPr lang="fr-FR" b="1" dirty="0">
                <a:solidFill>
                  <a:srgbClr val="003964"/>
                </a:solidFill>
                <a:latin typeface="Helvetica Neue"/>
              </a:rPr>
              <a:t>Courrier électronique : la face cachée ?</a:t>
            </a:r>
          </a:p>
          <a:p>
            <a:pPr marL="0" marR="0" lvl="0" indent="0" algn="l" defTabSz="914400" rtl="0" eaLnBrk="0" fontAlgn="base" latinLnBrk="0" hangingPunct="0">
              <a:lnSpc>
                <a:spcPct val="100000"/>
              </a:lnSpc>
              <a:spcBef>
                <a:spcPct val="0"/>
              </a:spcBef>
              <a:spcAft>
                <a:spcPct val="0"/>
              </a:spcAft>
              <a:buClrTx/>
              <a:buSzTx/>
              <a:buFontTx/>
              <a:buNone/>
              <a:tabLst/>
            </a:pPr>
            <a:endParaRPr lang="fr-FR" altLang="fr-FR" b="1" dirty="0">
              <a:solidFill>
                <a:srgbClr val="003964"/>
              </a:solidFill>
              <a:latin typeface="Helvetica Neue"/>
            </a:endParaRPr>
          </a:p>
        </p:txBody>
      </p:sp>
      <p:sp>
        <p:nvSpPr>
          <p:cNvPr id="10" name="Rectangle 6">
            <a:extLst>
              <a:ext uri="{FF2B5EF4-FFF2-40B4-BE49-F238E27FC236}">
                <a16:creationId xmlns:a16="http://schemas.microsoft.com/office/drawing/2014/main" id="{167B42ED-C96F-422E-9960-70B509FDABBE}"/>
              </a:ext>
            </a:extLst>
          </p:cNvPr>
          <p:cNvSpPr>
            <a:spLocks noChangeArrowheads="1"/>
          </p:cNvSpPr>
          <p:nvPr/>
        </p:nvSpPr>
        <p:spPr bwMode="auto">
          <a:xfrm>
            <a:off x="6003634" y="291098"/>
            <a:ext cx="184731"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tabLst>
                <a:tab pos="611188" algn="l"/>
              </a:tabLst>
              <a:defRPr>
                <a:solidFill>
                  <a:schemeClr val="tx1"/>
                </a:solidFill>
                <a:latin typeface="Arial" panose="020B0604020202020204" pitchFamily="34" charset="0"/>
              </a:defRPr>
            </a:lvl1pPr>
            <a:lvl2pPr eaLnBrk="0" fontAlgn="base" hangingPunct="0">
              <a:spcBef>
                <a:spcPct val="0"/>
              </a:spcBef>
              <a:spcAft>
                <a:spcPct val="0"/>
              </a:spcAft>
              <a:tabLst>
                <a:tab pos="611188" algn="l"/>
              </a:tabLst>
              <a:defRPr>
                <a:solidFill>
                  <a:schemeClr val="tx1"/>
                </a:solidFill>
                <a:latin typeface="Arial" panose="020B0604020202020204" pitchFamily="34" charset="0"/>
              </a:defRPr>
            </a:lvl2pPr>
            <a:lvl3pPr eaLnBrk="0" fontAlgn="base" hangingPunct="0">
              <a:spcBef>
                <a:spcPct val="0"/>
              </a:spcBef>
              <a:spcAft>
                <a:spcPct val="0"/>
              </a:spcAft>
              <a:tabLst>
                <a:tab pos="611188" algn="l"/>
              </a:tabLst>
              <a:defRPr>
                <a:solidFill>
                  <a:schemeClr val="tx1"/>
                </a:solidFill>
                <a:latin typeface="Arial" panose="020B0604020202020204" pitchFamily="34" charset="0"/>
              </a:defRPr>
            </a:lvl3pPr>
            <a:lvl4pPr eaLnBrk="0" fontAlgn="base" hangingPunct="0">
              <a:spcBef>
                <a:spcPct val="0"/>
              </a:spcBef>
              <a:spcAft>
                <a:spcPct val="0"/>
              </a:spcAft>
              <a:tabLst>
                <a:tab pos="611188" algn="l"/>
              </a:tabLst>
              <a:defRPr>
                <a:solidFill>
                  <a:schemeClr val="tx1"/>
                </a:solidFill>
                <a:latin typeface="Arial" panose="020B0604020202020204" pitchFamily="34" charset="0"/>
              </a:defRPr>
            </a:lvl4pPr>
            <a:lvl5pPr eaLnBrk="0" fontAlgn="base" hangingPunct="0">
              <a:spcBef>
                <a:spcPct val="0"/>
              </a:spcBef>
              <a:spcAft>
                <a:spcPct val="0"/>
              </a:spcAft>
              <a:tabLst>
                <a:tab pos="611188" algn="l"/>
              </a:tabLst>
              <a:defRPr>
                <a:solidFill>
                  <a:schemeClr val="tx1"/>
                </a:solidFill>
                <a:latin typeface="Arial" panose="020B0604020202020204" pitchFamily="34" charset="0"/>
              </a:defRPr>
            </a:lvl5pPr>
            <a:lvl6pPr eaLnBrk="0" fontAlgn="base" hangingPunct="0">
              <a:spcBef>
                <a:spcPct val="0"/>
              </a:spcBef>
              <a:spcAft>
                <a:spcPct val="0"/>
              </a:spcAft>
              <a:tabLst>
                <a:tab pos="611188" algn="l"/>
              </a:tabLst>
              <a:defRPr>
                <a:solidFill>
                  <a:schemeClr val="tx1"/>
                </a:solidFill>
                <a:latin typeface="Arial" panose="020B0604020202020204" pitchFamily="34" charset="0"/>
              </a:defRPr>
            </a:lvl6pPr>
            <a:lvl7pPr eaLnBrk="0" fontAlgn="base" hangingPunct="0">
              <a:spcBef>
                <a:spcPct val="0"/>
              </a:spcBef>
              <a:spcAft>
                <a:spcPct val="0"/>
              </a:spcAft>
              <a:tabLst>
                <a:tab pos="611188" algn="l"/>
              </a:tabLst>
              <a:defRPr>
                <a:solidFill>
                  <a:schemeClr val="tx1"/>
                </a:solidFill>
                <a:latin typeface="Arial" panose="020B0604020202020204" pitchFamily="34" charset="0"/>
              </a:defRPr>
            </a:lvl7pPr>
            <a:lvl8pPr eaLnBrk="0" fontAlgn="base" hangingPunct="0">
              <a:spcBef>
                <a:spcPct val="0"/>
              </a:spcBef>
              <a:spcAft>
                <a:spcPct val="0"/>
              </a:spcAft>
              <a:tabLst>
                <a:tab pos="611188" algn="l"/>
              </a:tabLst>
              <a:defRPr>
                <a:solidFill>
                  <a:schemeClr val="tx1"/>
                </a:solidFill>
                <a:latin typeface="Arial" panose="020B0604020202020204" pitchFamily="34" charset="0"/>
              </a:defRPr>
            </a:lvl8pPr>
            <a:lvl9pPr eaLnBrk="0" fontAlgn="base" hangingPunct="0">
              <a:spcBef>
                <a:spcPct val="0"/>
              </a:spcBef>
              <a:spcAft>
                <a:spcPct val="0"/>
              </a:spcAft>
              <a:tabLst>
                <a:tab pos="611188" algn="l"/>
              </a:tabLst>
              <a:defRPr>
                <a:solidFill>
                  <a:schemeClr val="tx1"/>
                </a:solidFill>
                <a:latin typeface="Arial" panose="020B0604020202020204" pitchFamily="34" charset="0"/>
              </a:defRPr>
            </a:lvl9pPr>
          </a:lstStyle>
          <a:p>
            <a:pPr marL="0" marR="0" lvl="0" indent="0" algn="justLow" defTabSz="914400" rtl="0" eaLnBrk="0" fontAlgn="base" latinLnBrk="0" hangingPunct="0">
              <a:lnSpc>
                <a:spcPct val="100000"/>
              </a:lnSpc>
              <a:spcBef>
                <a:spcPct val="0"/>
              </a:spcBef>
              <a:spcAft>
                <a:spcPct val="0"/>
              </a:spcAft>
              <a:buClrTx/>
              <a:buSzTx/>
              <a:buFontTx/>
              <a:buNone/>
              <a:tabLst>
                <a:tab pos="611188" algn="l"/>
              </a:tabLst>
            </a:pPr>
            <a:br>
              <a:rPr kumimoji="0" lang="fr-FR" altLang="fr-FR" sz="1000" b="0" i="0" u="none" strike="noStrike" cap="none" normalizeH="0" baseline="0" dirty="0">
                <a:ln>
                  <a:noFill/>
                </a:ln>
                <a:solidFill>
                  <a:schemeClr val="tx1"/>
                </a:solidFill>
                <a:effectLst/>
                <a:latin typeface="Arial" panose="020B0604020202020204" pitchFamily="34" charset="0"/>
                <a:ea typeface="Arial" panose="020B0604020202020204" pitchFamily="34" charset="0"/>
              </a:rPr>
            </a:br>
            <a:endParaRPr kumimoji="0" lang="fr-FR" altLang="fr-FR" sz="600" b="0" i="0" u="none" strike="noStrike" cap="none" normalizeH="0" baseline="0" dirty="0">
              <a:ln>
                <a:noFill/>
              </a:ln>
              <a:solidFill>
                <a:schemeClr val="tx1"/>
              </a:solidFill>
              <a:effectLst/>
              <a:latin typeface="Arial" panose="020B0604020202020204" pitchFamily="34" charset="0"/>
            </a:endParaRPr>
          </a:p>
        </p:txBody>
      </p:sp>
      <p:grpSp>
        <p:nvGrpSpPr>
          <p:cNvPr id="2" name="docshapegroup45">
            <a:extLst>
              <a:ext uri="{FF2B5EF4-FFF2-40B4-BE49-F238E27FC236}">
                <a16:creationId xmlns:a16="http://schemas.microsoft.com/office/drawing/2014/main" id="{D18E60BC-9F12-4944-9AE2-08CC56794E11}"/>
              </a:ext>
            </a:extLst>
          </p:cNvPr>
          <p:cNvGrpSpPr>
            <a:grpSpLocks/>
          </p:cNvGrpSpPr>
          <p:nvPr/>
        </p:nvGrpSpPr>
        <p:grpSpPr bwMode="auto">
          <a:xfrm>
            <a:off x="8724687" y="1451173"/>
            <a:ext cx="2816844" cy="3553933"/>
            <a:chOff x="784" y="1087"/>
            <a:chExt cx="6823" cy="7923"/>
          </a:xfrm>
        </p:grpSpPr>
        <p:pic>
          <p:nvPicPr>
            <p:cNvPr id="4099" name="docshape46">
              <a:extLst>
                <a:ext uri="{FF2B5EF4-FFF2-40B4-BE49-F238E27FC236}">
                  <a16:creationId xmlns:a16="http://schemas.microsoft.com/office/drawing/2014/main" id="{9427DC7D-27E7-400E-895E-DB93E734758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4" y="1087"/>
              <a:ext cx="6823" cy="33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0" name="docshape47">
              <a:extLst>
                <a:ext uri="{FF2B5EF4-FFF2-40B4-BE49-F238E27FC236}">
                  <a16:creationId xmlns:a16="http://schemas.microsoft.com/office/drawing/2014/main" id="{879F9EC1-0E10-463F-AC6C-56BCFCD42DF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4" y="4385"/>
              <a:ext cx="6823" cy="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66280009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A15F999-1AD1-443F-BD4F-AE9E0BB033D2}"/>
              </a:ext>
            </a:extLst>
          </p:cNvPr>
          <p:cNvSpPr/>
          <p:nvPr/>
        </p:nvSpPr>
        <p:spPr>
          <a:xfrm>
            <a:off x="322758" y="2289179"/>
            <a:ext cx="11218773" cy="3689087"/>
          </a:xfrm>
          <a:prstGeom prst="rect">
            <a:avLst/>
          </a:prstGeom>
        </p:spPr>
        <p:txBody>
          <a:bodyPr wrap="square">
            <a:spAutoFit/>
          </a:bodyPr>
          <a:lstStyle/>
          <a:p>
            <a:pPr marL="107950" marR="132715" algn="just">
              <a:lnSpc>
                <a:spcPct val="121000"/>
              </a:lnSpc>
              <a:spcBef>
                <a:spcPts val="800"/>
              </a:spcBef>
            </a:pPr>
            <a:r>
              <a:rPr lang="fr-FR" sz="1600" b="1" dirty="0">
                <a:solidFill>
                  <a:srgbClr val="013863"/>
                </a:solidFill>
                <a:latin typeface="Helvetica" panose="020B0504020202030204" pitchFamily="34" charset="0"/>
              </a:rPr>
              <a:t>Les enjeux métier</a:t>
            </a:r>
          </a:p>
          <a:p>
            <a:pPr marL="107950" marR="132715" algn="just">
              <a:lnSpc>
                <a:spcPct val="121000"/>
              </a:lnSpc>
              <a:spcBef>
                <a:spcPts val="800"/>
              </a:spcBef>
              <a:spcAft>
                <a:spcPts val="0"/>
              </a:spcAft>
            </a:pPr>
            <a:r>
              <a:rPr lang="fr-FR" sz="1400" dirty="0">
                <a:solidFill>
                  <a:srgbClr val="013863"/>
                </a:solidFill>
                <a:latin typeface="Helvetica" panose="020B0504020202030204" pitchFamily="34" charset="0"/>
              </a:rPr>
              <a:t>Le courrier électronique est aujourd’hui au cœur des échanges, d’abord en interne, entre les collaborateurs.</a:t>
            </a:r>
          </a:p>
          <a:p>
            <a:pPr marL="107950" marR="132715" algn="just">
              <a:lnSpc>
                <a:spcPct val="121000"/>
              </a:lnSpc>
              <a:spcBef>
                <a:spcPts val="800"/>
              </a:spcBef>
              <a:spcAft>
                <a:spcPts val="0"/>
              </a:spcAft>
            </a:pPr>
            <a:r>
              <a:rPr lang="fr-FR" sz="1400" dirty="0">
                <a:solidFill>
                  <a:srgbClr val="013863"/>
                </a:solidFill>
                <a:latin typeface="Helvetica" panose="020B0504020202030204" pitchFamily="34" charset="0"/>
              </a:rPr>
              <a:t> Il permet l’échange d’idées, d’informations, de documents.</a:t>
            </a:r>
          </a:p>
          <a:p>
            <a:pPr marL="107950" marR="132715" algn="just">
              <a:lnSpc>
                <a:spcPct val="121000"/>
              </a:lnSpc>
              <a:spcBef>
                <a:spcPts val="800"/>
              </a:spcBef>
              <a:spcAft>
                <a:spcPts val="0"/>
              </a:spcAft>
            </a:pPr>
            <a:r>
              <a:rPr lang="fr-FR" sz="1400" dirty="0">
                <a:solidFill>
                  <a:srgbClr val="013863"/>
                </a:solidFill>
                <a:latin typeface="Helvetica" panose="020B0504020202030204" pitchFamily="34" charset="0"/>
              </a:rPr>
              <a:t> Il permet également d’établir une communication souple et permanente avec ses prospects, clients et partenaires.</a:t>
            </a:r>
          </a:p>
          <a:p>
            <a:pPr marL="107950" marR="132715" algn="just">
              <a:lnSpc>
                <a:spcPct val="121000"/>
              </a:lnSpc>
              <a:spcBef>
                <a:spcPts val="800"/>
              </a:spcBef>
              <a:spcAft>
                <a:spcPts val="0"/>
              </a:spcAft>
            </a:pPr>
            <a:r>
              <a:rPr lang="fr-FR" sz="1400" dirty="0">
                <a:solidFill>
                  <a:srgbClr val="013863"/>
                </a:solidFill>
                <a:latin typeface="Helvetica" panose="020B0504020202030204" pitchFamily="34" charset="0"/>
              </a:rPr>
              <a:t> Lorsque la messagerie ne répond plus, l’entreprise est lourdement impactée.</a:t>
            </a:r>
          </a:p>
          <a:p>
            <a:pPr marL="107950" marR="132715" algn="just">
              <a:lnSpc>
                <a:spcPct val="121000"/>
              </a:lnSpc>
              <a:spcBef>
                <a:spcPts val="800"/>
              </a:spcBef>
            </a:pPr>
            <a:r>
              <a:rPr lang="fr-FR" sz="1400" dirty="0">
                <a:solidFill>
                  <a:srgbClr val="013863"/>
                </a:solidFill>
                <a:latin typeface="Helvetica" panose="020B0504020202030204" pitchFamily="34" charset="0"/>
              </a:rPr>
              <a:t>La messagerie d’entreprise est également un lieu important de stockage du patrimoine informationnel, regroupant les carnets d’adresses forgés au cours des échanges, les décisions et arbitrages, mais également les appels d’offres, les réponses, les grilles tarifaires, les plans stratégiques…</a:t>
            </a:r>
          </a:p>
          <a:p>
            <a:pPr marL="107950" marR="132715" algn="just">
              <a:lnSpc>
                <a:spcPct val="121000"/>
              </a:lnSpc>
              <a:spcBef>
                <a:spcPts val="800"/>
              </a:spcBef>
              <a:spcAft>
                <a:spcPts val="0"/>
              </a:spcAft>
            </a:pPr>
            <a:endParaRPr lang="fr-FR" sz="1400" dirty="0">
              <a:solidFill>
                <a:srgbClr val="013863"/>
              </a:solidFill>
              <a:latin typeface="Helvetica" panose="020B0504020202030204" pitchFamily="34" charset="0"/>
            </a:endParaRPr>
          </a:p>
          <a:p>
            <a:pPr marL="107950" algn="just">
              <a:spcBef>
                <a:spcPts val="800"/>
              </a:spcBef>
            </a:pPr>
            <a:endParaRPr lang="fr-FR" sz="1400" dirty="0">
              <a:solidFill>
                <a:srgbClr val="013863"/>
              </a:solidFill>
              <a:latin typeface="Helvetica" panose="020B0504020202030204" pitchFamily="34" charset="0"/>
            </a:endParaRPr>
          </a:p>
          <a:p>
            <a:pPr marL="107950">
              <a:spcBef>
                <a:spcPts val="480"/>
              </a:spcBef>
            </a:pPr>
            <a:endParaRPr lang="fr-FR" sz="1400" b="1" dirty="0">
              <a:effectLst/>
              <a:latin typeface="Arial" panose="020B0604020202020204" pitchFamily="34" charset="0"/>
              <a:ea typeface="Arial" panose="020B0604020202020204" pitchFamily="34" charset="0"/>
            </a:endParaRPr>
          </a:p>
        </p:txBody>
      </p:sp>
      <p:sp>
        <p:nvSpPr>
          <p:cNvPr id="6" name="Espace réservé du numéro de diapositive 5">
            <a:extLst>
              <a:ext uri="{FF2B5EF4-FFF2-40B4-BE49-F238E27FC236}">
                <a16:creationId xmlns:a16="http://schemas.microsoft.com/office/drawing/2014/main" id="{F7D85A02-5EE8-44FC-8584-C652F71F9BC4}"/>
              </a:ext>
            </a:extLst>
          </p:cNvPr>
          <p:cNvSpPr>
            <a:spLocks noGrp="1"/>
          </p:cNvSpPr>
          <p:nvPr>
            <p:ph type="sldNum" sz="quarter" idx="12"/>
          </p:nvPr>
        </p:nvSpPr>
        <p:spPr>
          <a:xfrm>
            <a:off x="11541531" y="6545798"/>
            <a:ext cx="650469" cy="277958"/>
          </a:xfrm>
        </p:spPr>
        <p:txBody>
          <a:bodyPr/>
          <a:lstStyle/>
          <a:p>
            <a:pPr algn="r"/>
            <a:fld id="{F3EE269F-382C-4FDF-AA4F-64C84412D0DE}" type="slidenum">
              <a:rPr lang="fr-FR" sz="1200" smtClean="0">
                <a:solidFill>
                  <a:srgbClr val="013863"/>
                </a:solidFill>
              </a:rPr>
              <a:pPr algn="r"/>
              <a:t>16</a:t>
            </a:fld>
            <a:endParaRPr lang="fr-FR" dirty="0">
              <a:solidFill>
                <a:srgbClr val="013863"/>
              </a:solidFill>
            </a:endParaRPr>
          </a:p>
        </p:txBody>
      </p:sp>
      <p:sp>
        <p:nvSpPr>
          <p:cNvPr id="8" name="ZoneTexte 7">
            <a:extLst>
              <a:ext uri="{FF2B5EF4-FFF2-40B4-BE49-F238E27FC236}">
                <a16:creationId xmlns:a16="http://schemas.microsoft.com/office/drawing/2014/main" id="{52DF5D66-5E90-4986-B1C2-EA52BF462306}"/>
              </a:ext>
            </a:extLst>
          </p:cNvPr>
          <p:cNvSpPr txBox="1"/>
          <p:nvPr/>
        </p:nvSpPr>
        <p:spPr>
          <a:xfrm>
            <a:off x="407162" y="603358"/>
            <a:ext cx="12002322" cy="620426"/>
          </a:xfrm>
          <a:prstGeom prst="rect">
            <a:avLst/>
          </a:prstGeom>
          <a:noFill/>
        </p:spPr>
        <p:txBody>
          <a:bodyPr wrap="square">
            <a:spAutoFit/>
          </a:bodyPr>
          <a:lstStyle/>
          <a:p>
            <a:pPr>
              <a:lnSpc>
                <a:spcPts val="4400"/>
              </a:lnSpc>
            </a:pPr>
            <a:r>
              <a:rPr lang="fr-FR" sz="3600" cap="all" spc="-100" dirty="0">
                <a:solidFill>
                  <a:srgbClr val="1AB24B"/>
                </a:solidFill>
                <a:latin typeface="Helvetica" panose="020B0504020202030204" pitchFamily="34" charset="0"/>
                <a:ea typeface="Helvetica Neue Light" charset="0"/>
                <a:cs typeface="Helvetica Neue Light" charset="0"/>
              </a:rPr>
              <a:t>L’entreprise</a:t>
            </a:r>
            <a:endParaRPr lang="fr-FR" sz="3600" spc="-100" dirty="0">
              <a:solidFill>
                <a:srgbClr val="1AB24B"/>
              </a:solidFill>
              <a:latin typeface="Helvetica" panose="020B0504020202030204" pitchFamily="34" charset="0"/>
              <a:ea typeface="Helvetica Neue Light" charset="0"/>
              <a:cs typeface="Helvetica Neue Light" charset="0"/>
            </a:endParaRPr>
          </a:p>
        </p:txBody>
      </p:sp>
      <p:sp>
        <p:nvSpPr>
          <p:cNvPr id="7" name="Rectangle 5">
            <a:extLst>
              <a:ext uri="{FF2B5EF4-FFF2-40B4-BE49-F238E27FC236}">
                <a16:creationId xmlns:a16="http://schemas.microsoft.com/office/drawing/2014/main" id="{DA0CC942-3735-41B5-B57E-868D1DA9CDB6}"/>
              </a:ext>
            </a:extLst>
          </p:cNvPr>
          <p:cNvSpPr>
            <a:spLocks noChangeArrowheads="1"/>
          </p:cNvSpPr>
          <p:nvPr/>
        </p:nvSpPr>
        <p:spPr bwMode="auto">
          <a:xfrm>
            <a:off x="262683" y="1451173"/>
            <a:ext cx="7526163" cy="6148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223767" tIns="60306" rIns="247572" bIns="0" numCol="1" anchor="ctr" anchorCtr="0" compatLnSpc="1">
            <a:prstTxWarp prst="textNoShape">
              <a:avLst/>
            </a:prstTxWarp>
            <a:spAutoFit/>
          </a:bodyPr>
          <a:lstStyle/>
          <a:p>
            <a:pPr eaLnBrk="0" fontAlgn="base" hangingPunct="0">
              <a:spcBef>
                <a:spcPct val="0"/>
              </a:spcBef>
              <a:spcAft>
                <a:spcPct val="0"/>
              </a:spcAft>
            </a:pPr>
            <a:r>
              <a:rPr lang="fr-FR" b="1" dirty="0">
                <a:solidFill>
                  <a:srgbClr val="003964"/>
                </a:solidFill>
                <a:latin typeface="Helvetica Neue"/>
              </a:rPr>
              <a:t>Courrier électronique : la face cachée ?</a:t>
            </a:r>
          </a:p>
          <a:p>
            <a:pPr marL="0" marR="0" lvl="0" indent="0" algn="l" defTabSz="914400" rtl="0" eaLnBrk="0" fontAlgn="base" latinLnBrk="0" hangingPunct="0">
              <a:lnSpc>
                <a:spcPct val="100000"/>
              </a:lnSpc>
              <a:spcBef>
                <a:spcPct val="0"/>
              </a:spcBef>
              <a:spcAft>
                <a:spcPct val="0"/>
              </a:spcAft>
              <a:buClrTx/>
              <a:buSzTx/>
              <a:buFontTx/>
              <a:buNone/>
              <a:tabLst/>
            </a:pPr>
            <a:endParaRPr lang="fr-FR" altLang="fr-FR" b="1" dirty="0">
              <a:solidFill>
                <a:srgbClr val="003964"/>
              </a:solidFill>
              <a:latin typeface="Helvetica Neue"/>
            </a:endParaRPr>
          </a:p>
        </p:txBody>
      </p:sp>
      <p:sp>
        <p:nvSpPr>
          <p:cNvPr id="10" name="Rectangle 6">
            <a:extLst>
              <a:ext uri="{FF2B5EF4-FFF2-40B4-BE49-F238E27FC236}">
                <a16:creationId xmlns:a16="http://schemas.microsoft.com/office/drawing/2014/main" id="{167B42ED-C96F-422E-9960-70B509FDABBE}"/>
              </a:ext>
            </a:extLst>
          </p:cNvPr>
          <p:cNvSpPr>
            <a:spLocks noChangeArrowheads="1"/>
          </p:cNvSpPr>
          <p:nvPr/>
        </p:nvSpPr>
        <p:spPr bwMode="auto">
          <a:xfrm>
            <a:off x="6003634" y="291098"/>
            <a:ext cx="184731"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tabLst>
                <a:tab pos="611188" algn="l"/>
              </a:tabLst>
              <a:defRPr>
                <a:solidFill>
                  <a:schemeClr val="tx1"/>
                </a:solidFill>
                <a:latin typeface="Arial" panose="020B0604020202020204" pitchFamily="34" charset="0"/>
              </a:defRPr>
            </a:lvl1pPr>
            <a:lvl2pPr eaLnBrk="0" fontAlgn="base" hangingPunct="0">
              <a:spcBef>
                <a:spcPct val="0"/>
              </a:spcBef>
              <a:spcAft>
                <a:spcPct val="0"/>
              </a:spcAft>
              <a:tabLst>
                <a:tab pos="611188" algn="l"/>
              </a:tabLst>
              <a:defRPr>
                <a:solidFill>
                  <a:schemeClr val="tx1"/>
                </a:solidFill>
                <a:latin typeface="Arial" panose="020B0604020202020204" pitchFamily="34" charset="0"/>
              </a:defRPr>
            </a:lvl2pPr>
            <a:lvl3pPr eaLnBrk="0" fontAlgn="base" hangingPunct="0">
              <a:spcBef>
                <a:spcPct val="0"/>
              </a:spcBef>
              <a:spcAft>
                <a:spcPct val="0"/>
              </a:spcAft>
              <a:tabLst>
                <a:tab pos="611188" algn="l"/>
              </a:tabLst>
              <a:defRPr>
                <a:solidFill>
                  <a:schemeClr val="tx1"/>
                </a:solidFill>
                <a:latin typeface="Arial" panose="020B0604020202020204" pitchFamily="34" charset="0"/>
              </a:defRPr>
            </a:lvl3pPr>
            <a:lvl4pPr eaLnBrk="0" fontAlgn="base" hangingPunct="0">
              <a:spcBef>
                <a:spcPct val="0"/>
              </a:spcBef>
              <a:spcAft>
                <a:spcPct val="0"/>
              </a:spcAft>
              <a:tabLst>
                <a:tab pos="611188" algn="l"/>
              </a:tabLst>
              <a:defRPr>
                <a:solidFill>
                  <a:schemeClr val="tx1"/>
                </a:solidFill>
                <a:latin typeface="Arial" panose="020B0604020202020204" pitchFamily="34" charset="0"/>
              </a:defRPr>
            </a:lvl4pPr>
            <a:lvl5pPr eaLnBrk="0" fontAlgn="base" hangingPunct="0">
              <a:spcBef>
                <a:spcPct val="0"/>
              </a:spcBef>
              <a:spcAft>
                <a:spcPct val="0"/>
              </a:spcAft>
              <a:tabLst>
                <a:tab pos="611188" algn="l"/>
              </a:tabLst>
              <a:defRPr>
                <a:solidFill>
                  <a:schemeClr val="tx1"/>
                </a:solidFill>
                <a:latin typeface="Arial" panose="020B0604020202020204" pitchFamily="34" charset="0"/>
              </a:defRPr>
            </a:lvl5pPr>
            <a:lvl6pPr eaLnBrk="0" fontAlgn="base" hangingPunct="0">
              <a:spcBef>
                <a:spcPct val="0"/>
              </a:spcBef>
              <a:spcAft>
                <a:spcPct val="0"/>
              </a:spcAft>
              <a:tabLst>
                <a:tab pos="611188" algn="l"/>
              </a:tabLst>
              <a:defRPr>
                <a:solidFill>
                  <a:schemeClr val="tx1"/>
                </a:solidFill>
                <a:latin typeface="Arial" panose="020B0604020202020204" pitchFamily="34" charset="0"/>
              </a:defRPr>
            </a:lvl6pPr>
            <a:lvl7pPr eaLnBrk="0" fontAlgn="base" hangingPunct="0">
              <a:spcBef>
                <a:spcPct val="0"/>
              </a:spcBef>
              <a:spcAft>
                <a:spcPct val="0"/>
              </a:spcAft>
              <a:tabLst>
                <a:tab pos="611188" algn="l"/>
              </a:tabLst>
              <a:defRPr>
                <a:solidFill>
                  <a:schemeClr val="tx1"/>
                </a:solidFill>
                <a:latin typeface="Arial" panose="020B0604020202020204" pitchFamily="34" charset="0"/>
              </a:defRPr>
            </a:lvl7pPr>
            <a:lvl8pPr eaLnBrk="0" fontAlgn="base" hangingPunct="0">
              <a:spcBef>
                <a:spcPct val="0"/>
              </a:spcBef>
              <a:spcAft>
                <a:spcPct val="0"/>
              </a:spcAft>
              <a:tabLst>
                <a:tab pos="611188" algn="l"/>
              </a:tabLst>
              <a:defRPr>
                <a:solidFill>
                  <a:schemeClr val="tx1"/>
                </a:solidFill>
                <a:latin typeface="Arial" panose="020B0604020202020204" pitchFamily="34" charset="0"/>
              </a:defRPr>
            </a:lvl8pPr>
            <a:lvl9pPr eaLnBrk="0" fontAlgn="base" hangingPunct="0">
              <a:spcBef>
                <a:spcPct val="0"/>
              </a:spcBef>
              <a:spcAft>
                <a:spcPct val="0"/>
              </a:spcAft>
              <a:tabLst>
                <a:tab pos="611188" algn="l"/>
              </a:tabLst>
              <a:defRPr>
                <a:solidFill>
                  <a:schemeClr val="tx1"/>
                </a:solidFill>
                <a:latin typeface="Arial" panose="020B0604020202020204" pitchFamily="34" charset="0"/>
              </a:defRPr>
            </a:lvl9pPr>
          </a:lstStyle>
          <a:p>
            <a:pPr marL="0" marR="0" lvl="0" indent="0" algn="justLow" defTabSz="914400" rtl="0" eaLnBrk="0" fontAlgn="base" latinLnBrk="0" hangingPunct="0">
              <a:lnSpc>
                <a:spcPct val="100000"/>
              </a:lnSpc>
              <a:spcBef>
                <a:spcPct val="0"/>
              </a:spcBef>
              <a:spcAft>
                <a:spcPct val="0"/>
              </a:spcAft>
              <a:buClrTx/>
              <a:buSzTx/>
              <a:buFontTx/>
              <a:buNone/>
              <a:tabLst>
                <a:tab pos="611188" algn="l"/>
              </a:tabLst>
            </a:pPr>
            <a:br>
              <a:rPr kumimoji="0" lang="fr-FR" altLang="fr-FR" sz="1000" b="0" i="0" u="none" strike="noStrike" cap="none" normalizeH="0" baseline="0" dirty="0">
                <a:ln>
                  <a:noFill/>
                </a:ln>
                <a:solidFill>
                  <a:schemeClr val="tx1"/>
                </a:solidFill>
                <a:effectLst/>
                <a:latin typeface="Arial" panose="020B0604020202020204" pitchFamily="34" charset="0"/>
                <a:ea typeface="Arial" panose="020B0604020202020204" pitchFamily="34" charset="0"/>
              </a:rPr>
            </a:br>
            <a:endParaRPr kumimoji="0" lang="fr-FR" altLang="fr-FR" sz="6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62303288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A15F999-1AD1-443F-BD4F-AE9E0BB033D2}"/>
              </a:ext>
            </a:extLst>
          </p:cNvPr>
          <p:cNvSpPr/>
          <p:nvPr/>
        </p:nvSpPr>
        <p:spPr>
          <a:xfrm>
            <a:off x="394247" y="1927366"/>
            <a:ext cx="11218773" cy="4318490"/>
          </a:xfrm>
          <a:prstGeom prst="rect">
            <a:avLst/>
          </a:prstGeom>
        </p:spPr>
        <p:txBody>
          <a:bodyPr wrap="square">
            <a:spAutoFit/>
          </a:bodyPr>
          <a:lstStyle/>
          <a:p>
            <a:pPr marL="107950" algn="just">
              <a:spcBef>
                <a:spcPts val="480"/>
              </a:spcBef>
            </a:pPr>
            <a:r>
              <a:rPr lang="fr-FR" sz="1600" b="1" dirty="0">
                <a:solidFill>
                  <a:srgbClr val="013863"/>
                </a:solidFill>
                <a:effectLst/>
                <a:latin typeface="Helvetica" panose="020B0504020202030204" pitchFamily="34" charset="0"/>
                <a:ea typeface="Arial" panose="020B0604020202020204" pitchFamily="34" charset="0"/>
              </a:rPr>
              <a:t>Les</a:t>
            </a:r>
            <a:r>
              <a:rPr lang="fr-FR" sz="1600" b="1" spc="-25" dirty="0">
                <a:solidFill>
                  <a:srgbClr val="013863"/>
                </a:solidFill>
                <a:effectLst/>
                <a:latin typeface="Helvetica" panose="020B0504020202030204" pitchFamily="34" charset="0"/>
                <a:ea typeface="Arial" panose="020B0604020202020204" pitchFamily="34" charset="0"/>
              </a:rPr>
              <a:t> </a:t>
            </a:r>
            <a:r>
              <a:rPr lang="fr-FR" sz="1600" b="1" dirty="0">
                <a:solidFill>
                  <a:srgbClr val="013863"/>
                </a:solidFill>
                <a:effectLst/>
                <a:latin typeface="Helvetica" panose="020B0504020202030204" pitchFamily="34" charset="0"/>
                <a:ea typeface="Arial" panose="020B0604020202020204" pitchFamily="34" charset="0"/>
              </a:rPr>
              <a:t>risques</a:t>
            </a:r>
            <a:r>
              <a:rPr lang="fr-FR" sz="1600" b="1" spc="-25" dirty="0">
                <a:solidFill>
                  <a:srgbClr val="013863"/>
                </a:solidFill>
                <a:effectLst/>
                <a:latin typeface="Helvetica" panose="020B0504020202030204" pitchFamily="34" charset="0"/>
                <a:ea typeface="Arial" panose="020B0604020202020204" pitchFamily="34" charset="0"/>
              </a:rPr>
              <a:t> </a:t>
            </a:r>
            <a:r>
              <a:rPr lang="fr-FR" sz="1600" b="1" dirty="0">
                <a:solidFill>
                  <a:srgbClr val="013863"/>
                </a:solidFill>
                <a:effectLst/>
                <a:latin typeface="Helvetica" panose="020B0504020202030204" pitchFamily="34" charset="0"/>
                <a:ea typeface="Arial" panose="020B0604020202020204" pitchFamily="34" charset="0"/>
              </a:rPr>
              <a:t>pour</a:t>
            </a:r>
            <a:r>
              <a:rPr lang="fr-FR" sz="1600" b="1" spc="-25" dirty="0">
                <a:solidFill>
                  <a:srgbClr val="013863"/>
                </a:solidFill>
                <a:effectLst/>
                <a:latin typeface="Helvetica" panose="020B0504020202030204" pitchFamily="34" charset="0"/>
                <a:ea typeface="Arial" panose="020B0604020202020204" pitchFamily="34" charset="0"/>
              </a:rPr>
              <a:t> </a:t>
            </a:r>
            <a:r>
              <a:rPr lang="fr-FR" sz="1600" b="1" dirty="0">
                <a:solidFill>
                  <a:srgbClr val="013863"/>
                </a:solidFill>
                <a:effectLst/>
                <a:latin typeface="Helvetica" panose="020B0504020202030204" pitchFamily="34" charset="0"/>
                <a:ea typeface="Arial" panose="020B0604020202020204" pitchFamily="34" charset="0"/>
              </a:rPr>
              <a:t>l’entreprise:</a:t>
            </a:r>
          </a:p>
          <a:p>
            <a:pPr marL="107950" algn="just">
              <a:spcBef>
                <a:spcPts val="480"/>
              </a:spcBef>
            </a:pPr>
            <a:endParaRPr lang="fr-FR" sz="1600" b="1" dirty="0">
              <a:solidFill>
                <a:srgbClr val="013863"/>
              </a:solidFill>
              <a:effectLst/>
              <a:latin typeface="Helvetica" panose="020B0504020202030204" pitchFamily="34" charset="0"/>
              <a:ea typeface="Arial" panose="020B0604020202020204" pitchFamily="34" charset="0"/>
            </a:endParaRPr>
          </a:p>
          <a:p>
            <a:pPr marL="107950" marR="131445" algn="just">
              <a:lnSpc>
                <a:spcPct val="121000"/>
              </a:lnSpc>
              <a:spcBef>
                <a:spcPts val="795"/>
              </a:spcBef>
              <a:spcAft>
                <a:spcPts val="0"/>
              </a:spcAft>
            </a:pPr>
            <a:r>
              <a:rPr lang="fr-FR" sz="1400" b="1" dirty="0">
                <a:solidFill>
                  <a:srgbClr val="013863"/>
                </a:solidFill>
                <a:effectLst/>
                <a:latin typeface="Helvetica" panose="020B0504020202030204" pitchFamily="34" charset="0"/>
                <a:ea typeface="Arial" panose="020B0604020202020204" pitchFamily="34" charset="0"/>
              </a:rPr>
              <a:t>Confidentialité et intégrité des messages </a:t>
            </a:r>
            <a:r>
              <a:rPr lang="fr-FR" sz="1400" dirty="0">
                <a:solidFill>
                  <a:srgbClr val="013863"/>
                </a:solidFill>
                <a:effectLst/>
                <a:latin typeface="Helvetica" panose="020B0504020202030204" pitchFamily="34" charset="0"/>
                <a:ea typeface="Arial" panose="020B0604020202020204" pitchFamily="34" charset="0"/>
              </a:rPr>
              <a:t>: sans signature électronique,</a:t>
            </a:r>
            <a:r>
              <a:rPr lang="fr-FR" sz="1400" spc="5" dirty="0">
                <a:solidFill>
                  <a:srgbClr val="013863"/>
                </a:solidFill>
                <a:effectLst/>
                <a:latin typeface="Helvetica" panose="020B0504020202030204" pitchFamily="34" charset="0"/>
                <a:ea typeface="Arial" panose="020B0604020202020204" pitchFamily="34" charset="0"/>
              </a:rPr>
              <a:t> </a:t>
            </a:r>
            <a:r>
              <a:rPr lang="fr-FR" sz="1400" dirty="0">
                <a:solidFill>
                  <a:srgbClr val="013863"/>
                </a:solidFill>
                <a:effectLst/>
                <a:latin typeface="Helvetica" panose="020B0504020202030204" pitchFamily="34" charset="0"/>
                <a:ea typeface="Arial" panose="020B0604020202020204" pitchFamily="34" charset="0"/>
              </a:rPr>
              <a:t>l’émetteur peut être usurpé ; sans chiffrement, un courriel peut aisément</a:t>
            </a:r>
            <a:r>
              <a:rPr lang="fr-FR" sz="1400" spc="5" dirty="0">
                <a:solidFill>
                  <a:srgbClr val="013863"/>
                </a:solidFill>
                <a:effectLst/>
                <a:latin typeface="Helvetica" panose="020B0504020202030204" pitchFamily="34" charset="0"/>
                <a:ea typeface="Arial" panose="020B0604020202020204" pitchFamily="34" charset="0"/>
              </a:rPr>
              <a:t> </a:t>
            </a:r>
            <a:r>
              <a:rPr lang="fr-FR" sz="1400" dirty="0">
                <a:solidFill>
                  <a:srgbClr val="013863"/>
                </a:solidFill>
                <a:effectLst/>
                <a:latin typeface="Helvetica" panose="020B0504020202030204" pitchFamily="34" charset="0"/>
                <a:ea typeface="Arial" panose="020B0604020202020204" pitchFamily="34" charset="0"/>
              </a:rPr>
              <a:t>être</a:t>
            </a:r>
            <a:r>
              <a:rPr lang="fr-FR" sz="1400" spc="-5" dirty="0">
                <a:solidFill>
                  <a:srgbClr val="013863"/>
                </a:solidFill>
                <a:effectLst/>
                <a:latin typeface="Helvetica" panose="020B0504020202030204" pitchFamily="34" charset="0"/>
                <a:ea typeface="Arial" panose="020B0604020202020204" pitchFamily="34" charset="0"/>
              </a:rPr>
              <a:t> </a:t>
            </a:r>
            <a:r>
              <a:rPr lang="fr-FR" sz="1400" dirty="0">
                <a:solidFill>
                  <a:srgbClr val="013863"/>
                </a:solidFill>
                <a:effectLst/>
                <a:latin typeface="Helvetica" panose="020B0504020202030204" pitchFamily="34" charset="0"/>
                <a:ea typeface="Arial" panose="020B0604020202020204" pitchFamily="34" charset="0"/>
              </a:rPr>
              <a:t>modifié ou divulgué.</a:t>
            </a:r>
          </a:p>
          <a:p>
            <a:pPr marL="107950" marR="131445" algn="just">
              <a:lnSpc>
                <a:spcPct val="121000"/>
              </a:lnSpc>
              <a:spcBef>
                <a:spcPts val="560"/>
              </a:spcBef>
              <a:spcAft>
                <a:spcPts val="0"/>
              </a:spcAft>
            </a:pPr>
            <a:r>
              <a:rPr lang="fr-FR" sz="1400" b="1" dirty="0">
                <a:solidFill>
                  <a:srgbClr val="013863"/>
                </a:solidFill>
                <a:effectLst/>
                <a:latin typeface="Helvetica" panose="020B0504020202030204" pitchFamily="34" charset="0"/>
                <a:ea typeface="Arial" panose="020B0604020202020204" pitchFamily="34" charset="0"/>
              </a:rPr>
              <a:t>Phishing</a:t>
            </a:r>
            <a:r>
              <a:rPr lang="fr-FR" sz="1400" b="1" spc="-90" dirty="0">
                <a:solidFill>
                  <a:srgbClr val="013863"/>
                </a:solidFill>
                <a:effectLst/>
                <a:latin typeface="Helvetica" panose="020B0504020202030204" pitchFamily="34" charset="0"/>
                <a:ea typeface="Arial" panose="020B0604020202020204" pitchFamily="34" charset="0"/>
              </a:rPr>
              <a:t> </a:t>
            </a:r>
            <a:r>
              <a:rPr lang="fr-FR" sz="1400" b="1" dirty="0">
                <a:solidFill>
                  <a:srgbClr val="013863"/>
                </a:solidFill>
                <a:effectLst/>
                <a:latin typeface="Helvetica" panose="020B0504020202030204" pitchFamily="34" charset="0"/>
                <a:ea typeface="Arial" panose="020B0604020202020204" pitchFamily="34" charset="0"/>
              </a:rPr>
              <a:t>ou</a:t>
            </a:r>
            <a:r>
              <a:rPr lang="fr-FR" sz="1400" b="1" spc="-90" dirty="0">
                <a:solidFill>
                  <a:srgbClr val="013863"/>
                </a:solidFill>
                <a:effectLst/>
                <a:latin typeface="Helvetica" panose="020B0504020202030204" pitchFamily="34" charset="0"/>
                <a:ea typeface="Arial" panose="020B0604020202020204" pitchFamily="34" charset="0"/>
              </a:rPr>
              <a:t> </a:t>
            </a:r>
            <a:r>
              <a:rPr lang="fr-FR" sz="1400" b="1" dirty="0">
                <a:solidFill>
                  <a:srgbClr val="013863"/>
                </a:solidFill>
                <a:effectLst/>
                <a:latin typeface="Helvetica" panose="020B0504020202030204" pitchFamily="34" charset="0"/>
                <a:ea typeface="Arial" panose="020B0604020202020204" pitchFamily="34" charset="0"/>
              </a:rPr>
              <a:t>hameçonnage</a:t>
            </a:r>
            <a:r>
              <a:rPr lang="fr-FR" sz="1400" b="1" spc="-90" dirty="0">
                <a:solidFill>
                  <a:srgbClr val="013863"/>
                </a:solidFill>
                <a:effectLst/>
                <a:latin typeface="Helvetica" panose="020B0504020202030204" pitchFamily="34" charset="0"/>
                <a:ea typeface="Arial" panose="020B0604020202020204" pitchFamily="34" charset="0"/>
              </a:rPr>
              <a:t> </a:t>
            </a:r>
            <a:r>
              <a:rPr lang="fr-FR" sz="1400" dirty="0">
                <a:solidFill>
                  <a:srgbClr val="013863"/>
                </a:solidFill>
                <a:effectLst/>
                <a:latin typeface="Helvetica" panose="020B0504020202030204" pitchFamily="34" charset="0"/>
                <a:ea typeface="Arial" panose="020B0604020202020204" pitchFamily="34" charset="0"/>
              </a:rPr>
              <a:t>:</a:t>
            </a:r>
            <a:r>
              <a:rPr lang="fr-FR" sz="1400" spc="-65" dirty="0">
                <a:solidFill>
                  <a:srgbClr val="013863"/>
                </a:solidFill>
                <a:effectLst/>
                <a:latin typeface="Helvetica" panose="020B0504020202030204" pitchFamily="34" charset="0"/>
                <a:ea typeface="Arial" panose="020B0604020202020204" pitchFamily="34" charset="0"/>
              </a:rPr>
              <a:t> </a:t>
            </a:r>
          </a:p>
          <a:p>
            <a:pPr marL="107950" marR="131445" algn="just">
              <a:lnSpc>
                <a:spcPct val="121000"/>
              </a:lnSpc>
              <a:spcBef>
                <a:spcPts val="560"/>
              </a:spcBef>
              <a:spcAft>
                <a:spcPts val="0"/>
              </a:spcAft>
            </a:pPr>
            <a:r>
              <a:rPr lang="fr-FR" sz="1400" dirty="0">
                <a:solidFill>
                  <a:srgbClr val="013863"/>
                </a:solidFill>
                <a:latin typeface="Helvetica" panose="020B0504020202030204" pitchFamily="34" charset="0"/>
                <a:ea typeface="Arial" panose="020B0604020202020204" pitchFamily="34" charset="0"/>
              </a:rPr>
              <a:t>C</a:t>
            </a:r>
            <a:r>
              <a:rPr lang="fr-FR" sz="1400" dirty="0">
                <a:solidFill>
                  <a:srgbClr val="013863"/>
                </a:solidFill>
                <a:effectLst/>
                <a:latin typeface="Helvetica" panose="020B0504020202030204" pitchFamily="34" charset="0"/>
                <a:ea typeface="Arial" panose="020B0604020202020204" pitchFamily="34" charset="0"/>
              </a:rPr>
              <a:t>’est</a:t>
            </a:r>
            <a:r>
              <a:rPr lang="fr-FR" sz="1400" spc="-60" dirty="0">
                <a:solidFill>
                  <a:srgbClr val="013863"/>
                </a:solidFill>
                <a:effectLst/>
                <a:latin typeface="Helvetica" panose="020B0504020202030204" pitchFamily="34" charset="0"/>
                <a:ea typeface="Arial" panose="020B0604020202020204" pitchFamily="34" charset="0"/>
              </a:rPr>
              <a:t> </a:t>
            </a:r>
            <a:r>
              <a:rPr lang="fr-FR" sz="1400" dirty="0">
                <a:solidFill>
                  <a:srgbClr val="013863"/>
                </a:solidFill>
                <a:effectLst/>
                <a:latin typeface="Helvetica" panose="020B0504020202030204" pitchFamily="34" charset="0"/>
                <a:ea typeface="Arial" panose="020B0604020202020204" pitchFamily="34" charset="0"/>
              </a:rPr>
              <a:t>l’un</a:t>
            </a:r>
            <a:r>
              <a:rPr lang="fr-FR" sz="1400" spc="-65" dirty="0">
                <a:solidFill>
                  <a:srgbClr val="013863"/>
                </a:solidFill>
                <a:effectLst/>
                <a:latin typeface="Helvetica" panose="020B0504020202030204" pitchFamily="34" charset="0"/>
                <a:ea typeface="Arial" panose="020B0604020202020204" pitchFamily="34" charset="0"/>
              </a:rPr>
              <a:t> </a:t>
            </a:r>
            <a:r>
              <a:rPr lang="fr-FR" sz="1400" dirty="0">
                <a:solidFill>
                  <a:srgbClr val="013863"/>
                </a:solidFill>
                <a:effectLst/>
                <a:latin typeface="Helvetica" panose="020B0504020202030204" pitchFamily="34" charset="0"/>
                <a:ea typeface="Arial" panose="020B0604020202020204" pitchFamily="34" charset="0"/>
              </a:rPr>
              <a:t>des</a:t>
            </a:r>
            <a:r>
              <a:rPr lang="fr-FR" sz="1400" spc="-65" dirty="0">
                <a:solidFill>
                  <a:srgbClr val="013863"/>
                </a:solidFill>
                <a:effectLst/>
                <a:latin typeface="Helvetica" panose="020B0504020202030204" pitchFamily="34" charset="0"/>
                <a:ea typeface="Arial" panose="020B0604020202020204" pitchFamily="34" charset="0"/>
              </a:rPr>
              <a:t> </a:t>
            </a:r>
            <a:r>
              <a:rPr lang="fr-FR" sz="1400" dirty="0">
                <a:solidFill>
                  <a:srgbClr val="013863"/>
                </a:solidFill>
                <a:effectLst/>
                <a:latin typeface="Helvetica" panose="020B0504020202030204" pitchFamily="34" charset="0"/>
                <a:ea typeface="Arial" panose="020B0604020202020204" pitchFamily="34" charset="0"/>
              </a:rPr>
              <a:t>outils</a:t>
            </a:r>
            <a:r>
              <a:rPr lang="fr-FR" sz="1400" spc="-60" dirty="0">
                <a:solidFill>
                  <a:srgbClr val="013863"/>
                </a:solidFill>
                <a:effectLst/>
                <a:latin typeface="Helvetica" panose="020B0504020202030204" pitchFamily="34" charset="0"/>
                <a:ea typeface="Arial" panose="020B0604020202020204" pitchFamily="34" charset="0"/>
              </a:rPr>
              <a:t> </a:t>
            </a:r>
            <a:r>
              <a:rPr lang="fr-FR" sz="1400" dirty="0">
                <a:solidFill>
                  <a:srgbClr val="013863"/>
                </a:solidFill>
                <a:effectLst/>
                <a:latin typeface="Helvetica" panose="020B0504020202030204" pitchFamily="34" charset="0"/>
                <a:ea typeface="Arial" panose="020B0604020202020204" pitchFamily="34" charset="0"/>
              </a:rPr>
              <a:t>de</a:t>
            </a:r>
            <a:r>
              <a:rPr lang="fr-FR" sz="1400" spc="-65" dirty="0">
                <a:solidFill>
                  <a:srgbClr val="013863"/>
                </a:solidFill>
                <a:effectLst/>
                <a:latin typeface="Helvetica" panose="020B0504020202030204" pitchFamily="34" charset="0"/>
                <a:ea typeface="Arial" panose="020B0604020202020204" pitchFamily="34" charset="0"/>
              </a:rPr>
              <a:t> </a:t>
            </a:r>
            <a:r>
              <a:rPr lang="fr-FR" sz="1400" dirty="0">
                <a:solidFill>
                  <a:srgbClr val="013863"/>
                </a:solidFill>
                <a:effectLst/>
                <a:latin typeface="Helvetica" panose="020B0504020202030204" pitchFamily="34" charset="0"/>
                <a:ea typeface="Arial" panose="020B0604020202020204" pitchFamily="34" charset="0"/>
              </a:rPr>
              <a:t>l’ingénierie</a:t>
            </a:r>
            <a:r>
              <a:rPr lang="fr-FR" sz="1400" spc="-65" dirty="0">
                <a:solidFill>
                  <a:srgbClr val="013863"/>
                </a:solidFill>
                <a:effectLst/>
                <a:latin typeface="Helvetica" panose="020B0504020202030204" pitchFamily="34" charset="0"/>
                <a:ea typeface="Arial" panose="020B0604020202020204" pitchFamily="34" charset="0"/>
              </a:rPr>
              <a:t> </a:t>
            </a:r>
            <a:r>
              <a:rPr lang="fr-FR" sz="1400" dirty="0">
                <a:solidFill>
                  <a:srgbClr val="013863"/>
                </a:solidFill>
                <a:effectLst/>
                <a:latin typeface="Helvetica" panose="020B0504020202030204" pitchFamily="34" charset="0"/>
                <a:ea typeface="Arial" panose="020B0604020202020204" pitchFamily="34" charset="0"/>
              </a:rPr>
              <a:t>sociale.</a:t>
            </a:r>
          </a:p>
          <a:p>
            <a:pPr marL="107950" marR="131445" algn="just">
              <a:lnSpc>
                <a:spcPct val="121000"/>
              </a:lnSpc>
              <a:spcBef>
                <a:spcPts val="560"/>
              </a:spcBef>
              <a:spcAft>
                <a:spcPts val="0"/>
              </a:spcAft>
            </a:pPr>
            <a:r>
              <a:rPr lang="fr-FR" sz="1400" spc="-60" dirty="0">
                <a:solidFill>
                  <a:srgbClr val="013863"/>
                </a:solidFill>
                <a:effectLst/>
                <a:latin typeface="Helvetica" panose="020B0504020202030204" pitchFamily="34" charset="0"/>
                <a:ea typeface="Arial" panose="020B0604020202020204" pitchFamily="34" charset="0"/>
              </a:rPr>
              <a:t> </a:t>
            </a:r>
            <a:r>
              <a:rPr lang="fr-FR" sz="1400" dirty="0">
                <a:solidFill>
                  <a:srgbClr val="013863"/>
                </a:solidFill>
                <a:effectLst/>
                <a:latin typeface="Helvetica" panose="020B0504020202030204" pitchFamily="34" charset="0"/>
                <a:ea typeface="Arial" panose="020B0604020202020204" pitchFamily="34" charset="0"/>
              </a:rPr>
              <a:t>À</a:t>
            </a:r>
            <a:r>
              <a:rPr lang="fr-FR" sz="1400" spc="-265" dirty="0">
                <a:solidFill>
                  <a:srgbClr val="013863"/>
                </a:solidFill>
                <a:effectLst/>
                <a:latin typeface="Helvetica" panose="020B0504020202030204" pitchFamily="34" charset="0"/>
                <a:ea typeface="Arial" panose="020B0604020202020204" pitchFamily="34" charset="0"/>
              </a:rPr>
              <a:t> </a:t>
            </a:r>
            <a:r>
              <a:rPr lang="fr-FR" sz="1400" dirty="0">
                <a:solidFill>
                  <a:srgbClr val="013863"/>
                </a:solidFill>
                <a:effectLst/>
                <a:latin typeface="Helvetica" panose="020B0504020202030204" pitchFamily="34" charset="0"/>
                <a:ea typeface="Arial" panose="020B0604020202020204" pitchFamily="34" charset="0"/>
              </a:rPr>
              <a:t>travers une imposture envoyée par courriel, l’attaquant cherche à récupérer</a:t>
            </a:r>
            <a:r>
              <a:rPr lang="fr-FR" sz="1400" spc="-265" dirty="0">
                <a:solidFill>
                  <a:srgbClr val="013863"/>
                </a:solidFill>
                <a:effectLst/>
                <a:latin typeface="Helvetica" panose="020B0504020202030204" pitchFamily="34" charset="0"/>
                <a:ea typeface="Arial" panose="020B0604020202020204" pitchFamily="34" charset="0"/>
              </a:rPr>
              <a:t> </a:t>
            </a:r>
            <a:r>
              <a:rPr lang="fr-FR" sz="1400" dirty="0">
                <a:solidFill>
                  <a:srgbClr val="013863"/>
                </a:solidFill>
                <a:effectLst/>
                <a:latin typeface="Helvetica" panose="020B0504020202030204" pitchFamily="34" charset="0"/>
                <a:ea typeface="Arial" panose="020B0604020202020204" pitchFamily="34" charset="0"/>
              </a:rPr>
              <a:t>des informations sur la victime (comme ses identifiants), à déployer un</a:t>
            </a:r>
            <a:r>
              <a:rPr lang="fr-FR" sz="1400" spc="5" dirty="0">
                <a:solidFill>
                  <a:srgbClr val="013863"/>
                </a:solidFill>
                <a:effectLst/>
                <a:latin typeface="Helvetica" panose="020B0504020202030204" pitchFamily="34" charset="0"/>
                <a:ea typeface="Arial" panose="020B0604020202020204" pitchFamily="34" charset="0"/>
              </a:rPr>
              <a:t> </a:t>
            </a:r>
            <a:r>
              <a:rPr lang="fr-FR" sz="1400" dirty="0">
                <a:solidFill>
                  <a:srgbClr val="013863"/>
                </a:solidFill>
                <a:effectLst/>
                <a:latin typeface="Helvetica" panose="020B0504020202030204" pitchFamily="34" charset="0"/>
                <a:ea typeface="Arial" panose="020B0604020202020204" pitchFamily="34" charset="0"/>
              </a:rPr>
              <a:t>virus, un rançongiciel ou tout simplement à persuader la cible de réaliser</a:t>
            </a:r>
            <a:r>
              <a:rPr lang="fr-FR" sz="1400" spc="5" dirty="0">
                <a:solidFill>
                  <a:srgbClr val="013863"/>
                </a:solidFill>
                <a:effectLst/>
                <a:latin typeface="Helvetica" panose="020B0504020202030204" pitchFamily="34" charset="0"/>
                <a:ea typeface="Arial" panose="020B0604020202020204" pitchFamily="34" charset="0"/>
              </a:rPr>
              <a:t> </a:t>
            </a:r>
            <a:r>
              <a:rPr lang="fr-FR" sz="1400" dirty="0">
                <a:solidFill>
                  <a:srgbClr val="013863"/>
                </a:solidFill>
                <a:effectLst/>
                <a:latin typeface="Helvetica" panose="020B0504020202030204" pitchFamily="34" charset="0"/>
                <a:ea typeface="Arial" panose="020B0604020202020204" pitchFamily="34" charset="0"/>
              </a:rPr>
              <a:t>un transfert financier, comme c’est le cas dans l’arnaque (ou fraude) au</a:t>
            </a:r>
            <a:r>
              <a:rPr lang="fr-FR" sz="1400" spc="5" dirty="0">
                <a:solidFill>
                  <a:srgbClr val="013863"/>
                </a:solidFill>
                <a:effectLst/>
                <a:latin typeface="Helvetica" panose="020B0504020202030204" pitchFamily="34" charset="0"/>
                <a:ea typeface="Arial" panose="020B0604020202020204" pitchFamily="34" charset="0"/>
              </a:rPr>
              <a:t> </a:t>
            </a:r>
            <a:r>
              <a:rPr lang="fr-FR" sz="1400" dirty="0">
                <a:solidFill>
                  <a:srgbClr val="013863"/>
                </a:solidFill>
                <a:effectLst/>
                <a:latin typeface="Helvetica" panose="020B0504020202030204" pitchFamily="34" charset="0"/>
                <a:ea typeface="Arial" panose="020B0604020202020204" pitchFamily="34" charset="0"/>
              </a:rPr>
              <a:t>président.</a:t>
            </a:r>
          </a:p>
          <a:p>
            <a:pPr marL="107950" marR="131445" algn="just">
              <a:lnSpc>
                <a:spcPct val="121000"/>
              </a:lnSpc>
              <a:spcBef>
                <a:spcPts val="560"/>
              </a:spcBef>
              <a:spcAft>
                <a:spcPts val="0"/>
              </a:spcAft>
            </a:pPr>
            <a:r>
              <a:rPr lang="fr-FR" sz="1400" dirty="0">
                <a:solidFill>
                  <a:srgbClr val="013863"/>
                </a:solidFill>
                <a:effectLst/>
                <a:latin typeface="Helvetica" panose="020B0504020202030204" pitchFamily="34" charset="0"/>
                <a:ea typeface="Arial" panose="020B0604020202020204" pitchFamily="34" charset="0"/>
              </a:rPr>
              <a:t> C’est une menace omniprésente.</a:t>
            </a:r>
          </a:p>
          <a:p>
            <a:pPr marL="107950" marR="131445" algn="just">
              <a:lnSpc>
                <a:spcPct val="121000"/>
              </a:lnSpc>
              <a:spcBef>
                <a:spcPts val="550"/>
              </a:spcBef>
              <a:spcAft>
                <a:spcPts val="0"/>
              </a:spcAft>
            </a:pPr>
            <a:r>
              <a:rPr lang="fr-FR" sz="1400" dirty="0">
                <a:solidFill>
                  <a:srgbClr val="013863"/>
                </a:solidFill>
                <a:effectLst/>
                <a:latin typeface="Helvetica" panose="020B0504020202030204" pitchFamily="34" charset="0"/>
                <a:ea typeface="Arial" panose="020B0604020202020204" pitchFamily="34" charset="0"/>
              </a:rPr>
              <a:t>Les</a:t>
            </a:r>
            <a:r>
              <a:rPr lang="fr-FR" sz="1400" spc="5" dirty="0">
                <a:solidFill>
                  <a:srgbClr val="013863"/>
                </a:solidFill>
                <a:effectLst/>
                <a:latin typeface="Helvetica" panose="020B0504020202030204" pitchFamily="34" charset="0"/>
                <a:ea typeface="Arial" panose="020B0604020202020204" pitchFamily="34" charset="0"/>
              </a:rPr>
              <a:t> </a:t>
            </a:r>
            <a:r>
              <a:rPr lang="fr-FR" sz="1400" dirty="0">
                <a:solidFill>
                  <a:srgbClr val="013863"/>
                </a:solidFill>
                <a:effectLst/>
                <a:latin typeface="Helvetica" panose="020B0504020202030204" pitchFamily="34" charset="0"/>
                <a:ea typeface="Arial" panose="020B0604020202020204" pitchFamily="34" charset="0"/>
              </a:rPr>
              <a:t>messageries</a:t>
            </a:r>
            <a:r>
              <a:rPr lang="fr-FR" sz="1400" spc="5" dirty="0">
                <a:solidFill>
                  <a:srgbClr val="013863"/>
                </a:solidFill>
                <a:effectLst/>
                <a:latin typeface="Helvetica" panose="020B0504020202030204" pitchFamily="34" charset="0"/>
                <a:ea typeface="Arial" panose="020B0604020202020204" pitchFamily="34" charset="0"/>
              </a:rPr>
              <a:t> </a:t>
            </a:r>
            <a:r>
              <a:rPr lang="fr-FR" sz="1400" dirty="0">
                <a:solidFill>
                  <a:srgbClr val="013863"/>
                </a:solidFill>
                <a:effectLst/>
                <a:latin typeface="Helvetica" panose="020B0504020202030204" pitchFamily="34" charset="0"/>
                <a:ea typeface="Arial" panose="020B0604020202020204" pitchFamily="34" charset="0"/>
              </a:rPr>
              <a:t>professionnelles</a:t>
            </a:r>
            <a:r>
              <a:rPr lang="fr-FR" sz="1400" spc="5" dirty="0">
                <a:solidFill>
                  <a:srgbClr val="013863"/>
                </a:solidFill>
                <a:effectLst/>
                <a:latin typeface="Helvetica" panose="020B0504020202030204" pitchFamily="34" charset="0"/>
                <a:ea typeface="Arial" panose="020B0604020202020204" pitchFamily="34" charset="0"/>
              </a:rPr>
              <a:t> </a:t>
            </a:r>
            <a:r>
              <a:rPr lang="fr-FR" sz="1400" dirty="0">
                <a:solidFill>
                  <a:srgbClr val="013863"/>
                </a:solidFill>
                <a:effectLst/>
                <a:latin typeface="Helvetica" panose="020B0504020202030204" pitchFamily="34" charset="0"/>
                <a:ea typeface="Arial" panose="020B0604020202020204" pitchFamily="34" charset="0"/>
              </a:rPr>
              <a:t>disponibles</a:t>
            </a:r>
            <a:r>
              <a:rPr lang="fr-FR" sz="1400" spc="5" dirty="0">
                <a:solidFill>
                  <a:srgbClr val="013863"/>
                </a:solidFill>
                <a:effectLst/>
                <a:latin typeface="Helvetica" panose="020B0504020202030204" pitchFamily="34" charset="0"/>
                <a:ea typeface="Arial" panose="020B0604020202020204" pitchFamily="34" charset="0"/>
              </a:rPr>
              <a:t> </a:t>
            </a:r>
            <a:r>
              <a:rPr lang="fr-FR" sz="1400" dirty="0">
                <a:solidFill>
                  <a:srgbClr val="013863"/>
                </a:solidFill>
                <a:effectLst/>
                <a:latin typeface="Helvetica" panose="020B0504020202030204" pitchFamily="34" charset="0"/>
                <a:ea typeface="Arial" panose="020B0604020202020204" pitchFamily="34" charset="0"/>
              </a:rPr>
              <a:t>sur</a:t>
            </a:r>
            <a:r>
              <a:rPr lang="fr-FR" sz="1400" spc="5" dirty="0">
                <a:solidFill>
                  <a:srgbClr val="013863"/>
                </a:solidFill>
                <a:effectLst/>
                <a:latin typeface="Helvetica" panose="020B0504020202030204" pitchFamily="34" charset="0"/>
                <a:ea typeface="Arial" panose="020B0604020202020204" pitchFamily="34" charset="0"/>
              </a:rPr>
              <a:t> </a:t>
            </a:r>
            <a:r>
              <a:rPr lang="fr-FR" sz="1400" dirty="0">
                <a:solidFill>
                  <a:srgbClr val="013863"/>
                </a:solidFill>
                <a:effectLst/>
                <a:latin typeface="Helvetica" panose="020B0504020202030204" pitchFamily="34" charset="0"/>
                <a:ea typeface="Arial" panose="020B0604020202020204" pitchFamily="34" charset="0"/>
              </a:rPr>
              <a:t>Internet</a:t>
            </a:r>
            <a:r>
              <a:rPr lang="fr-FR" sz="1400" spc="5" dirty="0">
                <a:solidFill>
                  <a:srgbClr val="013863"/>
                </a:solidFill>
                <a:effectLst/>
                <a:latin typeface="Helvetica" panose="020B0504020202030204" pitchFamily="34" charset="0"/>
                <a:ea typeface="Arial" panose="020B0604020202020204" pitchFamily="34" charset="0"/>
              </a:rPr>
              <a:t> </a:t>
            </a:r>
            <a:r>
              <a:rPr lang="fr-FR" sz="1400" dirty="0">
                <a:solidFill>
                  <a:srgbClr val="013863"/>
                </a:solidFill>
                <a:effectLst/>
                <a:latin typeface="Helvetica" panose="020B0504020202030204" pitchFamily="34" charset="0"/>
                <a:ea typeface="Arial" panose="020B0604020202020204" pitchFamily="34" charset="0"/>
              </a:rPr>
              <a:t>sont</a:t>
            </a:r>
            <a:r>
              <a:rPr lang="fr-FR" sz="1400" spc="5" dirty="0">
                <a:solidFill>
                  <a:srgbClr val="013863"/>
                </a:solidFill>
                <a:effectLst/>
                <a:latin typeface="Helvetica" panose="020B0504020202030204" pitchFamily="34" charset="0"/>
                <a:ea typeface="Arial" panose="020B0604020202020204" pitchFamily="34" charset="0"/>
              </a:rPr>
              <a:t> </a:t>
            </a:r>
            <a:r>
              <a:rPr lang="fr-FR" sz="1400" dirty="0">
                <a:solidFill>
                  <a:srgbClr val="013863"/>
                </a:solidFill>
                <a:effectLst/>
                <a:latin typeface="Helvetica" panose="020B0504020202030204" pitchFamily="34" charset="0"/>
                <a:ea typeface="Arial" panose="020B0604020202020204" pitchFamily="34" charset="0"/>
              </a:rPr>
              <a:t>la</a:t>
            </a:r>
            <a:r>
              <a:rPr lang="fr-FR" sz="1400" spc="5" dirty="0">
                <a:solidFill>
                  <a:srgbClr val="013863"/>
                </a:solidFill>
                <a:effectLst/>
                <a:latin typeface="Helvetica" panose="020B0504020202030204" pitchFamily="34" charset="0"/>
                <a:ea typeface="Arial" panose="020B0604020202020204" pitchFamily="34" charset="0"/>
              </a:rPr>
              <a:t> </a:t>
            </a:r>
            <a:r>
              <a:rPr lang="fr-FR" sz="1400" dirty="0">
                <a:solidFill>
                  <a:srgbClr val="013863"/>
                </a:solidFill>
                <a:effectLst/>
                <a:latin typeface="Helvetica" panose="020B0504020202030204" pitchFamily="34" charset="0"/>
                <a:ea typeface="Arial" panose="020B0604020202020204" pitchFamily="34" charset="0"/>
              </a:rPr>
              <a:t>cible</a:t>
            </a:r>
            <a:r>
              <a:rPr lang="fr-FR" sz="1400" spc="-265" dirty="0">
                <a:solidFill>
                  <a:srgbClr val="013863"/>
                </a:solidFill>
                <a:effectLst/>
                <a:latin typeface="Helvetica" panose="020B0504020202030204" pitchFamily="34" charset="0"/>
                <a:ea typeface="Arial" panose="020B0604020202020204" pitchFamily="34" charset="0"/>
              </a:rPr>
              <a:t> </a:t>
            </a:r>
            <a:r>
              <a:rPr lang="fr-FR" sz="1400" dirty="0">
                <a:solidFill>
                  <a:srgbClr val="013863"/>
                </a:solidFill>
                <a:effectLst/>
                <a:latin typeface="Helvetica" panose="020B0504020202030204" pitchFamily="34" charset="0"/>
                <a:ea typeface="Arial" panose="020B0604020202020204" pitchFamily="34" charset="0"/>
              </a:rPr>
              <a:t>privilégiée</a:t>
            </a:r>
            <a:r>
              <a:rPr lang="fr-FR" sz="1400" spc="195" dirty="0">
                <a:solidFill>
                  <a:srgbClr val="013863"/>
                </a:solidFill>
                <a:effectLst/>
                <a:latin typeface="Helvetica" panose="020B0504020202030204" pitchFamily="34" charset="0"/>
                <a:ea typeface="Arial" panose="020B0604020202020204" pitchFamily="34" charset="0"/>
              </a:rPr>
              <a:t> </a:t>
            </a:r>
            <a:r>
              <a:rPr lang="fr-FR" sz="1400" dirty="0">
                <a:solidFill>
                  <a:srgbClr val="013863"/>
                </a:solidFill>
                <a:effectLst/>
                <a:latin typeface="Helvetica" panose="020B0504020202030204" pitchFamily="34" charset="0"/>
                <a:ea typeface="Arial" panose="020B0604020202020204" pitchFamily="34" charset="0"/>
              </a:rPr>
              <a:t>pour</a:t>
            </a:r>
            <a:r>
              <a:rPr lang="fr-FR" sz="1400" spc="195" dirty="0">
                <a:solidFill>
                  <a:srgbClr val="013863"/>
                </a:solidFill>
                <a:effectLst/>
                <a:latin typeface="Helvetica" panose="020B0504020202030204" pitchFamily="34" charset="0"/>
                <a:ea typeface="Arial" panose="020B0604020202020204" pitchFamily="34" charset="0"/>
              </a:rPr>
              <a:t> </a:t>
            </a:r>
            <a:r>
              <a:rPr lang="fr-FR" sz="1400" dirty="0">
                <a:solidFill>
                  <a:srgbClr val="013863"/>
                </a:solidFill>
                <a:effectLst/>
                <a:latin typeface="Helvetica" panose="020B0504020202030204" pitchFamily="34" charset="0"/>
                <a:ea typeface="Arial" panose="020B0604020202020204" pitchFamily="34" charset="0"/>
              </a:rPr>
              <a:t>s’introduire</a:t>
            </a:r>
            <a:r>
              <a:rPr lang="fr-FR" sz="1400" spc="195" dirty="0">
                <a:solidFill>
                  <a:srgbClr val="013863"/>
                </a:solidFill>
                <a:effectLst/>
                <a:latin typeface="Helvetica" panose="020B0504020202030204" pitchFamily="34" charset="0"/>
                <a:ea typeface="Arial" panose="020B0604020202020204" pitchFamily="34" charset="0"/>
              </a:rPr>
              <a:t> </a:t>
            </a:r>
            <a:r>
              <a:rPr lang="fr-FR" sz="1400" dirty="0">
                <a:solidFill>
                  <a:srgbClr val="013863"/>
                </a:solidFill>
                <a:effectLst/>
                <a:latin typeface="Helvetica" panose="020B0504020202030204" pitchFamily="34" charset="0"/>
                <a:ea typeface="Arial" panose="020B0604020202020204" pitchFamily="34" charset="0"/>
              </a:rPr>
              <a:t>dans</a:t>
            </a:r>
            <a:r>
              <a:rPr lang="fr-FR" sz="1400" spc="195" dirty="0">
                <a:solidFill>
                  <a:srgbClr val="013863"/>
                </a:solidFill>
                <a:effectLst/>
                <a:latin typeface="Helvetica" panose="020B0504020202030204" pitchFamily="34" charset="0"/>
                <a:ea typeface="Arial" panose="020B0604020202020204" pitchFamily="34" charset="0"/>
              </a:rPr>
              <a:t> </a:t>
            </a:r>
            <a:r>
              <a:rPr lang="fr-FR" sz="1400" dirty="0">
                <a:solidFill>
                  <a:srgbClr val="013863"/>
                </a:solidFill>
                <a:effectLst/>
                <a:latin typeface="Helvetica" panose="020B0504020202030204" pitchFamily="34" charset="0"/>
                <a:ea typeface="Arial" panose="020B0604020202020204" pitchFamily="34" charset="0"/>
              </a:rPr>
              <a:t>le</a:t>
            </a:r>
            <a:r>
              <a:rPr lang="fr-FR" sz="1400" spc="195" dirty="0">
                <a:solidFill>
                  <a:srgbClr val="013863"/>
                </a:solidFill>
                <a:effectLst/>
                <a:latin typeface="Helvetica" panose="020B0504020202030204" pitchFamily="34" charset="0"/>
                <a:ea typeface="Arial" panose="020B0604020202020204" pitchFamily="34" charset="0"/>
              </a:rPr>
              <a:t> </a:t>
            </a:r>
            <a:r>
              <a:rPr lang="fr-FR" sz="1400" dirty="0">
                <a:solidFill>
                  <a:srgbClr val="013863"/>
                </a:solidFill>
                <a:effectLst/>
                <a:latin typeface="Helvetica" panose="020B0504020202030204" pitchFamily="34" charset="0"/>
                <a:ea typeface="Arial" panose="020B0604020202020204" pitchFamily="34" charset="0"/>
              </a:rPr>
              <a:t>système</a:t>
            </a:r>
            <a:r>
              <a:rPr lang="fr-FR" sz="1400" spc="195" dirty="0">
                <a:solidFill>
                  <a:srgbClr val="013863"/>
                </a:solidFill>
                <a:effectLst/>
                <a:latin typeface="Helvetica" panose="020B0504020202030204" pitchFamily="34" charset="0"/>
                <a:ea typeface="Arial" panose="020B0604020202020204" pitchFamily="34" charset="0"/>
              </a:rPr>
              <a:t> </a:t>
            </a:r>
            <a:r>
              <a:rPr lang="fr-FR" sz="1400" dirty="0">
                <a:solidFill>
                  <a:srgbClr val="013863"/>
                </a:solidFill>
                <a:effectLst/>
                <a:latin typeface="Helvetica" panose="020B0504020202030204" pitchFamily="34" charset="0"/>
                <a:ea typeface="Arial" panose="020B0604020202020204" pitchFamily="34" charset="0"/>
              </a:rPr>
              <a:t>d’information</a:t>
            </a:r>
            <a:r>
              <a:rPr lang="fr-FR" sz="1400" spc="195" dirty="0">
                <a:solidFill>
                  <a:srgbClr val="013863"/>
                </a:solidFill>
                <a:effectLst/>
                <a:latin typeface="Helvetica" panose="020B0504020202030204" pitchFamily="34" charset="0"/>
                <a:ea typeface="Arial" panose="020B0604020202020204" pitchFamily="34" charset="0"/>
              </a:rPr>
              <a:t> </a:t>
            </a:r>
            <a:r>
              <a:rPr lang="fr-FR" sz="1400" dirty="0">
                <a:solidFill>
                  <a:srgbClr val="013863"/>
                </a:solidFill>
                <a:effectLst/>
                <a:latin typeface="Helvetica" panose="020B0504020202030204" pitchFamily="34" charset="0"/>
                <a:ea typeface="Arial" panose="020B0604020202020204" pitchFamily="34" charset="0"/>
              </a:rPr>
              <a:t>via</a:t>
            </a:r>
            <a:r>
              <a:rPr lang="fr-FR" sz="1400" spc="195" dirty="0">
                <a:solidFill>
                  <a:srgbClr val="013863"/>
                </a:solidFill>
                <a:effectLst/>
                <a:latin typeface="Helvetica" panose="020B0504020202030204" pitchFamily="34" charset="0"/>
                <a:ea typeface="Arial" panose="020B0604020202020204" pitchFamily="34" charset="0"/>
              </a:rPr>
              <a:t> </a:t>
            </a:r>
            <a:r>
              <a:rPr lang="fr-FR" sz="1400" dirty="0">
                <a:solidFill>
                  <a:srgbClr val="013863"/>
                </a:solidFill>
                <a:effectLst/>
                <a:latin typeface="Helvetica" panose="020B0504020202030204" pitchFamily="34" charset="0"/>
                <a:ea typeface="Arial" panose="020B0604020202020204" pitchFamily="34" charset="0"/>
              </a:rPr>
              <a:t>le</a:t>
            </a:r>
            <a:r>
              <a:rPr lang="fr-FR" sz="1400" spc="195" dirty="0">
                <a:solidFill>
                  <a:srgbClr val="013863"/>
                </a:solidFill>
                <a:effectLst/>
                <a:latin typeface="Helvetica" panose="020B0504020202030204" pitchFamily="34" charset="0"/>
                <a:ea typeface="Arial" panose="020B0604020202020204" pitchFamily="34" charset="0"/>
              </a:rPr>
              <a:t> </a:t>
            </a:r>
            <a:r>
              <a:rPr lang="fr-FR" sz="1400" dirty="0">
                <a:solidFill>
                  <a:srgbClr val="013863"/>
                </a:solidFill>
                <a:effectLst/>
                <a:latin typeface="Helvetica" panose="020B0504020202030204" pitchFamily="34" charset="0"/>
                <a:ea typeface="Arial" panose="020B0604020202020204" pitchFamily="34" charset="0"/>
              </a:rPr>
              <a:t>vol</a:t>
            </a:r>
            <a:r>
              <a:rPr lang="fr-FR" sz="1400" spc="195" dirty="0">
                <a:solidFill>
                  <a:srgbClr val="013863"/>
                </a:solidFill>
                <a:effectLst/>
                <a:latin typeface="Helvetica" panose="020B0504020202030204" pitchFamily="34" charset="0"/>
                <a:ea typeface="Arial" panose="020B0604020202020204" pitchFamily="34" charset="0"/>
              </a:rPr>
              <a:t> </a:t>
            </a:r>
            <a:r>
              <a:rPr lang="fr-FR" sz="1400" dirty="0">
                <a:solidFill>
                  <a:srgbClr val="013863"/>
                </a:solidFill>
                <a:effectLst/>
                <a:latin typeface="Helvetica" panose="020B0504020202030204" pitchFamily="34" charset="0"/>
                <a:ea typeface="Arial" panose="020B0604020202020204" pitchFamily="34" charset="0"/>
              </a:rPr>
              <a:t>de</a:t>
            </a:r>
            <a:r>
              <a:rPr lang="fr-FR" sz="1400" spc="-270" dirty="0">
                <a:solidFill>
                  <a:srgbClr val="013863"/>
                </a:solidFill>
                <a:effectLst/>
                <a:latin typeface="Helvetica" panose="020B0504020202030204" pitchFamily="34" charset="0"/>
                <a:ea typeface="Arial" panose="020B0604020202020204" pitchFamily="34" charset="0"/>
              </a:rPr>
              <a:t>  </a:t>
            </a:r>
            <a:r>
              <a:rPr lang="fr-FR" sz="1400" dirty="0">
                <a:solidFill>
                  <a:srgbClr val="013863"/>
                </a:solidFill>
                <a:effectLst/>
                <a:latin typeface="Helvetica" panose="020B0504020202030204" pitchFamily="34" charset="0"/>
                <a:ea typeface="Arial" panose="020B0604020202020204" pitchFamily="34" charset="0"/>
              </a:rPr>
              <a:t>mot de passe. Une authentification forte (MFA) est nécessaire pour limiter</a:t>
            </a:r>
            <a:r>
              <a:rPr lang="fr-FR" sz="1400" spc="5" dirty="0">
                <a:solidFill>
                  <a:srgbClr val="013863"/>
                </a:solidFill>
                <a:effectLst/>
                <a:latin typeface="Helvetica" panose="020B0504020202030204" pitchFamily="34" charset="0"/>
                <a:ea typeface="Arial" panose="020B0604020202020204" pitchFamily="34" charset="0"/>
              </a:rPr>
              <a:t> </a:t>
            </a:r>
            <a:r>
              <a:rPr lang="fr-FR" sz="1400" dirty="0">
                <a:solidFill>
                  <a:srgbClr val="013863"/>
                </a:solidFill>
                <a:effectLst/>
                <a:latin typeface="Helvetica" panose="020B0504020202030204" pitchFamily="34" charset="0"/>
                <a:ea typeface="Arial" panose="020B0604020202020204" pitchFamily="34" charset="0"/>
              </a:rPr>
              <a:t>ce</a:t>
            </a:r>
            <a:r>
              <a:rPr lang="fr-FR" sz="1400" spc="-10" dirty="0">
                <a:solidFill>
                  <a:srgbClr val="013863"/>
                </a:solidFill>
                <a:effectLst/>
                <a:latin typeface="Helvetica" panose="020B0504020202030204" pitchFamily="34" charset="0"/>
                <a:ea typeface="Arial" panose="020B0604020202020204" pitchFamily="34" charset="0"/>
              </a:rPr>
              <a:t> </a:t>
            </a:r>
            <a:r>
              <a:rPr lang="fr-FR" sz="1400" dirty="0">
                <a:solidFill>
                  <a:srgbClr val="013863"/>
                </a:solidFill>
                <a:effectLst/>
                <a:latin typeface="Helvetica" panose="020B0504020202030204" pitchFamily="34" charset="0"/>
                <a:ea typeface="Arial" panose="020B0604020202020204" pitchFamily="34" charset="0"/>
              </a:rPr>
              <a:t>risque.</a:t>
            </a:r>
          </a:p>
          <a:p>
            <a:pPr marL="107950" marR="132715" algn="just">
              <a:lnSpc>
                <a:spcPct val="121000"/>
              </a:lnSpc>
              <a:spcBef>
                <a:spcPts val="555"/>
              </a:spcBef>
              <a:spcAft>
                <a:spcPts val="0"/>
              </a:spcAft>
            </a:pPr>
            <a:r>
              <a:rPr lang="fr-FR" sz="1400" b="1" dirty="0">
                <a:solidFill>
                  <a:srgbClr val="013863"/>
                </a:solidFill>
                <a:effectLst/>
                <a:latin typeface="Helvetica" panose="020B0504020202030204" pitchFamily="34" charset="0"/>
                <a:ea typeface="Arial" panose="020B0604020202020204" pitchFamily="34" charset="0"/>
              </a:rPr>
              <a:t>Patrimoine</a:t>
            </a:r>
            <a:r>
              <a:rPr lang="fr-FR" sz="1400" b="1" spc="5" dirty="0">
                <a:solidFill>
                  <a:srgbClr val="013863"/>
                </a:solidFill>
                <a:effectLst/>
                <a:latin typeface="Helvetica" panose="020B0504020202030204" pitchFamily="34" charset="0"/>
                <a:ea typeface="Arial" panose="020B0604020202020204" pitchFamily="34" charset="0"/>
              </a:rPr>
              <a:t> </a:t>
            </a:r>
            <a:r>
              <a:rPr lang="fr-FR" sz="1400" dirty="0">
                <a:solidFill>
                  <a:srgbClr val="013863"/>
                </a:solidFill>
                <a:effectLst/>
                <a:latin typeface="Helvetica" panose="020B0504020202030204" pitchFamily="34" charset="0"/>
                <a:ea typeface="Arial" panose="020B0604020202020204" pitchFamily="34" charset="0"/>
              </a:rPr>
              <a:t>:</a:t>
            </a:r>
            <a:r>
              <a:rPr lang="fr-FR" sz="1400" spc="5" dirty="0">
                <a:solidFill>
                  <a:srgbClr val="013863"/>
                </a:solidFill>
                <a:effectLst/>
                <a:latin typeface="Helvetica" panose="020B0504020202030204" pitchFamily="34" charset="0"/>
                <a:ea typeface="Arial" panose="020B0604020202020204" pitchFamily="34" charset="0"/>
              </a:rPr>
              <a:t> </a:t>
            </a:r>
            <a:r>
              <a:rPr lang="fr-FR" sz="1400" dirty="0">
                <a:solidFill>
                  <a:srgbClr val="013863"/>
                </a:solidFill>
                <a:effectLst/>
                <a:latin typeface="Helvetica" panose="020B0504020202030204" pitchFamily="34" charset="0"/>
                <a:ea typeface="Arial" panose="020B0604020202020204" pitchFamily="34" charset="0"/>
              </a:rPr>
              <a:t>Il</a:t>
            </a:r>
            <a:r>
              <a:rPr lang="fr-FR" sz="1400" spc="5" dirty="0">
                <a:solidFill>
                  <a:srgbClr val="013863"/>
                </a:solidFill>
                <a:effectLst/>
                <a:latin typeface="Helvetica" panose="020B0504020202030204" pitchFamily="34" charset="0"/>
                <a:ea typeface="Arial" panose="020B0604020202020204" pitchFamily="34" charset="0"/>
              </a:rPr>
              <a:t> </a:t>
            </a:r>
            <a:r>
              <a:rPr lang="fr-FR" sz="1400" dirty="0">
                <a:solidFill>
                  <a:srgbClr val="013863"/>
                </a:solidFill>
                <a:effectLst/>
                <a:latin typeface="Helvetica" panose="020B0504020202030204" pitchFamily="34" charset="0"/>
                <a:ea typeface="Arial" panose="020B0604020202020204" pitchFamily="34" charset="0"/>
              </a:rPr>
              <a:t>ne</a:t>
            </a:r>
            <a:r>
              <a:rPr lang="fr-FR" sz="1400" spc="5" dirty="0">
                <a:solidFill>
                  <a:srgbClr val="013863"/>
                </a:solidFill>
                <a:effectLst/>
                <a:latin typeface="Helvetica" panose="020B0504020202030204" pitchFamily="34" charset="0"/>
                <a:ea typeface="Arial" panose="020B0604020202020204" pitchFamily="34" charset="0"/>
              </a:rPr>
              <a:t> </a:t>
            </a:r>
            <a:r>
              <a:rPr lang="fr-FR" sz="1400" dirty="0">
                <a:solidFill>
                  <a:srgbClr val="013863"/>
                </a:solidFill>
                <a:effectLst/>
                <a:latin typeface="Helvetica" panose="020B0504020202030204" pitchFamily="34" charset="0"/>
                <a:ea typeface="Arial" panose="020B0604020202020204" pitchFamily="34" charset="0"/>
              </a:rPr>
              <a:t>faut</a:t>
            </a:r>
            <a:r>
              <a:rPr lang="fr-FR" sz="1400" spc="5" dirty="0">
                <a:solidFill>
                  <a:srgbClr val="013863"/>
                </a:solidFill>
                <a:effectLst/>
                <a:latin typeface="Helvetica" panose="020B0504020202030204" pitchFamily="34" charset="0"/>
                <a:ea typeface="Arial" panose="020B0604020202020204" pitchFamily="34" charset="0"/>
              </a:rPr>
              <a:t> </a:t>
            </a:r>
            <a:r>
              <a:rPr lang="fr-FR" sz="1400" dirty="0">
                <a:solidFill>
                  <a:srgbClr val="013863"/>
                </a:solidFill>
                <a:effectLst/>
                <a:latin typeface="Helvetica" panose="020B0504020202030204" pitchFamily="34" charset="0"/>
                <a:ea typeface="Arial" panose="020B0604020202020204" pitchFamily="34" charset="0"/>
              </a:rPr>
              <a:t>pas</a:t>
            </a:r>
            <a:r>
              <a:rPr lang="fr-FR" sz="1400" spc="5" dirty="0">
                <a:solidFill>
                  <a:srgbClr val="013863"/>
                </a:solidFill>
                <a:effectLst/>
                <a:latin typeface="Helvetica" panose="020B0504020202030204" pitchFamily="34" charset="0"/>
                <a:ea typeface="Arial" panose="020B0604020202020204" pitchFamily="34" charset="0"/>
              </a:rPr>
              <a:t> </a:t>
            </a:r>
            <a:r>
              <a:rPr lang="fr-FR" sz="1400" dirty="0">
                <a:solidFill>
                  <a:srgbClr val="013863"/>
                </a:solidFill>
                <a:effectLst/>
                <a:latin typeface="Helvetica" panose="020B0504020202030204" pitchFamily="34" charset="0"/>
                <a:ea typeface="Arial" panose="020B0604020202020204" pitchFamily="34" charset="0"/>
              </a:rPr>
              <a:t>négliger</a:t>
            </a:r>
            <a:r>
              <a:rPr lang="fr-FR" sz="1400" spc="5" dirty="0">
                <a:solidFill>
                  <a:srgbClr val="013863"/>
                </a:solidFill>
                <a:effectLst/>
                <a:latin typeface="Helvetica" panose="020B0504020202030204" pitchFamily="34" charset="0"/>
                <a:ea typeface="Arial" panose="020B0604020202020204" pitchFamily="34" charset="0"/>
              </a:rPr>
              <a:t> </a:t>
            </a:r>
            <a:r>
              <a:rPr lang="fr-FR" sz="1400" dirty="0">
                <a:solidFill>
                  <a:srgbClr val="013863"/>
                </a:solidFill>
                <a:effectLst/>
                <a:latin typeface="Helvetica" panose="020B0504020202030204" pitchFamily="34" charset="0"/>
                <a:ea typeface="Arial" panose="020B0604020202020204" pitchFamily="34" charset="0"/>
              </a:rPr>
              <a:t>non</a:t>
            </a:r>
            <a:r>
              <a:rPr lang="fr-FR" sz="1400" spc="5" dirty="0">
                <a:solidFill>
                  <a:srgbClr val="013863"/>
                </a:solidFill>
                <a:effectLst/>
                <a:latin typeface="Helvetica" panose="020B0504020202030204" pitchFamily="34" charset="0"/>
                <a:ea typeface="Arial" panose="020B0604020202020204" pitchFamily="34" charset="0"/>
              </a:rPr>
              <a:t> </a:t>
            </a:r>
            <a:r>
              <a:rPr lang="fr-FR" sz="1400" dirty="0">
                <a:solidFill>
                  <a:srgbClr val="013863"/>
                </a:solidFill>
                <a:effectLst/>
                <a:latin typeface="Helvetica" panose="020B0504020202030204" pitchFamily="34" charset="0"/>
                <a:ea typeface="Arial" panose="020B0604020202020204" pitchFamily="34" charset="0"/>
              </a:rPr>
              <a:t>plus</a:t>
            </a:r>
            <a:r>
              <a:rPr lang="fr-FR" sz="1400" spc="5" dirty="0">
                <a:solidFill>
                  <a:srgbClr val="013863"/>
                </a:solidFill>
                <a:effectLst/>
                <a:latin typeface="Helvetica" panose="020B0504020202030204" pitchFamily="34" charset="0"/>
                <a:ea typeface="Arial" panose="020B0604020202020204" pitchFamily="34" charset="0"/>
              </a:rPr>
              <a:t> </a:t>
            </a:r>
            <a:r>
              <a:rPr lang="fr-FR" sz="1400" dirty="0">
                <a:solidFill>
                  <a:srgbClr val="013863"/>
                </a:solidFill>
                <a:effectLst/>
                <a:latin typeface="Helvetica" panose="020B0504020202030204" pitchFamily="34" charset="0"/>
                <a:ea typeface="Arial" panose="020B0604020202020204" pitchFamily="34" charset="0"/>
              </a:rPr>
              <a:t>la</a:t>
            </a:r>
            <a:r>
              <a:rPr lang="fr-FR" sz="1400" spc="5" dirty="0">
                <a:solidFill>
                  <a:srgbClr val="013863"/>
                </a:solidFill>
                <a:effectLst/>
                <a:latin typeface="Helvetica" panose="020B0504020202030204" pitchFamily="34" charset="0"/>
                <a:ea typeface="Arial" panose="020B0604020202020204" pitchFamily="34" charset="0"/>
              </a:rPr>
              <a:t> </a:t>
            </a:r>
            <a:r>
              <a:rPr lang="fr-FR" sz="1400" dirty="0">
                <a:solidFill>
                  <a:srgbClr val="013863"/>
                </a:solidFill>
                <a:effectLst/>
                <a:latin typeface="Helvetica" panose="020B0504020202030204" pitchFamily="34" charset="0"/>
                <a:ea typeface="Arial" panose="020B0604020202020204" pitchFamily="34" charset="0"/>
              </a:rPr>
              <a:t>perte</a:t>
            </a:r>
            <a:r>
              <a:rPr lang="fr-FR" sz="1400" spc="5" dirty="0">
                <a:solidFill>
                  <a:srgbClr val="013863"/>
                </a:solidFill>
                <a:effectLst/>
                <a:latin typeface="Helvetica" panose="020B0504020202030204" pitchFamily="34" charset="0"/>
                <a:ea typeface="Arial" panose="020B0604020202020204" pitchFamily="34" charset="0"/>
              </a:rPr>
              <a:t> </a:t>
            </a:r>
            <a:r>
              <a:rPr lang="fr-FR" sz="1400" dirty="0">
                <a:solidFill>
                  <a:srgbClr val="013863"/>
                </a:solidFill>
                <a:effectLst/>
                <a:latin typeface="Helvetica" panose="020B0504020202030204" pitchFamily="34" charset="0"/>
                <a:ea typeface="Arial" panose="020B0604020202020204" pitchFamily="34" charset="0"/>
              </a:rPr>
              <a:t>du</a:t>
            </a:r>
            <a:r>
              <a:rPr lang="fr-FR" sz="1400" spc="5" dirty="0">
                <a:solidFill>
                  <a:srgbClr val="013863"/>
                </a:solidFill>
                <a:effectLst/>
                <a:latin typeface="Helvetica" panose="020B0504020202030204" pitchFamily="34" charset="0"/>
                <a:ea typeface="Arial" panose="020B0604020202020204" pitchFamily="34" charset="0"/>
              </a:rPr>
              <a:t> </a:t>
            </a:r>
            <a:r>
              <a:rPr lang="fr-FR" sz="1400" dirty="0">
                <a:solidFill>
                  <a:srgbClr val="013863"/>
                </a:solidFill>
                <a:effectLst/>
                <a:latin typeface="Helvetica" panose="020B0504020202030204" pitchFamily="34" charset="0"/>
                <a:ea typeface="Arial" panose="020B0604020202020204" pitchFamily="34" charset="0"/>
              </a:rPr>
              <a:t>patrimoine</a:t>
            </a:r>
            <a:r>
              <a:rPr lang="fr-FR" sz="1400" spc="5" dirty="0">
                <a:solidFill>
                  <a:srgbClr val="013863"/>
                </a:solidFill>
                <a:effectLst/>
                <a:latin typeface="Helvetica" panose="020B0504020202030204" pitchFamily="34" charset="0"/>
                <a:ea typeface="Arial" panose="020B0604020202020204" pitchFamily="34" charset="0"/>
              </a:rPr>
              <a:t> </a:t>
            </a:r>
            <a:r>
              <a:rPr lang="fr-FR" sz="1400" dirty="0">
                <a:solidFill>
                  <a:srgbClr val="013863"/>
                </a:solidFill>
                <a:effectLst/>
                <a:latin typeface="Helvetica" panose="020B0504020202030204" pitchFamily="34" charset="0"/>
                <a:ea typeface="Arial" panose="020B0604020202020204" pitchFamily="34" charset="0"/>
              </a:rPr>
              <a:t>informationnel</a:t>
            </a:r>
            <a:r>
              <a:rPr lang="fr-FR" sz="1400" spc="-5" dirty="0">
                <a:solidFill>
                  <a:srgbClr val="013863"/>
                </a:solidFill>
                <a:effectLst/>
                <a:latin typeface="Helvetica" panose="020B0504020202030204" pitchFamily="34" charset="0"/>
                <a:ea typeface="Arial" panose="020B0604020202020204" pitchFamily="34" charset="0"/>
              </a:rPr>
              <a:t> </a:t>
            </a:r>
            <a:r>
              <a:rPr lang="fr-FR" sz="1400" dirty="0">
                <a:solidFill>
                  <a:srgbClr val="013863"/>
                </a:solidFill>
                <a:effectLst/>
                <a:latin typeface="Helvetica" panose="020B0504020202030204" pitchFamily="34" charset="0"/>
                <a:ea typeface="Arial" panose="020B0604020202020204" pitchFamily="34" charset="0"/>
              </a:rPr>
              <a:t>en cas</a:t>
            </a:r>
            <a:r>
              <a:rPr lang="fr-FR" sz="1400" spc="-5" dirty="0">
                <a:solidFill>
                  <a:srgbClr val="013863"/>
                </a:solidFill>
                <a:effectLst/>
                <a:latin typeface="Helvetica" panose="020B0504020202030204" pitchFamily="34" charset="0"/>
                <a:ea typeface="Arial" panose="020B0604020202020204" pitchFamily="34" charset="0"/>
              </a:rPr>
              <a:t> </a:t>
            </a:r>
            <a:r>
              <a:rPr lang="fr-FR" sz="1400" dirty="0">
                <a:solidFill>
                  <a:srgbClr val="013863"/>
                </a:solidFill>
                <a:effectLst/>
                <a:latin typeface="Helvetica" panose="020B0504020202030204" pitchFamily="34" charset="0"/>
                <a:ea typeface="Arial" panose="020B0604020202020204" pitchFamily="34" charset="0"/>
              </a:rPr>
              <a:t>de perte</a:t>
            </a:r>
            <a:r>
              <a:rPr lang="fr-FR" sz="1400" spc="-5" dirty="0">
                <a:solidFill>
                  <a:srgbClr val="013863"/>
                </a:solidFill>
                <a:effectLst/>
                <a:latin typeface="Helvetica" panose="020B0504020202030204" pitchFamily="34" charset="0"/>
                <a:ea typeface="Arial" panose="020B0604020202020204" pitchFamily="34" charset="0"/>
              </a:rPr>
              <a:t> </a:t>
            </a:r>
            <a:r>
              <a:rPr lang="fr-FR" sz="1400" dirty="0">
                <a:solidFill>
                  <a:srgbClr val="013863"/>
                </a:solidFill>
                <a:effectLst/>
                <a:latin typeface="Helvetica" panose="020B0504020202030204" pitchFamily="34" charset="0"/>
                <a:ea typeface="Arial" panose="020B0604020202020204" pitchFamily="34" charset="0"/>
              </a:rPr>
              <a:t>des données de</a:t>
            </a:r>
            <a:r>
              <a:rPr lang="fr-FR" sz="1400" spc="-5" dirty="0">
                <a:solidFill>
                  <a:srgbClr val="013863"/>
                </a:solidFill>
                <a:effectLst/>
                <a:latin typeface="Helvetica" panose="020B0504020202030204" pitchFamily="34" charset="0"/>
                <a:ea typeface="Arial" panose="020B0604020202020204" pitchFamily="34" charset="0"/>
              </a:rPr>
              <a:t> </a:t>
            </a:r>
            <a:r>
              <a:rPr lang="fr-FR" sz="1400" dirty="0">
                <a:solidFill>
                  <a:srgbClr val="013863"/>
                </a:solidFill>
                <a:effectLst/>
                <a:latin typeface="Helvetica" panose="020B0504020202030204" pitchFamily="34" charset="0"/>
                <a:ea typeface="Arial" panose="020B0604020202020204" pitchFamily="34" charset="0"/>
              </a:rPr>
              <a:t>la messagerie</a:t>
            </a:r>
            <a:r>
              <a:rPr lang="fr-FR" sz="1400" spc="-5" dirty="0">
                <a:solidFill>
                  <a:srgbClr val="013863"/>
                </a:solidFill>
                <a:effectLst/>
                <a:latin typeface="Helvetica" panose="020B0504020202030204" pitchFamily="34" charset="0"/>
                <a:ea typeface="Arial" panose="020B0604020202020204" pitchFamily="34" charset="0"/>
              </a:rPr>
              <a:t> </a:t>
            </a:r>
            <a:r>
              <a:rPr lang="fr-FR" sz="1400" dirty="0">
                <a:solidFill>
                  <a:srgbClr val="013863"/>
                </a:solidFill>
                <a:effectLst/>
                <a:latin typeface="Helvetica" panose="020B0504020202030204" pitchFamily="34" charset="0"/>
                <a:ea typeface="Arial" panose="020B0604020202020204" pitchFamily="34" charset="0"/>
              </a:rPr>
              <a:t>électronique.</a:t>
            </a:r>
          </a:p>
        </p:txBody>
      </p:sp>
      <p:sp>
        <p:nvSpPr>
          <p:cNvPr id="6" name="Espace réservé du numéro de diapositive 5">
            <a:extLst>
              <a:ext uri="{FF2B5EF4-FFF2-40B4-BE49-F238E27FC236}">
                <a16:creationId xmlns:a16="http://schemas.microsoft.com/office/drawing/2014/main" id="{F7D85A02-5EE8-44FC-8584-C652F71F9BC4}"/>
              </a:ext>
            </a:extLst>
          </p:cNvPr>
          <p:cNvSpPr>
            <a:spLocks noGrp="1"/>
          </p:cNvSpPr>
          <p:nvPr>
            <p:ph type="sldNum" sz="quarter" idx="12"/>
          </p:nvPr>
        </p:nvSpPr>
        <p:spPr>
          <a:xfrm>
            <a:off x="11541531" y="6545798"/>
            <a:ext cx="650469" cy="277958"/>
          </a:xfrm>
        </p:spPr>
        <p:txBody>
          <a:bodyPr/>
          <a:lstStyle/>
          <a:p>
            <a:pPr algn="r"/>
            <a:fld id="{F3EE269F-382C-4FDF-AA4F-64C84412D0DE}" type="slidenum">
              <a:rPr lang="fr-FR" sz="1200" smtClean="0">
                <a:solidFill>
                  <a:srgbClr val="013863"/>
                </a:solidFill>
              </a:rPr>
              <a:pPr algn="r"/>
              <a:t>17</a:t>
            </a:fld>
            <a:endParaRPr lang="fr-FR" dirty="0">
              <a:solidFill>
                <a:srgbClr val="013863"/>
              </a:solidFill>
            </a:endParaRPr>
          </a:p>
        </p:txBody>
      </p:sp>
      <p:sp>
        <p:nvSpPr>
          <p:cNvPr id="8" name="ZoneTexte 7">
            <a:extLst>
              <a:ext uri="{FF2B5EF4-FFF2-40B4-BE49-F238E27FC236}">
                <a16:creationId xmlns:a16="http://schemas.microsoft.com/office/drawing/2014/main" id="{52DF5D66-5E90-4986-B1C2-EA52BF462306}"/>
              </a:ext>
            </a:extLst>
          </p:cNvPr>
          <p:cNvSpPr txBox="1"/>
          <p:nvPr/>
        </p:nvSpPr>
        <p:spPr>
          <a:xfrm>
            <a:off x="407162" y="603358"/>
            <a:ext cx="12002322" cy="620426"/>
          </a:xfrm>
          <a:prstGeom prst="rect">
            <a:avLst/>
          </a:prstGeom>
          <a:noFill/>
        </p:spPr>
        <p:txBody>
          <a:bodyPr wrap="square">
            <a:spAutoFit/>
          </a:bodyPr>
          <a:lstStyle/>
          <a:p>
            <a:pPr>
              <a:lnSpc>
                <a:spcPts val="4400"/>
              </a:lnSpc>
            </a:pPr>
            <a:r>
              <a:rPr lang="fr-FR" sz="3600" cap="all" spc="-100" dirty="0">
                <a:solidFill>
                  <a:srgbClr val="1AB24B"/>
                </a:solidFill>
                <a:latin typeface="Helvetica" panose="020B0504020202030204" pitchFamily="34" charset="0"/>
                <a:ea typeface="Helvetica Neue Light" charset="0"/>
                <a:cs typeface="Helvetica Neue Light" charset="0"/>
              </a:rPr>
              <a:t>L’entreprise</a:t>
            </a:r>
            <a:endParaRPr lang="fr-FR" sz="3600" spc="-100" dirty="0">
              <a:solidFill>
                <a:srgbClr val="1AB24B"/>
              </a:solidFill>
              <a:latin typeface="Helvetica" panose="020B0504020202030204" pitchFamily="34" charset="0"/>
              <a:ea typeface="Helvetica Neue Light" charset="0"/>
              <a:cs typeface="Helvetica Neue Light" charset="0"/>
            </a:endParaRPr>
          </a:p>
        </p:txBody>
      </p:sp>
      <p:sp>
        <p:nvSpPr>
          <p:cNvPr id="7" name="Rectangle 5">
            <a:extLst>
              <a:ext uri="{FF2B5EF4-FFF2-40B4-BE49-F238E27FC236}">
                <a16:creationId xmlns:a16="http://schemas.microsoft.com/office/drawing/2014/main" id="{DA0CC942-3735-41B5-B57E-868D1DA9CDB6}"/>
              </a:ext>
            </a:extLst>
          </p:cNvPr>
          <p:cNvSpPr>
            <a:spLocks noChangeArrowheads="1"/>
          </p:cNvSpPr>
          <p:nvPr/>
        </p:nvSpPr>
        <p:spPr bwMode="auto">
          <a:xfrm>
            <a:off x="262683" y="1451173"/>
            <a:ext cx="7526163" cy="6148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223767" tIns="60306" rIns="247572" bIns="0" numCol="1" anchor="ctr" anchorCtr="0" compatLnSpc="1">
            <a:prstTxWarp prst="textNoShape">
              <a:avLst/>
            </a:prstTxWarp>
            <a:spAutoFit/>
          </a:bodyPr>
          <a:lstStyle/>
          <a:p>
            <a:pPr eaLnBrk="0" fontAlgn="base" hangingPunct="0">
              <a:spcBef>
                <a:spcPct val="0"/>
              </a:spcBef>
              <a:spcAft>
                <a:spcPct val="0"/>
              </a:spcAft>
            </a:pPr>
            <a:r>
              <a:rPr lang="fr-FR" b="1" dirty="0">
                <a:solidFill>
                  <a:srgbClr val="003964"/>
                </a:solidFill>
                <a:latin typeface="Helvetica Neue"/>
              </a:rPr>
              <a:t>Courrier électronique : la face cachée ?</a:t>
            </a:r>
          </a:p>
          <a:p>
            <a:pPr marL="0" marR="0" lvl="0" indent="0" algn="l" defTabSz="914400" rtl="0" eaLnBrk="0" fontAlgn="base" latinLnBrk="0" hangingPunct="0">
              <a:lnSpc>
                <a:spcPct val="100000"/>
              </a:lnSpc>
              <a:spcBef>
                <a:spcPct val="0"/>
              </a:spcBef>
              <a:spcAft>
                <a:spcPct val="0"/>
              </a:spcAft>
              <a:buClrTx/>
              <a:buSzTx/>
              <a:buFontTx/>
              <a:buNone/>
              <a:tabLst/>
            </a:pPr>
            <a:endParaRPr lang="fr-FR" altLang="fr-FR" b="1" dirty="0">
              <a:solidFill>
                <a:srgbClr val="003964"/>
              </a:solidFill>
              <a:latin typeface="Helvetica Neue"/>
            </a:endParaRPr>
          </a:p>
        </p:txBody>
      </p:sp>
      <p:sp>
        <p:nvSpPr>
          <p:cNvPr id="10" name="Rectangle 6">
            <a:extLst>
              <a:ext uri="{FF2B5EF4-FFF2-40B4-BE49-F238E27FC236}">
                <a16:creationId xmlns:a16="http://schemas.microsoft.com/office/drawing/2014/main" id="{167B42ED-C96F-422E-9960-70B509FDABBE}"/>
              </a:ext>
            </a:extLst>
          </p:cNvPr>
          <p:cNvSpPr>
            <a:spLocks noChangeArrowheads="1"/>
          </p:cNvSpPr>
          <p:nvPr/>
        </p:nvSpPr>
        <p:spPr bwMode="auto">
          <a:xfrm>
            <a:off x="6003634" y="291098"/>
            <a:ext cx="184731"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tabLst>
                <a:tab pos="611188" algn="l"/>
              </a:tabLst>
              <a:defRPr>
                <a:solidFill>
                  <a:schemeClr val="tx1"/>
                </a:solidFill>
                <a:latin typeface="Arial" panose="020B0604020202020204" pitchFamily="34" charset="0"/>
              </a:defRPr>
            </a:lvl1pPr>
            <a:lvl2pPr eaLnBrk="0" fontAlgn="base" hangingPunct="0">
              <a:spcBef>
                <a:spcPct val="0"/>
              </a:spcBef>
              <a:spcAft>
                <a:spcPct val="0"/>
              </a:spcAft>
              <a:tabLst>
                <a:tab pos="611188" algn="l"/>
              </a:tabLst>
              <a:defRPr>
                <a:solidFill>
                  <a:schemeClr val="tx1"/>
                </a:solidFill>
                <a:latin typeface="Arial" panose="020B0604020202020204" pitchFamily="34" charset="0"/>
              </a:defRPr>
            </a:lvl2pPr>
            <a:lvl3pPr eaLnBrk="0" fontAlgn="base" hangingPunct="0">
              <a:spcBef>
                <a:spcPct val="0"/>
              </a:spcBef>
              <a:spcAft>
                <a:spcPct val="0"/>
              </a:spcAft>
              <a:tabLst>
                <a:tab pos="611188" algn="l"/>
              </a:tabLst>
              <a:defRPr>
                <a:solidFill>
                  <a:schemeClr val="tx1"/>
                </a:solidFill>
                <a:latin typeface="Arial" panose="020B0604020202020204" pitchFamily="34" charset="0"/>
              </a:defRPr>
            </a:lvl3pPr>
            <a:lvl4pPr eaLnBrk="0" fontAlgn="base" hangingPunct="0">
              <a:spcBef>
                <a:spcPct val="0"/>
              </a:spcBef>
              <a:spcAft>
                <a:spcPct val="0"/>
              </a:spcAft>
              <a:tabLst>
                <a:tab pos="611188" algn="l"/>
              </a:tabLst>
              <a:defRPr>
                <a:solidFill>
                  <a:schemeClr val="tx1"/>
                </a:solidFill>
                <a:latin typeface="Arial" panose="020B0604020202020204" pitchFamily="34" charset="0"/>
              </a:defRPr>
            </a:lvl4pPr>
            <a:lvl5pPr eaLnBrk="0" fontAlgn="base" hangingPunct="0">
              <a:spcBef>
                <a:spcPct val="0"/>
              </a:spcBef>
              <a:spcAft>
                <a:spcPct val="0"/>
              </a:spcAft>
              <a:tabLst>
                <a:tab pos="611188" algn="l"/>
              </a:tabLst>
              <a:defRPr>
                <a:solidFill>
                  <a:schemeClr val="tx1"/>
                </a:solidFill>
                <a:latin typeface="Arial" panose="020B0604020202020204" pitchFamily="34" charset="0"/>
              </a:defRPr>
            </a:lvl5pPr>
            <a:lvl6pPr eaLnBrk="0" fontAlgn="base" hangingPunct="0">
              <a:spcBef>
                <a:spcPct val="0"/>
              </a:spcBef>
              <a:spcAft>
                <a:spcPct val="0"/>
              </a:spcAft>
              <a:tabLst>
                <a:tab pos="611188" algn="l"/>
              </a:tabLst>
              <a:defRPr>
                <a:solidFill>
                  <a:schemeClr val="tx1"/>
                </a:solidFill>
                <a:latin typeface="Arial" panose="020B0604020202020204" pitchFamily="34" charset="0"/>
              </a:defRPr>
            </a:lvl6pPr>
            <a:lvl7pPr eaLnBrk="0" fontAlgn="base" hangingPunct="0">
              <a:spcBef>
                <a:spcPct val="0"/>
              </a:spcBef>
              <a:spcAft>
                <a:spcPct val="0"/>
              </a:spcAft>
              <a:tabLst>
                <a:tab pos="611188" algn="l"/>
              </a:tabLst>
              <a:defRPr>
                <a:solidFill>
                  <a:schemeClr val="tx1"/>
                </a:solidFill>
                <a:latin typeface="Arial" panose="020B0604020202020204" pitchFamily="34" charset="0"/>
              </a:defRPr>
            </a:lvl7pPr>
            <a:lvl8pPr eaLnBrk="0" fontAlgn="base" hangingPunct="0">
              <a:spcBef>
                <a:spcPct val="0"/>
              </a:spcBef>
              <a:spcAft>
                <a:spcPct val="0"/>
              </a:spcAft>
              <a:tabLst>
                <a:tab pos="611188" algn="l"/>
              </a:tabLst>
              <a:defRPr>
                <a:solidFill>
                  <a:schemeClr val="tx1"/>
                </a:solidFill>
                <a:latin typeface="Arial" panose="020B0604020202020204" pitchFamily="34" charset="0"/>
              </a:defRPr>
            </a:lvl8pPr>
            <a:lvl9pPr eaLnBrk="0" fontAlgn="base" hangingPunct="0">
              <a:spcBef>
                <a:spcPct val="0"/>
              </a:spcBef>
              <a:spcAft>
                <a:spcPct val="0"/>
              </a:spcAft>
              <a:tabLst>
                <a:tab pos="611188" algn="l"/>
              </a:tabLst>
              <a:defRPr>
                <a:solidFill>
                  <a:schemeClr val="tx1"/>
                </a:solidFill>
                <a:latin typeface="Arial" panose="020B0604020202020204" pitchFamily="34" charset="0"/>
              </a:defRPr>
            </a:lvl9pPr>
          </a:lstStyle>
          <a:p>
            <a:pPr marL="0" marR="0" lvl="0" indent="0" algn="justLow" defTabSz="914400" rtl="0" eaLnBrk="0" fontAlgn="base" latinLnBrk="0" hangingPunct="0">
              <a:lnSpc>
                <a:spcPct val="100000"/>
              </a:lnSpc>
              <a:spcBef>
                <a:spcPct val="0"/>
              </a:spcBef>
              <a:spcAft>
                <a:spcPct val="0"/>
              </a:spcAft>
              <a:buClrTx/>
              <a:buSzTx/>
              <a:buFontTx/>
              <a:buNone/>
              <a:tabLst>
                <a:tab pos="611188" algn="l"/>
              </a:tabLst>
            </a:pPr>
            <a:br>
              <a:rPr kumimoji="0" lang="fr-FR" altLang="fr-FR" sz="1000" b="0" i="0" u="none" strike="noStrike" cap="none" normalizeH="0" baseline="0" dirty="0">
                <a:ln>
                  <a:noFill/>
                </a:ln>
                <a:solidFill>
                  <a:schemeClr val="tx1"/>
                </a:solidFill>
                <a:effectLst/>
                <a:latin typeface="Arial" panose="020B0604020202020204" pitchFamily="34" charset="0"/>
                <a:ea typeface="Arial" panose="020B0604020202020204" pitchFamily="34" charset="0"/>
              </a:rPr>
            </a:br>
            <a:endParaRPr kumimoji="0" lang="fr-FR" altLang="fr-FR" sz="6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69484905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A15F999-1AD1-443F-BD4F-AE9E0BB033D2}"/>
              </a:ext>
            </a:extLst>
          </p:cNvPr>
          <p:cNvSpPr/>
          <p:nvPr/>
        </p:nvSpPr>
        <p:spPr>
          <a:xfrm>
            <a:off x="322758" y="2289179"/>
            <a:ext cx="11218773" cy="2490297"/>
          </a:xfrm>
          <a:prstGeom prst="rect">
            <a:avLst/>
          </a:prstGeom>
        </p:spPr>
        <p:txBody>
          <a:bodyPr wrap="square">
            <a:spAutoFit/>
          </a:bodyPr>
          <a:lstStyle/>
          <a:p>
            <a:pPr marL="107950" marR="132715" algn="just">
              <a:lnSpc>
                <a:spcPct val="121000"/>
              </a:lnSpc>
              <a:spcBef>
                <a:spcPts val="800"/>
              </a:spcBef>
            </a:pPr>
            <a:r>
              <a:rPr lang="fr-FR" sz="1400" dirty="0">
                <a:solidFill>
                  <a:srgbClr val="013863"/>
                </a:solidFill>
                <a:latin typeface="Helvetica" panose="020B0504020202030204" pitchFamily="34" charset="0"/>
              </a:rPr>
              <a:t>Niveau standard</a:t>
            </a:r>
          </a:p>
          <a:p>
            <a:pPr marL="107950">
              <a:lnSpc>
                <a:spcPct val="121000"/>
              </a:lnSpc>
              <a:spcBef>
                <a:spcPts val="795"/>
              </a:spcBef>
              <a:spcAft>
                <a:spcPts val="0"/>
              </a:spcAft>
            </a:pPr>
            <a:r>
              <a:rPr lang="fr-FR" sz="1400" dirty="0">
                <a:solidFill>
                  <a:srgbClr val="013863"/>
                </a:solidFill>
                <a:latin typeface="Helvetica" panose="020B0504020202030204" pitchFamily="34" charset="0"/>
              </a:rPr>
              <a:t>Quels sont les impacts pour votre entreprise si la messagerie électronique est interrompue pendant une semaine ?</a:t>
            </a:r>
          </a:p>
          <a:p>
            <a:pPr>
              <a:spcBef>
                <a:spcPts val="45"/>
              </a:spcBef>
            </a:pPr>
            <a:r>
              <a:rPr lang="fr-FR" sz="1400" dirty="0">
                <a:solidFill>
                  <a:srgbClr val="013863"/>
                </a:solidFill>
                <a:latin typeface="Helvetica" panose="020B0504020202030204" pitchFamily="34" charset="0"/>
              </a:rPr>
              <a:t> </a:t>
            </a:r>
          </a:p>
          <a:p>
            <a:pPr marL="107950">
              <a:spcBef>
                <a:spcPts val="480"/>
              </a:spcBef>
            </a:pPr>
            <a:r>
              <a:rPr lang="fr-FR" sz="1400" dirty="0">
                <a:solidFill>
                  <a:srgbClr val="013863"/>
                </a:solidFill>
                <a:latin typeface="Helvetica" panose="020B0504020202030204" pitchFamily="34" charset="0"/>
              </a:rPr>
              <a:t>Niveau avancé</a:t>
            </a:r>
          </a:p>
          <a:p>
            <a:pPr marL="107950">
              <a:spcBef>
                <a:spcPts val="795"/>
              </a:spcBef>
              <a:spcAft>
                <a:spcPts val="0"/>
              </a:spcAft>
            </a:pPr>
            <a:r>
              <a:rPr lang="fr-FR" sz="1400" dirty="0">
                <a:solidFill>
                  <a:srgbClr val="013863"/>
                </a:solidFill>
                <a:latin typeface="Helvetica" panose="020B0504020202030204" pitchFamily="34" charset="0"/>
              </a:rPr>
              <a:t>Comment votre entreprise se prémunit-elle contre l’arnaque au président ?</a:t>
            </a:r>
          </a:p>
          <a:p>
            <a:pPr marL="107950" marR="132715" algn="just">
              <a:lnSpc>
                <a:spcPct val="121000"/>
              </a:lnSpc>
              <a:spcBef>
                <a:spcPts val="800"/>
              </a:spcBef>
              <a:spcAft>
                <a:spcPts val="0"/>
              </a:spcAft>
            </a:pPr>
            <a:endParaRPr lang="fr-FR" sz="1400" dirty="0">
              <a:solidFill>
                <a:srgbClr val="013863"/>
              </a:solidFill>
              <a:latin typeface="Helvetica" panose="020B0504020202030204" pitchFamily="34" charset="0"/>
            </a:endParaRPr>
          </a:p>
          <a:p>
            <a:pPr marL="107950" algn="just">
              <a:spcBef>
                <a:spcPts val="800"/>
              </a:spcBef>
            </a:pPr>
            <a:endParaRPr lang="fr-FR" sz="1400" dirty="0">
              <a:solidFill>
                <a:srgbClr val="013863"/>
              </a:solidFill>
              <a:latin typeface="Helvetica" panose="020B0504020202030204" pitchFamily="34" charset="0"/>
            </a:endParaRPr>
          </a:p>
          <a:p>
            <a:pPr marL="107950">
              <a:spcBef>
                <a:spcPts val="480"/>
              </a:spcBef>
            </a:pPr>
            <a:endParaRPr lang="fr-FR" sz="1400" b="1" dirty="0">
              <a:effectLst/>
              <a:latin typeface="Arial" panose="020B0604020202020204" pitchFamily="34" charset="0"/>
              <a:ea typeface="Arial" panose="020B0604020202020204" pitchFamily="34" charset="0"/>
            </a:endParaRPr>
          </a:p>
        </p:txBody>
      </p:sp>
      <p:sp>
        <p:nvSpPr>
          <p:cNvPr id="6" name="Espace réservé du numéro de diapositive 5">
            <a:extLst>
              <a:ext uri="{FF2B5EF4-FFF2-40B4-BE49-F238E27FC236}">
                <a16:creationId xmlns:a16="http://schemas.microsoft.com/office/drawing/2014/main" id="{F7D85A02-5EE8-44FC-8584-C652F71F9BC4}"/>
              </a:ext>
            </a:extLst>
          </p:cNvPr>
          <p:cNvSpPr>
            <a:spLocks noGrp="1"/>
          </p:cNvSpPr>
          <p:nvPr>
            <p:ph type="sldNum" sz="quarter" idx="12"/>
          </p:nvPr>
        </p:nvSpPr>
        <p:spPr>
          <a:xfrm>
            <a:off x="11541531" y="6545798"/>
            <a:ext cx="650469" cy="277958"/>
          </a:xfrm>
        </p:spPr>
        <p:txBody>
          <a:bodyPr/>
          <a:lstStyle/>
          <a:p>
            <a:pPr algn="r"/>
            <a:fld id="{F3EE269F-382C-4FDF-AA4F-64C84412D0DE}" type="slidenum">
              <a:rPr lang="fr-FR" sz="1200" smtClean="0">
                <a:solidFill>
                  <a:srgbClr val="013863"/>
                </a:solidFill>
              </a:rPr>
              <a:pPr algn="r"/>
              <a:t>18</a:t>
            </a:fld>
            <a:endParaRPr lang="fr-FR" dirty="0">
              <a:solidFill>
                <a:srgbClr val="013863"/>
              </a:solidFill>
            </a:endParaRPr>
          </a:p>
        </p:txBody>
      </p:sp>
      <p:sp>
        <p:nvSpPr>
          <p:cNvPr id="8" name="ZoneTexte 7">
            <a:extLst>
              <a:ext uri="{FF2B5EF4-FFF2-40B4-BE49-F238E27FC236}">
                <a16:creationId xmlns:a16="http://schemas.microsoft.com/office/drawing/2014/main" id="{52DF5D66-5E90-4986-B1C2-EA52BF462306}"/>
              </a:ext>
            </a:extLst>
          </p:cNvPr>
          <p:cNvSpPr txBox="1"/>
          <p:nvPr/>
        </p:nvSpPr>
        <p:spPr>
          <a:xfrm>
            <a:off x="407162" y="603358"/>
            <a:ext cx="12002322" cy="620426"/>
          </a:xfrm>
          <a:prstGeom prst="rect">
            <a:avLst/>
          </a:prstGeom>
          <a:noFill/>
        </p:spPr>
        <p:txBody>
          <a:bodyPr wrap="square">
            <a:spAutoFit/>
          </a:bodyPr>
          <a:lstStyle/>
          <a:p>
            <a:pPr>
              <a:lnSpc>
                <a:spcPts val="4400"/>
              </a:lnSpc>
            </a:pPr>
            <a:r>
              <a:rPr lang="fr-FR" sz="3600" cap="all" spc="-100" dirty="0">
                <a:solidFill>
                  <a:srgbClr val="1AB24B"/>
                </a:solidFill>
                <a:latin typeface="Helvetica" panose="020B0504020202030204" pitchFamily="34" charset="0"/>
                <a:ea typeface="Helvetica Neue Light" charset="0"/>
                <a:cs typeface="Helvetica Neue Light" charset="0"/>
              </a:rPr>
              <a:t>L’entreprise</a:t>
            </a:r>
            <a:endParaRPr lang="fr-FR" sz="3600" spc="-100" dirty="0">
              <a:solidFill>
                <a:srgbClr val="1AB24B"/>
              </a:solidFill>
              <a:latin typeface="Helvetica" panose="020B0504020202030204" pitchFamily="34" charset="0"/>
              <a:ea typeface="Helvetica Neue Light" charset="0"/>
              <a:cs typeface="Helvetica Neue Light" charset="0"/>
            </a:endParaRPr>
          </a:p>
        </p:txBody>
      </p:sp>
      <p:sp>
        <p:nvSpPr>
          <p:cNvPr id="7" name="Rectangle 5">
            <a:extLst>
              <a:ext uri="{FF2B5EF4-FFF2-40B4-BE49-F238E27FC236}">
                <a16:creationId xmlns:a16="http://schemas.microsoft.com/office/drawing/2014/main" id="{DA0CC942-3735-41B5-B57E-868D1DA9CDB6}"/>
              </a:ext>
            </a:extLst>
          </p:cNvPr>
          <p:cNvSpPr>
            <a:spLocks noChangeArrowheads="1"/>
          </p:cNvSpPr>
          <p:nvPr/>
        </p:nvSpPr>
        <p:spPr bwMode="auto">
          <a:xfrm>
            <a:off x="262683" y="1451173"/>
            <a:ext cx="7526163" cy="6148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223767" tIns="60306" rIns="247572" bIns="0" numCol="1" anchor="ctr" anchorCtr="0" compatLnSpc="1">
            <a:prstTxWarp prst="textNoShape">
              <a:avLst/>
            </a:prstTxWarp>
            <a:spAutoFit/>
          </a:bodyPr>
          <a:lstStyle/>
          <a:p>
            <a:pPr eaLnBrk="0" fontAlgn="base" hangingPunct="0">
              <a:spcBef>
                <a:spcPct val="0"/>
              </a:spcBef>
              <a:spcAft>
                <a:spcPct val="0"/>
              </a:spcAft>
            </a:pPr>
            <a:r>
              <a:rPr lang="fr-FR" b="1" dirty="0">
                <a:solidFill>
                  <a:srgbClr val="003964"/>
                </a:solidFill>
                <a:latin typeface="Helvetica Neue"/>
              </a:rPr>
              <a:t>Courrier électronique : la face cachée ?</a:t>
            </a:r>
          </a:p>
          <a:p>
            <a:pPr marL="0" marR="0" lvl="0" indent="0" algn="l" defTabSz="914400" rtl="0" eaLnBrk="0" fontAlgn="base" latinLnBrk="0" hangingPunct="0">
              <a:lnSpc>
                <a:spcPct val="100000"/>
              </a:lnSpc>
              <a:spcBef>
                <a:spcPct val="0"/>
              </a:spcBef>
              <a:spcAft>
                <a:spcPct val="0"/>
              </a:spcAft>
              <a:buClrTx/>
              <a:buSzTx/>
              <a:buFontTx/>
              <a:buNone/>
              <a:tabLst/>
            </a:pPr>
            <a:endParaRPr lang="fr-FR" altLang="fr-FR" b="1" dirty="0">
              <a:solidFill>
                <a:srgbClr val="003964"/>
              </a:solidFill>
              <a:latin typeface="Helvetica Neue"/>
            </a:endParaRPr>
          </a:p>
        </p:txBody>
      </p:sp>
      <p:sp>
        <p:nvSpPr>
          <p:cNvPr id="10" name="Rectangle 6">
            <a:extLst>
              <a:ext uri="{FF2B5EF4-FFF2-40B4-BE49-F238E27FC236}">
                <a16:creationId xmlns:a16="http://schemas.microsoft.com/office/drawing/2014/main" id="{167B42ED-C96F-422E-9960-70B509FDABBE}"/>
              </a:ext>
            </a:extLst>
          </p:cNvPr>
          <p:cNvSpPr>
            <a:spLocks noChangeArrowheads="1"/>
          </p:cNvSpPr>
          <p:nvPr/>
        </p:nvSpPr>
        <p:spPr bwMode="auto">
          <a:xfrm>
            <a:off x="6003634" y="291098"/>
            <a:ext cx="184731"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tabLst>
                <a:tab pos="611188" algn="l"/>
              </a:tabLst>
              <a:defRPr>
                <a:solidFill>
                  <a:schemeClr val="tx1"/>
                </a:solidFill>
                <a:latin typeface="Arial" panose="020B0604020202020204" pitchFamily="34" charset="0"/>
              </a:defRPr>
            </a:lvl1pPr>
            <a:lvl2pPr eaLnBrk="0" fontAlgn="base" hangingPunct="0">
              <a:spcBef>
                <a:spcPct val="0"/>
              </a:spcBef>
              <a:spcAft>
                <a:spcPct val="0"/>
              </a:spcAft>
              <a:tabLst>
                <a:tab pos="611188" algn="l"/>
              </a:tabLst>
              <a:defRPr>
                <a:solidFill>
                  <a:schemeClr val="tx1"/>
                </a:solidFill>
                <a:latin typeface="Arial" panose="020B0604020202020204" pitchFamily="34" charset="0"/>
              </a:defRPr>
            </a:lvl2pPr>
            <a:lvl3pPr eaLnBrk="0" fontAlgn="base" hangingPunct="0">
              <a:spcBef>
                <a:spcPct val="0"/>
              </a:spcBef>
              <a:spcAft>
                <a:spcPct val="0"/>
              </a:spcAft>
              <a:tabLst>
                <a:tab pos="611188" algn="l"/>
              </a:tabLst>
              <a:defRPr>
                <a:solidFill>
                  <a:schemeClr val="tx1"/>
                </a:solidFill>
                <a:latin typeface="Arial" panose="020B0604020202020204" pitchFamily="34" charset="0"/>
              </a:defRPr>
            </a:lvl3pPr>
            <a:lvl4pPr eaLnBrk="0" fontAlgn="base" hangingPunct="0">
              <a:spcBef>
                <a:spcPct val="0"/>
              </a:spcBef>
              <a:spcAft>
                <a:spcPct val="0"/>
              </a:spcAft>
              <a:tabLst>
                <a:tab pos="611188" algn="l"/>
              </a:tabLst>
              <a:defRPr>
                <a:solidFill>
                  <a:schemeClr val="tx1"/>
                </a:solidFill>
                <a:latin typeface="Arial" panose="020B0604020202020204" pitchFamily="34" charset="0"/>
              </a:defRPr>
            </a:lvl4pPr>
            <a:lvl5pPr eaLnBrk="0" fontAlgn="base" hangingPunct="0">
              <a:spcBef>
                <a:spcPct val="0"/>
              </a:spcBef>
              <a:spcAft>
                <a:spcPct val="0"/>
              </a:spcAft>
              <a:tabLst>
                <a:tab pos="611188" algn="l"/>
              </a:tabLst>
              <a:defRPr>
                <a:solidFill>
                  <a:schemeClr val="tx1"/>
                </a:solidFill>
                <a:latin typeface="Arial" panose="020B0604020202020204" pitchFamily="34" charset="0"/>
              </a:defRPr>
            </a:lvl5pPr>
            <a:lvl6pPr eaLnBrk="0" fontAlgn="base" hangingPunct="0">
              <a:spcBef>
                <a:spcPct val="0"/>
              </a:spcBef>
              <a:spcAft>
                <a:spcPct val="0"/>
              </a:spcAft>
              <a:tabLst>
                <a:tab pos="611188" algn="l"/>
              </a:tabLst>
              <a:defRPr>
                <a:solidFill>
                  <a:schemeClr val="tx1"/>
                </a:solidFill>
                <a:latin typeface="Arial" panose="020B0604020202020204" pitchFamily="34" charset="0"/>
              </a:defRPr>
            </a:lvl6pPr>
            <a:lvl7pPr eaLnBrk="0" fontAlgn="base" hangingPunct="0">
              <a:spcBef>
                <a:spcPct val="0"/>
              </a:spcBef>
              <a:spcAft>
                <a:spcPct val="0"/>
              </a:spcAft>
              <a:tabLst>
                <a:tab pos="611188" algn="l"/>
              </a:tabLst>
              <a:defRPr>
                <a:solidFill>
                  <a:schemeClr val="tx1"/>
                </a:solidFill>
                <a:latin typeface="Arial" panose="020B0604020202020204" pitchFamily="34" charset="0"/>
              </a:defRPr>
            </a:lvl7pPr>
            <a:lvl8pPr eaLnBrk="0" fontAlgn="base" hangingPunct="0">
              <a:spcBef>
                <a:spcPct val="0"/>
              </a:spcBef>
              <a:spcAft>
                <a:spcPct val="0"/>
              </a:spcAft>
              <a:tabLst>
                <a:tab pos="611188" algn="l"/>
              </a:tabLst>
              <a:defRPr>
                <a:solidFill>
                  <a:schemeClr val="tx1"/>
                </a:solidFill>
                <a:latin typeface="Arial" panose="020B0604020202020204" pitchFamily="34" charset="0"/>
              </a:defRPr>
            </a:lvl8pPr>
            <a:lvl9pPr eaLnBrk="0" fontAlgn="base" hangingPunct="0">
              <a:spcBef>
                <a:spcPct val="0"/>
              </a:spcBef>
              <a:spcAft>
                <a:spcPct val="0"/>
              </a:spcAft>
              <a:tabLst>
                <a:tab pos="611188" algn="l"/>
              </a:tabLst>
              <a:defRPr>
                <a:solidFill>
                  <a:schemeClr val="tx1"/>
                </a:solidFill>
                <a:latin typeface="Arial" panose="020B0604020202020204" pitchFamily="34" charset="0"/>
              </a:defRPr>
            </a:lvl9pPr>
          </a:lstStyle>
          <a:p>
            <a:pPr marL="0" marR="0" lvl="0" indent="0" algn="justLow" defTabSz="914400" rtl="0" eaLnBrk="0" fontAlgn="base" latinLnBrk="0" hangingPunct="0">
              <a:lnSpc>
                <a:spcPct val="100000"/>
              </a:lnSpc>
              <a:spcBef>
                <a:spcPct val="0"/>
              </a:spcBef>
              <a:spcAft>
                <a:spcPct val="0"/>
              </a:spcAft>
              <a:buClrTx/>
              <a:buSzTx/>
              <a:buFontTx/>
              <a:buNone/>
              <a:tabLst>
                <a:tab pos="611188" algn="l"/>
              </a:tabLst>
            </a:pPr>
            <a:br>
              <a:rPr kumimoji="0" lang="fr-FR" altLang="fr-FR" sz="1000" b="0" i="0" u="none" strike="noStrike" cap="none" normalizeH="0" baseline="0" dirty="0">
                <a:ln>
                  <a:noFill/>
                </a:ln>
                <a:solidFill>
                  <a:schemeClr val="tx1"/>
                </a:solidFill>
                <a:effectLst/>
                <a:latin typeface="Arial" panose="020B0604020202020204" pitchFamily="34" charset="0"/>
                <a:ea typeface="Arial" panose="020B0604020202020204" pitchFamily="34" charset="0"/>
              </a:rPr>
            </a:br>
            <a:endParaRPr kumimoji="0" lang="fr-FR" altLang="fr-FR" sz="6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06832961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A15F999-1AD1-443F-BD4F-AE9E0BB033D2}"/>
              </a:ext>
            </a:extLst>
          </p:cNvPr>
          <p:cNvSpPr/>
          <p:nvPr/>
        </p:nvSpPr>
        <p:spPr>
          <a:xfrm>
            <a:off x="322758" y="2282601"/>
            <a:ext cx="8130507" cy="3814249"/>
          </a:xfrm>
          <a:prstGeom prst="rect">
            <a:avLst/>
          </a:prstGeom>
        </p:spPr>
        <p:txBody>
          <a:bodyPr wrap="square">
            <a:spAutoFit/>
          </a:bodyPr>
          <a:lstStyle/>
          <a:p>
            <a:pPr marL="107950" marR="131445" algn="just">
              <a:lnSpc>
                <a:spcPct val="121000"/>
              </a:lnSpc>
              <a:spcBef>
                <a:spcPts val="795"/>
              </a:spcBef>
              <a:spcAft>
                <a:spcPts val="0"/>
              </a:spcAft>
            </a:pPr>
            <a:r>
              <a:rPr lang="fr-FR" sz="1400" dirty="0">
                <a:solidFill>
                  <a:srgbClr val="013863"/>
                </a:solidFill>
                <a:latin typeface="Helvetica" panose="020B0504020202030204" pitchFamily="34" charset="0"/>
              </a:rPr>
              <a:t>Que ce soit sous l’impulsion des clients, des partenaires ou des collaborateurs, les nouvelles façons de consommer l’informatique conduisent à une mutation des solutions d’accès au système d’information de l’entreprise.</a:t>
            </a:r>
          </a:p>
          <a:p>
            <a:pPr marL="107950" marR="131445" algn="just">
              <a:lnSpc>
                <a:spcPct val="121000"/>
              </a:lnSpc>
              <a:spcBef>
                <a:spcPts val="795"/>
              </a:spcBef>
              <a:spcAft>
                <a:spcPts val="0"/>
              </a:spcAft>
            </a:pPr>
            <a:r>
              <a:rPr lang="fr-FR" sz="1400" dirty="0">
                <a:solidFill>
                  <a:srgbClr val="013863"/>
                </a:solidFill>
                <a:latin typeface="Helvetica" panose="020B0504020202030204" pitchFamily="34" charset="0"/>
              </a:rPr>
              <a:t>Elles nécessitent l’assouplissement des contraintes liées aux horaires, aux terminaux ou aux moyens de connexion.</a:t>
            </a:r>
          </a:p>
          <a:p>
            <a:pPr marL="107950" marR="132080" algn="just">
              <a:lnSpc>
                <a:spcPct val="121000"/>
              </a:lnSpc>
              <a:spcBef>
                <a:spcPts val="555"/>
              </a:spcBef>
              <a:spcAft>
                <a:spcPts val="0"/>
              </a:spcAft>
            </a:pPr>
            <a:r>
              <a:rPr lang="fr-FR" sz="1400" dirty="0">
                <a:solidFill>
                  <a:srgbClr val="013863"/>
                </a:solidFill>
                <a:latin typeface="Helvetica" panose="020B0504020202030204" pitchFamily="34" charset="0"/>
              </a:rPr>
              <a:t>Ce phénomène appelé ATAWAD* (</a:t>
            </a:r>
            <a:r>
              <a:rPr lang="fr-FR" sz="1400" dirty="0" err="1">
                <a:solidFill>
                  <a:srgbClr val="013863"/>
                </a:solidFill>
                <a:latin typeface="Helvetica" panose="020B0504020202030204" pitchFamily="34" charset="0"/>
              </a:rPr>
              <a:t>Any</a:t>
            </a:r>
            <a:r>
              <a:rPr lang="fr-FR" sz="1400" dirty="0">
                <a:solidFill>
                  <a:srgbClr val="013863"/>
                </a:solidFill>
                <a:latin typeface="Helvetica" panose="020B0504020202030204" pitchFamily="34" charset="0"/>
              </a:rPr>
              <a:t> Time, </a:t>
            </a:r>
            <a:r>
              <a:rPr lang="fr-FR" sz="1400" dirty="0" err="1">
                <a:solidFill>
                  <a:srgbClr val="013863"/>
                </a:solidFill>
                <a:latin typeface="Helvetica" panose="020B0504020202030204" pitchFamily="34" charset="0"/>
              </a:rPr>
              <a:t>Any</a:t>
            </a:r>
            <a:r>
              <a:rPr lang="fr-FR" sz="1400" dirty="0">
                <a:solidFill>
                  <a:srgbClr val="013863"/>
                </a:solidFill>
                <a:latin typeface="Helvetica" panose="020B0504020202030204" pitchFamily="34" charset="0"/>
              </a:rPr>
              <a:t> </a:t>
            </a:r>
            <a:r>
              <a:rPr lang="fr-FR" sz="1400" dirty="0" err="1">
                <a:solidFill>
                  <a:srgbClr val="013863"/>
                </a:solidFill>
                <a:latin typeface="Helvetica" panose="020B0504020202030204" pitchFamily="34" charset="0"/>
              </a:rPr>
              <a:t>Where</a:t>
            </a:r>
            <a:r>
              <a:rPr lang="fr-FR" sz="1400" dirty="0">
                <a:solidFill>
                  <a:srgbClr val="013863"/>
                </a:solidFill>
                <a:latin typeface="Helvetica" panose="020B0504020202030204" pitchFamily="34" charset="0"/>
              </a:rPr>
              <a:t>, </a:t>
            </a:r>
            <a:r>
              <a:rPr lang="fr-FR" sz="1400" dirty="0" err="1">
                <a:solidFill>
                  <a:srgbClr val="013863"/>
                </a:solidFill>
                <a:latin typeface="Helvetica" panose="020B0504020202030204" pitchFamily="34" charset="0"/>
              </a:rPr>
              <a:t>Any</a:t>
            </a:r>
            <a:r>
              <a:rPr lang="fr-FR" sz="1400" dirty="0">
                <a:solidFill>
                  <a:srgbClr val="013863"/>
                </a:solidFill>
                <a:latin typeface="Helvetica" panose="020B0504020202030204" pitchFamily="34" charset="0"/>
              </a:rPr>
              <a:t> </a:t>
            </a:r>
            <a:r>
              <a:rPr lang="fr-FR" sz="1400" dirty="0" err="1">
                <a:solidFill>
                  <a:srgbClr val="013863"/>
                </a:solidFill>
                <a:latin typeface="Helvetica" panose="020B0504020202030204" pitchFamily="34" charset="0"/>
              </a:rPr>
              <a:t>Device</a:t>
            </a:r>
            <a:r>
              <a:rPr lang="fr-FR" sz="1400" dirty="0">
                <a:solidFill>
                  <a:srgbClr val="013863"/>
                </a:solidFill>
                <a:latin typeface="Helvetica" panose="020B0504020202030204" pitchFamily="34" charset="0"/>
              </a:rPr>
              <a:t>), que certains appellent   mobiquité », offre une plus grande souplesse aux collaborateurs dans l’accès et le partage de contenus. Par exemple en permettant d’utiliser un smartphone personnel depuis chez soi pour se connecter à sa messagerie professionnelle.</a:t>
            </a:r>
          </a:p>
          <a:p>
            <a:pPr marL="107950" marR="131445" algn="just">
              <a:lnSpc>
                <a:spcPct val="121000"/>
              </a:lnSpc>
              <a:spcBef>
                <a:spcPts val="550"/>
              </a:spcBef>
              <a:spcAft>
                <a:spcPts val="0"/>
              </a:spcAft>
            </a:pPr>
            <a:r>
              <a:rPr lang="fr-FR" sz="1400" dirty="0">
                <a:solidFill>
                  <a:srgbClr val="013863"/>
                </a:solidFill>
                <a:latin typeface="Helvetica" panose="020B0504020202030204" pitchFamily="34" charset="0"/>
              </a:rPr>
              <a:t>Le BYOD* (</a:t>
            </a:r>
            <a:r>
              <a:rPr lang="fr-FR" sz="1400" dirty="0" err="1">
                <a:solidFill>
                  <a:srgbClr val="013863"/>
                </a:solidFill>
                <a:latin typeface="Helvetica" panose="020B0504020202030204" pitchFamily="34" charset="0"/>
              </a:rPr>
              <a:t>Bring</a:t>
            </a:r>
            <a:r>
              <a:rPr lang="fr-FR" sz="1400" dirty="0">
                <a:solidFill>
                  <a:srgbClr val="013863"/>
                </a:solidFill>
                <a:latin typeface="Helvetica" panose="020B0504020202030204" pitchFamily="34" charset="0"/>
              </a:rPr>
              <a:t> </a:t>
            </a:r>
            <a:r>
              <a:rPr lang="fr-FR" sz="1400" dirty="0" err="1">
                <a:solidFill>
                  <a:srgbClr val="013863"/>
                </a:solidFill>
                <a:latin typeface="Helvetica" panose="020B0504020202030204" pitchFamily="34" charset="0"/>
              </a:rPr>
              <a:t>Your</a:t>
            </a:r>
            <a:r>
              <a:rPr lang="fr-FR" sz="1400" dirty="0">
                <a:solidFill>
                  <a:srgbClr val="013863"/>
                </a:solidFill>
                <a:latin typeface="Helvetica" panose="020B0504020202030204" pitchFamily="34" charset="0"/>
              </a:rPr>
              <a:t> </a:t>
            </a:r>
            <a:r>
              <a:rPr lang="fr-FR" sz="1400" dirty="0" err="1">
                <a:solidFill>
                  <a:srgbClr val="013863"/>
                </a:solidFill>
                <a:latin typeface="Helvetica" panose="020B0504020202030204" pitchFamily="34" charset="0"/>
              </a:rPr>
              <a:t>Own</a:t>
            </a:r>
            <a:r>
              <a:rPr lang="fr-FR" sz="1400" dirty="0">
                <a:solidFill>
                  <a:srgbClr val="013863"/>
                </a:solidFill>
                <a:latin typeface="Helvetica" panose="020B0504020202030204" pitchFamily="34" charset="0"/>
              </a:rPr>
              <a:t> </a:t>
            </a:r>
            <a:r>
              <a:rPr lang="fr-FR" sz="1400" dirty="0" err="1">
                <a:solidFill>
                  <a:srgbClr val="013863"/>
                </a:solidFill>
                <a:latin typeface="Helvetica" panose="020B0504020202030204" pitchFamily="34" charset="0"/>
              </a:rPr>
              <a:t>Device</a:t>
            </a:r>
            <a:r>
              <a:rPr lang="fr-FR" sz="1400" dirty="0">
                <a:solidFill>
                  <a:srgbClr val="013863"/>
                </a:solidFill>
                <a:latin typeface="Helvetica" panose="020B0504020202030204" pitchFamily="34" charset="0"/>
              </a:rPr>
              <a:t>) répond à une attente forte des utilisateurs, celle de disposer d’outils et de technologies personnels quel que soit le contexte d’utilisation.</a:t>
            </a:r>
          </a:p>
          <a:p>
            <a:pPr marL="107950" algn="just">
              <a:spcBef>
                <a:spcPts val="800"/>
              </a:spcBef>
            </a:pPr>
            <a:endParaRPr lang="fr-FR" sz="1400" dirty="0">
              <a:solidFill>
                <a:srgbClr val="013863"/>
              </a:solidFill>
              <a:latin typeface="Helvetica" panose="020B0504020202030204" pitchFamily="34" charset="0"/>
            </a:endParaRPr>
          </a:p>
          <a:p>
            <a:pPr marL="107950">
              <a:spcBef>
                <a:spcPts val="480"/>
              </a:spcBef>
            </a:pPr>
            <a:endParaRPr lang="fr-FR" sz="1400" b="1" dirty="0">
              <a:effectLst/>
              <a:latin typeface="Arial" panose="020B0604020202020204" pitchFamily="34" charset="0"/>
              <a:ea typeface="Arial" panose="020B0604020202020204" pitchFamily="34" charset="0"/>
            </a:endParaRPr>
          </a:p>
        </p:txBody>
      </p:sp>
      <p:sp>
        <p:nvSpPr>
          <p:cNvPr id="6" name="Espace réservé du numéro de diapositive 5">
            <a:extLst>
              <a:ext uri="{FF2B5EF4-FFF2-40B4-BE49-F238E27FC236}">
                <a16:creationId xmlns:a16="http://schemas.microsoft.com/office/drawing/2014/main" id="{F7D85A02-5EE8-44FC-8584-C652F71F9BC4}"/>
              </a:ext>
            </a:extLst>
          </p:cNvPr>
          <p:cNvSpPr>
            <a:spLocks noGrp="1"/>
          </p:cNvSpPr>
          <p:nvPr>
            <p:ph type="sldNum" sz="quarter" idx="12"/>
          </p:nvPr>
        </p:nvSpPr>
        <p:spPr>
          <a:xfrm>
            <a:off x="11541531" y="6545798"/>
            <a:ext cx="650469" cy="277958"/>
          </a:xfrm>
        </p:spPr>
        <p:txBody>
          <a:bodyPr/>
          <a:lstStyle/>
          <a:p>
            <a:pPr algn="r"/>
            <a:fld id="{F3EE269F-382C-4FDF-AA4F-64C84412D0DE}" type="slidenum">
              <a:rPr lang="fr-FR" sz="1200" smtClean="0">
                <a:solidFill>
                  <a:srgbClr val="013863"/>
                </a:solidFill>
              </a:rPr>
              <a:pPr algn="r"/>
              <a:t>19</a:t>
            </a:fld>
            <a:endParaRPr lang="fr-FR" dirty="0">
              <a:solidFill>
                <a:srgbClr val="013863"/>
              </a:solidFill>
            </a:endParaRPr>
          </a:p>
        </p:txBody>
      </p:sp>
      <p:sp>
        <p:nvSpPr>
          <p:cNvPr id="8" name="ZoneTexte 7">
            <a:extLst>
              <a:ext uri="{FF2B5EF4-FFF2-40B4-BE49-F238E27FC236}">
                <a16:creationId xmlns:a16="http://schemas.microsoft.com/office/drawing/2014/main" id="{52DF5D66-5E90-4986-B1C2-EA52BF462306}"/>
              </a:ext>
            </a:extLst>
          </p:cNvPr>
          <p:cNvSpPr txBox="1"/>
          <p:nvPr/>
        </p:nvSpPr>
        <p:spPr>
          <a:xfrm>
            <a:off x="407162" y="603358"/>
            <a:ext cx="12002322" cy="620426"/>
          </a:xfrm>
          <a:prstGeom prst="rect">
            <a:avLst/>
          </a:prstGeom>
          <a:noFill/>
        </p:spPr>
        <p:txBody>
          <a:bodyPr wrap="square">
            <a:spAutoFit/>
          </a:bodyPr>
          <a:lstStyle/>
          <a:p>
            <a:pPr>
              <a:lnSpc>
                <a:spcPts val="4400"/>
              </a:lnSpc>
            </a:pPr>
            <a:r>
              <a:rPr lang="fr-FR" sz="3600" cap="all" spc="-100" dirty="0">
                <a:solidFill>
                  <a:srgbClr val="1AB24B"/>
                </a:solidFill>
                <a:latin typeface="Helvetica" panose="020B0504020202030204" pitchFamily="34" charset="0"/>
                <a:ea typeface="Helvetica Neue Light" charset="0"/>
                <a:cs typeface="Helvetica Neue Light" charset="0"/>
              </a:rPr>
              <a:t>L’entreprise</a:t>
            </a:r>
            <a:endParaRPr lang="fr-FR" sz="3600" spc="-100" dirty="0">
              <a:solidFill>
                <a:srgbClr val="1AB24B"/>
              </a:solidFill>
              <a:latin typeface="Helvetica" panose="020B0504020202030204" pitchFamily="34" charset="0"/>
              <a:ea typeface="Helvetica Neue Light" charset="0"/>
              <a:cs typeface="Helvetica Neue Light" charset="0"/>
            </a:endParaRPr>
          </a:p>
        </p:txBody>
      </p:sp>
      <p:sp>
        <p:nvSpPr>
          <p:cNvPr id="7" name="Rectangle 5">
            <a:extLst>
              <a:ext uri="{FF2B5EF4-FFF2-40B4-BE49-F238E27FC236}">
                <a16:creationId xmlns:a16="http://schemas.microsoft.com/office/drawing/2014/main" id="{DA0CC942-3735-41B5-B57E-868D1DA9CDB6}"/>
              </a:ext>
            </a:extLst>
          </p:cNvPr>
          <p:cNvSpPr>
            <a:spLocks noChangeArrowheads="1"/>
          </p:cNvSpPr>
          <p:nvPr/>
        </p:nvSpPr>
        <p:spPr bwMode="auto">
          <a:xfrm>
            <a:off x="262683" y="1312674"/>
            <a:ext cx="8019544" cy="8918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223767" tIns="60306" rIns="247572" bIns="0" numCol="1" anchor="ctr" anchorCtr="0" compatLnSpc="1">
            <a:prstTxWarp prst="textNoShape">
              <a:avLst/>
            </a:prstTxWarp>
            <a:spAutoFit/>
          </a:bodyPr>
          <a:lstStyle/>
          <a:p>
            <a:pPr eaLnBrk="0" fontAlgn="base" hangingPunct="0">
              <a:spcBef>
                <a:spcPct val="0"/>
              </a:spcBef>
              <a:spcAft>
                <a:spcPct val="0"/>
              </a:spcAft>
            </a:pPr>
            <a:r>
              <a:rPr lang="fr-FR" b="1" dirty="0">
                <a:solidFill>
                  <a:srgbClr val="003964"/>
                </a:solidFill>
                <a:latin typeface="Helvetica Neue"/>
              </a:rPr>
              <a:t>BYOD/ATAWAD : JAMAIS SANS MON PORTABLE</a:t>
            </a:r>
          </a:p>
          <a:p>
            <a:pPr eaLnBrk="0" fontAlgn="base" hangingPunct="0">
              <a:spcBef>
                <a:spcPct val="0"/>
              </a:spcBef>
              <a:spcAft>
                <a:spcPct val="0"/>
              </a:spcAft>
            </a:pPr>
            <a:endParaRPr lang="fr-FR" b="1" dirty="0">
              <a:solidFill>
                <a:srgbClr val="003964"/>
              </a:solidFill>
              <a:latin typeface="Helvetica Neue"/>
            </a:endParaRPr>
          </a:p>
          <a:p>
            <a:pPr marL="0" marR="0" lvl="0" indent="0" algn="l" defTabSz="914400" rtl="0" eaLnBrk="0" fontAlgn="base" latinLnBrk="0" hangingPunct="0">
              <a:lnSpc>
                <a:spcPct val="100000"/>
              </a:lnSpc>
              <a:spcBef>
                <a:spcPct val="0"/>
              </a:spcBef>
              <a:spcAft>
                <a:spcPct val="0"/>
              </a:spcAft>
              <a:buClrTx/>
              <a:buSzTx/>
              <a:buFontTx/>
              <a:buNone/>
              <a:tabLst/>
            </a:pPr>
            <a:endParaRPr lang="fr-FR" altLang="fr-FR" b="1" dirty="0">
              <a:solidFill>
                <a:srgbClr val="003964"/>
              </a:solidFill>
              <a:latin typeface="Helvetica Neue"/>
            </a:endParaRPr>
          </a:p>
        </p:txBody>
      </p:sp>
      <p:sp>
        <p:nvSpPr>
          <p:cNvPr id="10" name="Rectangle 6">
            <a:extLst>
              <a:ext uri="{FF2B5EF4-FFF2-40B4-BE49-F238E27FC236}">
                <a16:creationId xmlns:a16="http://schemas.microsoft.com/office/drawing/2014/main" id="{167B42ED-C96F-422E-9960-70B509FDABBE}"/>
              </a:ext>
            </a:extLst>
          </p:cNvPr>
          <p:cNvSpPr>
            <a:spLocks noChangeArrowheads="1"/>
          </p:cNvSpPr>
          <p:nvPr/>
        </p:nvSpPr>
        <p:spPr bwMode="auto">
          <a:xfrm>
            <a:off x="6003634" y="291098"/>
            <a:ext cx="184731"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tabLst>
                <a:tab pos="611188" algn="l"/>
              </a:tabLst>
              <a:defRPr>
                <a:solidFill>
                  <a:schemeClr val="tx1"/>
                </a:solidFill>
                <a:latin typeface="Arial" panose="020B0604020202020204" pitchFamily="34" charset="0"/>
              </a:defRPr>
            </a:lvl1pPr>
            <a:lvl2pPr eaLnBrk="0" fontAlgn="base" hangingPunct="0">
              <a:spcBef>
                <a:spcPct val="0"/>
              </a:spcBef>
              <a:spcAft>
                <a:spcPct val="0"/>
              </a:spcAft>
              <a:tabLst>
                <a:tab pos="611188" algn="l"/>
              </a:tabLst>
              <a:defRPr>
                <a:solidFill>
                  <a:schemeClr val="tx1"/>
                </a:solidFill>
                <a:latin typeface="Arial" panose="020B0604020202020204" pitchFamily="34" charset="0"/>
              </a:defRPr>
            </a:lvl2pPr>
            <a:lvl3pPr eaLnBrk="0" fontAlgn="base" hangingPunct="0">
              <a:spcBef>
                <a:spcPct val="0"/>
              </a:spcBef>
              <a:spcAft>
                <a:spcPct val="0"/>
              </a:spcAft>
              <a:tabLst>
                <a:tab pos="611188" algn="l"/>
              </a:tabLst>
              <a:defRPr>
                <a:solidFill>
                  <a:schemeClr val="tx1"/>
                </a:solidFill>
                <a:latin typeface="Arial" panose="020B0604020202020204" pitchFamily="34" charset="0"/>
              </a:defRPr>
            </a:lvl3pPr>
            <a:lvl4pPr eaLnBrk="0" fontAlgn="base" hangingPunct="0">
              <a:spcBef>
                <a:spcPct val="0"/>
              </a:spcBef>
              <a:spcAft>
                <a:spcPct val="0"/>
              </a:spcAft>
              <a:tabLst>
                <a:tab pos="611188" algn="l"/>
              </a:tabLst>
              <a:defRPr>
                <a:solidFill>
                  <a:schemeClr val="tx1"/>
                </a:solidFill>
                <a:latin typeface="Arial" panose="020B0604020202020204" pitchFamily="34" charset="0"/>
              </a:defRPr>
            </a:lvl4pPr>
            <a:lvl5pPr eaLnBrk="0" fontAlgn="base" hangingPunct="0">
              <a:spcBef>
                <a:spcPct val="0"/>
              </a:spcBef>
              <a:spcAft>
                <a:spcPct val="0"/>
              </a:spcAft>
              <a:tabLst>
                <a:tab pos="611188" algn="l"/>
              </a:tabLst>
              <a:defRPr>
                <a:solidFill>
                  <a:schemeClr val="tx1"/>
                </a:solidFill>
                <a:latin typeface="Arial" panose="020B0604020202020204" pitchFamily="34" charset="0"/>
              </a:defRPr>
            </a:lvl5pPr>
            <a:lvl6pPr eaLnBrk="0" fontAlgn="base" hangingPunct="0">
              <a:spcBef>
                <a:spcPct val="0"/>
              </a:spcBef>
              <a:spcAft>
                <a:spcPct val="0"/>
              </a:spcAft>
              <a:tabLst>
                <a:tab pos="611188" algn="l"/>
              </a:tabLst>
              <a:defRPr>
                <a:solidFill>
                  <a:schemeClr val="tx1"/>
                </a:solidFill>
                <a:latin typeface="Arial" panose="020B0604020202020204" pitchFamily="34" charset="0"/>
              </a:defRPr>
            </a:lvl6pPr>
            <a:lvl7pPr eaLnBrk="0" fontAlgn="base" hangingPunct="0">
              <a:spcBef>
                <a:spcPct val="0"/>
              </a:spcBef>
              <a:spcAft>
                <a:spcPct val="0"/>
              </a:spcAft>
              <a:tabLst>
                <a:tab pos="611188" algn="l"/>
              </a:tabLst>
              <a:defRPr>
                <a:solidFill>
                  <a:schemeClr val="tx1"/>
                </a:solidFill>
                <a:latin typeface="Arial" panose="020B0604020202020204" pitchFamily="34" charset="0"/>
              </a:defRPr>
            </a:lvl7pPr>
            <a:lvl8pPr eaLnBrk="0" fontAlgn="base" hangingPunct="0">
              <a:spcBef>
                <a:spcPct val="0"/>
              </a:spcBef>
              <a:spcAft>
                <a:spcPct val="0"/>
              </a:spcAft>
              <a:tabLst>
                <a:tab pos="611188" algn="l"/>
              </a:tabLst>
              <a:defRPr>
                <a:solidFill>
                  <a:schemeClr val="tx1"/>
                </a:solidFill>
                <a:latin typeface="Arial" panose="020B0604020202020204" pitchFamily="34" charset="0"/>
              </a:defRPr>
            </a:lvl8pPr>
            <a:lvl9pPr eaLnBrk="0" fontAlgn="base" hangingPunct="0">
              <a:spcBef>
                <a:spcPct val="0"/>
              </a:spcBef>
              <a:spcAft>
                <a:spcPct val="0"/>
              </a:spcAft>
              <a:tabLst>
                <a:tab pos="611188" algn="l"/>
              </a:tabLst>
              <a:defRPr>
                <a:solidFill>
                  <a:schemeClr val="tx1"/>
                </a:solidFill>
                <a:latin typeface="Arial" panose="020B0604020202020204" pitchFamily="34" charset="0"/>
              </a:defRPr>
            </a:lvl9pPr>
          </a:lstStyle>
          <a:p>
            <a:pPr marL="0" marR="0" lvl="0" indent="0" algn="justLow" defTabSz="914400" rtl="0" eaLnBrk="0" fontAlgn="base" latinLnBrk="0" hangingPunct="0">
              <a:lnSpc>
                <a:spcPct val="100000"/>
              </a:lnSpc>
              <a:spcBef>
                <a:spcPct val="0"/>
              </a:spcBef>
              <a:spcAft>
                <a:spcPct val="0"/>
              </a:spcAft>
              <a:buClrTx/>
              <a:buSzTx/>
              <a:buFontTx/>
              <a:buNone/>
              <a:tabLst>
                <a:tab pos="611188" algn="l"/>
              </a:tabLst>
            </a:pPr>
            <a:br>
              <a:rPr kumimoji="0" lang="fr-FR" altLang="fr-FR" sz="1000" b="0" i="0" u="none" strike="noStrike" cap="none" normalizeH="0" baseline="0" dirty="0">
                <a:ln>
                  <a:noFill/>
                </a:ln>
                <a:solidFill>
                  <a:schemeClr val="tx1"/>
                </a:solidFill>
                <a:effectLst/>
                <a:latin typeface="Arial" panose="020B0604020202020204" pitchFamily="34" charset="0"/>
                <a:ea typeface="Arial" panose="020B0604020202020204" pitchFamily="34" charset="0"/>
              </a:rPr>
            </a:br>
            <a:endParaRPr kumimoji="0" lang="fr-FR" altLang="fr-FR" sz="600" b="0" i="0" u="none" strike="noStrike" cap="none" normalizeH="0" baseline="0" dirty="0">
              <a:ln>
                <a:noFill/>
              </a:ln>
              <a:solidFill>
                <a:schemeClr val="tx1"/>
              </a:solidFill>
              <a:effectLst/>
              <a:latin typeface="Arial" panose="020B0604020202020204" pitchFamily="34" charset="0"/>
            </a:endParaRPr>
          </a:p>
        </p:txBody>
      </p:sp>
      <p:pic>
        <p:nvPicPr>
          <p:cNvPr id="11" name="image20.png">
            <a:extLst>
              <a:ext uri="{FF2B5EF4-FFF2-40B4-BE49-F238E27FC236}">
                <a16:creationId xmlns:a16="http://schemas.microsoft.com/office/drawing/2014/main" id="{D895CE9E-0341-4FCE-B049-B1911E3C0421}"/>
              </a:ext>
            </a:extLst>
          </p:cNvPr>
          <p:cNvPicPr>
            <a:picLocks noChangeAspect="1"/>
          </p:cNvPicPr>
          <p:nvPr/>
        </p:nvPicPr>
        <p:blipFill>
          <a:blip r:embed="rId2" cstate="print"/>
          <a:stretch>
            <a:fillRect/>
          </a:stretch>
        </p:blipFill>
        <p:spPr>
          <a:xfrm>
            <a:off x="8711422" y="2359597"/>
            <a:ext cx="2903751" cy="3372378"/>
          </a:xfrm>
          <a:prstGeom prst="rect">
            <a:avLst/>
          </a:prstGeom>
        </p:spPr>
      </p:pic>
    </p:spTree>
    <p:extLst>
      <p:ext uri="{BB962C8B-B14F-4D97-AF65-F5344CB8AC3E}">
        <p14:creationId xmlns:p14="http://schemas.microsoft.com/office/powerpoint/2010/main" val="33234638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descr="Une image contenant intérieur, texte&#10;&#10;Description générée avec un niveau de confiance élevé"/>
          <p:cNvPicPr>
            <a:picLocks noChangeAspect="1"/>
          </p:cNvPicPr>
          <p:nvPr/>
        </p:nvPicPr>
        <p:blipFill>
          <a:blip r:embed="rId2"/>
          <a:stretch>
            <a:fillRect/>
          </a:stretch>
        </p:blipFill>
        <p:spPr>
          <a:xfrm>
            <a:off x="-399289" y="-213836"/>
            <a:ext cx="12569361" cy="7071836"/>
          </a:xfrm>
          <a:prstGeom prst="rect">
            <a:avLst/>
          </a:prstGeom>
        </p:spPr>
      </p:pic>
      <p:pic>
        <p:nvPicPr>
          <p:cNvPr id="5" name="Espace réservé du contenu 4" descr="Une image contenant nature, nuage&#10;&#10;Description générée avec un niveau de confiance très élevé"/>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213167" cy="6851650"/>
          </a:xfrm>
        </p:spPr>
      </p:pic>
      <p:sp>
        <p:nvSpPr>
          <p:cNvPr id="11" name="ZoneTexte 10"/>
          <p:cNvSpPr txBox="1"/>
          <p:nvPr/>
        </p:nvSpPr>
        <p:spPr>
          <a:xfrm>
            <a:off x="107950" y="1121141"/>
            <a:ext cx="12181426" cy="523220"/>
          </a:xfrm>
          <a:prstGeom prst="rect">
            <a:avLst/>
          </a:prstGeom>
          <a:noFill/>
        </p:spPr>
        <p:txBody>
          <a:bodyPr wrap="square" rtlCol="0">
            <a:spAutoFit/>
          </a:bodyPr>
          <a:lstStyle/>
          <a:p>
            <a:pPr algn="ctr"/>
            <a:r>
              <a:rPr lang="fr-FR" sz="2800" b="1" dirty="0">
                <a:solidFill>
                  <a:srgbClr val="02AD53"/>
                </a:solidFill>
                <a:effectLst/>
                <a:latin typeface="Helvetica" panose="020B0504020202030204" pitchFamily="34" charset="0"/>
                <a:ea typeface="Arial" panose="020B0604020202020204" pitchFamily="34" charset="0"/>
              </a:rPr>
              <a:t>LA</a:t>
            </a:r>
            <a:r>
              <a:rPr lang="fr-FR" sz="2800" b="1" spc="395" dirty="0">
                <a:solidFill>
                  <a:srgbClr val="02AD53"/>
                </a:solidFill>
                <a:effectLst/>
                <a:latin typeface="Helvetica" panose="020B0504020202030204" pitchFamily="34" charset="0"/>
                <a:ea typeface="Arial" panose="020B0604020202020204" pitchFamily="34" charset="0"/>
              </a:rPr>
              <a:t> </a:t>
            </a:r>
            <a:r>
              <a:rPr lang="fr-FR" sz="2800" b="1" dirty="0">
                <a:solidFill>
                  <a:srgbClr val="02AD53"/>
                </a:solidFill>
                <a:effectLst/>
                <a:latin typeface="Helvetica" panose="020B0504020202030204" pitchFamily="34" charset="0"/>
                <a:ea typeface="Arial" panose="020B0604020202020204" pitchFamily="34" charset="0"/>
              </a:rPr>
              <a:t>CYBERSECURITE </a:t>
            </a:r>
            <a:r>
              <a:rPr lang="fr-FR" sz="2800" b="1" spc="-885" dirty="0">
                <a:solidFill>
                  <a:srgbClr val="02AD53"/>
                </a:solidFill>
                <a:effectLst/>
                <a:latin typeface="Helvetica" panose="020B0504020202030204" pitchFamily="34" charset="0"/>
                <a:ea typeface="Arial" panose="020B0604020202020204" pitchFamily="34" charset="0"/>
              </a:rPr>
              <a:t> </a:t>
            </a:r>
            <a:r>
              <a:rPr lang="fr-FR" sz="2800" b="1" dirty="0">
                <a:solidFill>
                  <a:srgbClr val="02AD53"/>
                </a:solidFill>
                <a:effectLst/>
                <a:latin typeface="Helvetica" panose="020B0504020202030204" pitchFamily="34" charset="0"/>
                <a:ea typeface="Arial" panose="020B0604020202020204" pitchFamily="34" charset="0"/>
              </a:rPr>
              <a:t>A L’USAGE DES</a:t>
            </a:r>
            <a:r>
              <a:rPr lang="fr-FR" sz="2800" b="1" spc="5" dirty="0">
                <a:solidFill>
                  <a:srgbClr val="02AD53"/>
                </a:solidFill>
                <a:effectLst/>
                <a:latin typeface="Helvetica" panose="020B0504020202030204" pitchFamily="34" charset="0"/>
                <a:ea typeface="Arial" panose="020B0604020202020204" pitchFamily="34" charset="0"/>
              </a:rPr>
              <a:t> </a:t>
            </a:r>
            <a:r>
              <a:rPr lang="fr-FR" sz="2800" b="1" dirty="0">
                <a:solidFill>
                  <a:srgbClr val="02AD53"/>
                </a:solidFill>
                <a:effectLst/>
                <a:latin typeface="Helvetica" panose="020B0504020202030204" pitchFamily="34" charset="0"/>
                <a:ea typeface="Arial" panose="020B0604020202020204" pitchFamily="34" charset="0"/>
              </a:rPr>
              <a:t>DIRIGEANTS</a:t>
            </a:r>
          </a:p>
        </p:txBody>
      </p:sp>
      <p:sp>
        <p:nvSpPr>
          <p:cNvPr id="6" name="ZoneTexte 5">
            <a:extLst>
              <a:ext uri="{FF2B5EF4-FFF2-40B4-BE49-F238E27FC236}">
                <a16:creationId xmlns:a16="http://schemas.microsoft.com/office/drawing/2014/main" id="{A74E02B7-B52E-4273-BCE6-D209297A06BF}"/>
              </a:ext>
            </a:extLst>
          </p:cNvPr>
          <p:cNvSpPr txBox="1"/>
          <p:nvPr/>
        </p:nvSpPr>
        <p:spPr>
          <a:xfrm>
            <a:off x="-2" y="5834259"/>
            <a:ext cx="12181426" cy="523220"/>
          </a:xfrm>
          <a:prstGeom prst="rect">
            <a:avLst/>
          </a:prstGeom>
          <a:noFill/>
        </p:spPr>
        <p:txBody>
          <a:bodyPr wrap="square" rtlCol="0">
            <a:spAutoFit/>
          </a:bodyPr>
          <a:lstStyle/>
          <a:p>
            <a:pPr algn="ctr"/>
            <a:endParaRPr lang="fr-FR" sz="2800" dirty="0">
              <a:solidFill>
                <a:srgbClr val="003863"/>
              </a:solidFill>
              <a:latin typeface="Arial" panose="020B0604020202020204" pitchFamily="34" charset="0"/>
              <a:cs typeface="Arial" panose="020B0604020202020204" pitchFamily="34" charset="0"/>
            </a:endParaRPr>
          </a:p>
        </p:txBody>
      </p:sp>
      <p:sp>
        <p:nvSpPr>
          <p:cNvPr id="8" name="Espace réservé du numéro de diapositive 5">
            <a:extLst>
              <a:ext uri="{FF2B5EF4-FFF2-40B4-BE49-F238E27FC236}">
                <a16:creationId xmlns:a16="http://schemas.microsoft.com/office/drawing/2014/main" id="{A7444200-86A6-43D6-B33F-542AD19446AD}"/>
              </a:ext>
            </a:extLst>
          </p:cNvPr>
          <p:cNvSpPr>
            <a:spLocks noGrp="1"/>
          </p:cNvSpPr>
          <p:nvPr>
            <p:ph type="sldNum" sz="quarter" idx="12"/>
          </p:nvPr>
        </p:nvSpPr>
        <p:spPr>
          <a:xfrm>
            <a:off x="11541531" y="6540355"/>
            <a:ext cx="650469" cy="277958"/>
          </a:xfrm>
        </p:spPr>
        <p:txBody>
          <a:bodyPr/>
          <a:lstStyle/>
          <a:p>
            <a:pPr algn="r"/>
            <a:fld id="{F3EE269F-382C-4FDF-AA4F-64C84412D0DE}" type="slidenum">
              <a:rPr lang="fr-FR" sz="1200" smtClean="0">
                <a:solidFill>
                  <a:srgbClr val="013863"/>
                </a:solidFill>
              </a:rPr>
              <a:pPr algn="r"/>
              <a:t>2</a:t>
            </a:fld>
            <a:endParaRPr lang="fr-FR" dirty="0">
              <a:solidFill>
                <a:srgbClr val="013863"/>
              </a:solidFill>
            </a:endParaRPr>
          </a:p>
        </p:txBody>
      </p:sp>
      <p:pic>
        <p:nvPicPr>
          <p:cNvPr id="3" name="Image 2">
            <a:extLst>
              <a:ext uri="{FF2B5EF4-FFF2-40B4-BE49-F238E27FC236}">
                <a16:creationId xmlns:a16="http://schemas.microsoft.com/office/drawing/2014/main" id="{5AB2A339-CE76-4811-941E-83851B143F30}"/>
              </a:ext>
            </a:extLst>
          </p:cNvPr>
          <p:cNvPicPr>
            <a:picLocks noChangeAspect="1"/>
          </p:cNvPicPr>
          <p:nvPr/>
        </p:nvPicPr>
        <p:blipFill>
          <a:blip r:embed="rId4"/>
          <a:stretch>
            <a:fillRect/>
          </a:stretch>
        </p:blipFill>
        <p:spPr>
          <a:xfrm>
            <a:off x="7235061" y="2834421"/>
            <a:ext cx="1388680" cy="2058869"/>
          </a:xfrm>
          <a:prstGeom prst="rect">
            <a:avLst/>
          </a:prstGeom>
        </p:spPr>
      </p:pic>
    </p:spTree>
    <p:extLst>
      <p:ext uri="{BB962C8B-B14F-4D97-AF65-F5344CB8AC3E}">
        <p14:creationId xmlns:p14="http://schemas.microsoft.com/office/powerpoint/2010/main" val="397092186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A15F999-1AD1-443F-BD4F-AE9E0BB033D2}"/>
              </a:ext>
            </a:extLst>
          </p:cNvPr>
          <p:cNvSpPr/>
          <p:nvPr/>
        </p:nvSpPr>
        <p:spPr>
          <a:xfrm>
            <a:off x="322758" y="2289179"/>
            <a:ext cx="11218773" cy="3248838"/>
          </a:xfrm>
          <a:prstGeom prst="rect">
            <a:avLst/>
          </a:prstGeom>
        </p:spPr>
        <p:txBody>
          <a:bodyPr wrap="square">
            <a:spAutoFit/>
          </a:bodyPr>
          <a:lstStyle/>
          <a:p>
            <a:pPr marL="107950" marR="132715" algn="just">
              <a:lnSpc>
                <a:spcPct val="121000"/>
              </a:lnSpc>
              <a:spcBef>
                <a:spcPts val="800"/>
              </a:spcBef>
            </a:pPr>
            <a:r>
              <a:rPr lang="fr-FR" sz="1600" b="1" dirty="0">
                <a:solidFill>
                  <a:srgbClr val="013863"/>
                </a:solidFill>
                <a:latin typeface="Helvetica" panose="020B0504020202030204" pitchFamily="34" charset="0"/>
              </a:rPr>
              <a:t>Les enjeux métier</a:t>
            </a:r>
          </a:p>
          <a:p>
            <a:pPr marL="107950" marR="131445" algn="just">
              <a:lnSpc>
                <a:spcPct val="121000"/>
              </a:lnSpc>
              <a:spcBef>
                <a:spcPts val="795"/>
              </a:spcBef>
              <a:spcAft>
                <a:spcPts val="0"/>
              </a:spcAft>
            </a:pPr>
            <a:r>
              <a:rPr lang="fr-FR" sz="1400" dirty="0">
                <a:solidFill>
                  <a:srgbClr val="013863"/>
                </a:solidFill>
                <a:latin typeface="Helvetica" panose="020B0504020202030204" pitchFamily="34" charset="0"/>
              </a:rPr>
              <a:t>Ces concepts débrident les limites concernant l’accès au système d’information.</a:t>
            </a:r>
          </a:p>
          <a:p>
            <a:pPr marL="107950" marR="132080" algn="just">
              <a:lnSpc>
                <a:spcPct val="121000"/>
              </a:lnSpc>
              <a:spcBef>
                <a:spcPts val="560"/>
              </a:spcBef>
              <a:spcAft>
                <a:spcPts val="0"/>
              </a:spcAft>
            </a:pPr>
            <a:r>
              <a:rPr lang="fr-FR" sz="1400" dirty="0">
                <a:solidFill>
                  <a:srgbClr val="013863"/>
                </a:solidFill>
                <a:latin typeface="Helvetica" panose="020B0504020202030204" pitchFamily="34" charset="0"/>
              </a:rPr>
              <a:t>Ils permettent le lissage de la frontière entre les mondes “professionnel” et “personnel”, laissant aux collaborateurs plus d’autonomie dans l’organisation de leur travail.</a:t>
            </a:r>
          </a:p>
          <a:p>
            <a:pPr marL="107950" marR="132080" algn="just">
              <a:lnSpc>
                <a:spcPct val="121000"/>
              </a:lnSpc>
              <a:spcBef>
                <a:spcPts val="560"/>
              </a:spcBef>
              <a:spcAft>
                <a:spcPts val="0"/>
              </a:spcAft>
            </a:pPr>
            <a:r>
              <a:rPr lang="fr-FR" sz="1400" dirty="0">
                <a:solidFill>
                  <a:srgbClr val="013863"/>
                </a:solidFill>
                <a:latin typeface="Helvetica" panose="020B0504020202030204" pitchFamily="34" charset="0"/>
              </a:rPr>
              <a:t>Utilisé en mobilité depuis n’importe quel terminal, cela peut améliorer l’efficacité des processus métier en aidant à leur numérisation.</a:t>
            </a:r>
          </a:p>
          <a:p>
            <a:pPr marL="107950" marR="132080" algn="just">
              <a:lnSpc>
                <a:spcPct val="121000"/>
              </a:lnSpc>
              <a:spcBef>
                <a:spcPts val="560"/>
              </a:spcBef>
              <a:spcAft>
                <a:spcPts val="0"/>
              </a:spcAft>
            </a:pPr>
            <a:r>
              <a:rPr lang="fr-FR" sz="1400" dirty="0">
                <a:solidFill>
                  <a:srgbClr val="013863"/>
                </a:solidFill>
                <a:latin typeface="Helvetica" panose="020B0504020202030204" pitchFamily="34" charset="0"/>
              </a:rPr>
              <a:t>Enfin, c’est un facteur d’attractivité, notamment chez les nouvelles générations qui préfèrent choisir leurs équipements et les conditions d’utilisation.</a:t>
            </a:r>
          </a:p>
          <a:p>
            <a:pPr marL="107950" marR="132715" algn="just">
              <a:lnSpc>
                <a:spcPct val="121000"/>
              </a:lnSpc>
              <a:spcBef>
                <a:spcPts val="800"/>
              </a:spcBef>
              <a:spcAft>
                <a:spcPts val="0"/>
              </a:spcAft>
            </a:pPr>
            <a:endParaRPr lang="fr-FR" sz="1400" dirty="0">
              <a:solidFill>
                <a:srgbClr val="013863"/>
              </a:solidFill>
              <a:latin typeface="Helvetica" panose="020B0504020202030204" pitchFamily="34" charset="0"/>
            </a:endParaRPr>
          </a:p>
          <a:p>
            <a:pPr marL="107950" algn="just">
              <a:spcBef>
                <a:spcPts val="800"/>
              </a:spcBef>
            </a:pPr>
            <a:endParaRPr lang="fr-FR" sz="1400" dirty="0">
              <a:solidFill>
                <a:srgbClr val="013863"/>
              </a:solidFill>
              <a:latin typeface="Helvetica" panose="020B0504020202030204" pitchFamily="34" charset="0"/>
            </a:endParaRPr>
          </a:p>
          <a:p>
            <a:pPr marL="107950">
              <a:spcBef>
                <a:spcPts val="480"/>
              </a:spcBef>
            </a:pPr>
            <a:endParaRPr lang="fr-FR" sz="1400" b="1" dirty="0">
              <a:effectLst/>
              <a:latin typeface="Arial" panose="020B0604020202020204" pitchFamily="34" charset="0"/>
              <a:ea typeface="Arial" panose="020B0604020202020204" pitchFamily="34" charset="0"/>
            </a:endParaRPr>
          </a:p>
        </p:txBody>
      </p:sp>
      <p:sp>
        <p:nvSpPr>
          <p:cNvPr id="6" name="Espace réservé du numéro de diapositive 5">
            <a:extLst>
              <a:ext uri="{FF2B5EF4-FFF2-40B4-BE49-F238E27FC236}">
                <a16:creationId xmlns:a16="http://schemas.microsoft.com/office/drawing/2014/main" id="{F7D85A02-5EE8-44FC-8584-C652F71F9BC4}"/>
              </a:ext>
            </a:extLst>
          </p:cNvPr>
          <p:cNvSpPr>
            <a:spLocks noGrp="1"/>
          </p:cNvSpPr>
          <p:nvPr>
            <p:ph type="sldNum" sz="quarter" idx="12"/>
          </p:nvPr>
        </p:nvSpPr>
        <p:spPr>
          <a:xfrm>
            <a:off x="11541531" y="6545798"/>
            <a:ext cx="650469" cy="277958"/>
          </a:xfrm>
        </p:spPr>
        <p:txBody>
          <a:bodyPr/>
          <a:lstStyle/>
          <a:p>
            <a:pPr algn="r"/>
            <a:fld id="{F3EE269F-382C-4FDF-AA4F-64C84412D0DE}" type="slidenum">
              <a:rPr lang="fr-FR" sz="1200" smtClean="0">
                <a:solidFill>
                  <a:srgbClr val="013863"/>
                </a:solidFill>
              </a:rPr>
              <a:pPr algn="r"/>
              <a:t>20</a:t>
            </a:fld>
            <a:endParaRPr lang="fr-FR" dirty="0">
              <a:solidFill>
                <a:srgbClr val="013863"/>
              </a:solidFill>
            </a:endParaRPr>
          </a:p>
        </p:txBody>
      </p:sp>
      <p:sp>
        <p:nvSpPr>
          <p:cNvPr id="8" name="ZoneTexte 7">
            <a:extLst>
              <a:ext uri="{FF2B5EF4-FFF2-40B4-BE49-F238E27FC236}">
                <a16:creationId xmlns:a16="http://schemas.microsoft.com/office/drawing/2014/main" id="{52DF5D66-5E90-4986-B1C2-EA52BF462306}"/>
              </a:ext>
            </a:extLst>
          </p:cNvPr>
          <p:cNvSpPr txBox="1"/>
          <p:nvPr/>
        </p:nvSpPr>
        <p:spPr>
          <a:xfrm>
            <a:off x="407162" y="603358"/>
            <a:ext cx="12002322" cy="620426"/>
          </a:xfrm>
          <a:prstGeom prst="rect">
            <a:avLst/>
          </a:prstGeom>
          <a:noFill/>
        </p:spPr>
        <p:txBody>
          <a:bodyPr wrap="square">
            <a:spAutoFit/>
          </a:bodyPr>
          <a:lstStyle/>
          <a:p>
            <a:pPr>
              <a:lnSpc>
                <a:spcPts val="4400"/>
              </a:lnSpc>
            </a:pPr>
            <a:r>
              <a:rPr lang="fr-FR" sz="3600" cap="all" spc="-100" dirty="0">
                <a:solidFill>
                  <a:srgbClr val="1AB24B"/>
                </a:solidFill>
                <a:latin typeface="Helvetica" panose="020B0504020202030204" pitchFamily="34" charset="0"/>
                <a:ea typeface="Helvetica Neue Light" charset="0"/>
                <a:cs typeface="Helvetica Neue Light" charset="0"/>
              </a:rPr>
              <a:t>L’entreprise</a:t>
            </a:r>
            <a:endParaRPr lang="fr-FR" sz="3600" spc="-100" dirty="0">
              <a:solidFill>
                <a:srgbClr val="1AB24B"/>
              </a:solidFill>
              <a:latin typeface="Helvetica" panose="020B0504020202030204" pitchFamily="34" charset="0"/>
              <a:ea typeface="Helvetica Neue Light" charset="0"/>
              <a:cs typeface="Helvetica Neue Light" charset="0"/>
            </a:endParaRPr>
          </a:p>
        </p:txBody>
      </p:sp>
      <p:sp>
        <p:nvSpPr>
          <p:cNvPr id="7" name="Rectangle 5">
            <a:extLst>
              <a:ext uri="{FF2B5EF4-FFF2-40B4-BE49-F238E27FC236}">
                <a16:creationId xmlns:a16="http://schemas.microsoft.com/office/drawing/2014/main" id="{DA0CC942-3735-41B5-B57E-868D1DA9CDB6}"/>
              </a:ext>
            </a:extLst>
          </p:cNvPr>
          <p:cNvSpPr>
            <a:spLocks noChangeArrowheads="1"/>
          </p:cNvSpPr>
          <p:nvPr/>
        </p:nvSpPr>
        <p:spPr bwMode="auto">
          <a:xfrm>
            <a:off x="262683" y="1451173"/>
            <a:ext cx="7526163" cy="6148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223767" tIns="60306" rIns="247572" bIns="0" numCol="1" anchor="ctr" anchorCtr="0" compatLnSpc="1">
            <a:prstTxWarp prst="textNoShape">
              <a:avLst/>
            </a:prstTxWarp>
            <a:spAutoFit/>
          </a:bodyPr>
          <a:lstStyle/>
          <a:p>
            <a:pPr eaLnBrk="0" fontAlgn="base" hangingPunct="0">
              <a:spcBef>
                <a:spcPct val="0"/>
              </a:spcBef>
              <a:spcAft>
                <a:spcPct val="0"/>
              </a:spcAft>
            </a:pPr>
            <a:r>
              <a:rPr lang="fr-FR" b="1" dirty="0">
                <a:solidFill>
                  <a:srgbClr val="003964"/>
                </a:solidFill>
                <a:latin typeface="Helvetica Neue"/>
              </a:rPr>
              <a:t>BYOD/ATAWAD : JAMAIS SANS MON PORTABLE</a:t>
            </a:r>
          </a:p>
          <a:p>
            <a:pPr marL="0" marR="0" lvl="0" indent="0" algn="l" defTabSz="914400" rtl="0" eaLnBrk="0" fontAlgn="base" latinLnBrk="0" hangingPunct="0">
              <a:lnSpc>
                <a:spcPct val="100000"/>
              </a:lnSpc>
              <a:spcBef>
                <a:spcPct val="0"/>
              </a:spcBef>
              <a:spcAft>
                <a:spcPct val="0"/>
              </a:spcAft>
              <a:buClrTx/>
              <a:buSzTx/>
              <a:buFontTx/>
              <a:buNone/>
              <a:tabLst/>
            </a:pPr>
            <a:endParaRPr lang="fr-FR" altLang="fr-FR" b="1" dirty="0">
              <a:solidFill>
                <a:srgbClr val="003964"/>
              </a:solidFill>
              <a:latin typeface="Helvetica Neue"/>
            </a:endParaRPr>
          </a:p>
        </p:txBody>
      </p:sp>
      <p:sp>
        <p:nvSpPr>
          <p:cNvPr id="10" name="Rectangle 6">
            <a:extLst>
              <a:ext uri="{FF2B5EF4-FFF2-40B4-BE49-F238E27FC236}">
                <a16:creationId xmlns:a16="http://schemas.microsoft.com/office/drawing/2014/main" id="{167B42ED-C96F-422E-9960-70B509FDABBE}"/>
              </a:ext>
            </a:extLst>
          </p:cNvPr>
          <p:cNvSpPr>
            <a:spLocks noChangeArrowheads="1"/>
          </p:cNvSpPr>
          <p:nvPr/>
        </p:nvSpPr>
        <p:spPr bwMode="auto">
          <a:xfrm>
            <a:off x="6003634" y="291098"/>
            <a:ext cx="184731"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tabLst>
                <a:tab pos="611188" algn="l"/>
              </a:tabLst>
              <a:defRPr>
                <a:solidFill>
                  <a:schemeClr val="tx1"/>
                </a:solidFill>
                <a:latin typeface="Arial" panose="020B0604020202020204" pitchFamily="34" charset="0"/>
              </a:defRPr>
            </a:lvl1pPr>
            <a:lvl2pPr eaLnBrk="0" fontAlgn="base" hangingPunct="0">
              <a:spcBef>
                <a:spcPct val="0"/>
              </a:spcBef>
              <a:spcAft>
                <a:spcPct val="0"/>
              </a:spcAft>
              <a:tabLst>
                <a:tab pos="611188" algn="l"/>
              </a:tabLst>
              <a:defRPr>
                <a:solidFill>
                  <a:schemeClr val="tx1"/>
                </a:solidFill>
                <a:latin typeface="Arial" panose="020B0604020202020204" pitchFamily="34" charset="0"/>
              </a:defRPr>
            </a:lvl2pPr>
            <a:lvl3pPr eaLnBrk="0" fontAlgn="base" hangingPunct="0">
              <a:spcBef>
                <a:spcPct val="0"/>
              </a:spcBef>
              <a:spcAft>
                <a:spcPct val="0"/>
              </a:spcAft>
              <a:tabLst>
                <a:tab pos="611188" algn="l"/>
              </a:tabLst>
              <a:defRPr>
                <a:solidFill>
                  <a:schemeClr val="tx1"/>
                </a:solidFill>
                <a:latin typeface="Arial" panose="020B0604020202020204" pitchFamily="34" charset="0"/>
              </a:defRPr>
            </a:lvl3pPr>
            <a:lvl4pPr eaLnBrk="0" fontAlgn="base" hangingPunct="0">
              <a:spcBef>
                <a:spcPct val="0"/>
              </a:spcBef>
              <a:spcAft>
                <a:spcPct val="0"/>
              </a:spcAft>
              <a:tabLst>
                <a:tab pos="611188" algn="l"/>
              </a:tabLst>
              <a:defRPr>
                <a:solidFill>
                  <a:schemeClr val="tx1"/>
                </a:solidFill>
                <a:latin typeface="Arial" panose="020B0604020202020204" pitchFamily="34" charset="0"/>
              </a:defRPr>
            </a:lvl4pPr>
            <a:lvl5pPr eaLnBrk="0" fontAlgn="base" hangingPunct="0">
              <a:spcBef>
                <a:spcPct val="0"/>
              </a:spcBef>
              <a:spcAft>
                <a:spcPct val="0"/>
              </a:spcAft>
              <a:tabLst>
                <a:tab pos="611188" algn="l"/>
              </a:tabLst>
              <a:defRPr>
                <a:solidFill>
                  <a:schemeClr val="tx1"/>
                </a:solidFill>
                <a:latin typeface="Arial" panose="020B0604020202020204" pitchFamily="34" charset="0"/>
              </a:defRPr>
            </a:lvl5pPr>
            <a:lvl6pPr eaLnBrk="0" fontAlgn="base" hangingPunct="0">
              <a:spcBef>
                <a:spcPct val="0"/>
              </a:spcBef>
              <a:spcAft>
                <a:spcPct val="0"/>
              </a:spcAft>
              <a:tabLst>
                <a:tab pos="611188" algn="l"/>
              </a:tabLst>
              <a:defRPr>
                <a:solidFill>
                  <a:schemeClr val="tx1"/>
                </a:solidFill>
                <a:latin typeface="Arial" panose="020B0604020202020204" pitchFamily="34" charset="0"/>
              </a:defRPr>
            </a:lvl6pPr>
            <a:lvl7pPr eaLnBrk="0" fontAlgn="base" hangingPunct="0">
              <a:spcBef>
                <a:spcPct val="0"/>
              </a:spcBef>
              <a:spcAft>
                <a:spcPct val="0"/>
              </a:spcAft>
              <a:tabLst>
                <a:tab pos="611188" algn="l"/>
              </a:tabLst>
              <a:defRPr>
                <a:solidFill>
                  <a:schemeClr val="tx1"/>
                </a:solidFill>
                <a:latin typeface="Arial" panose="020B0604020202020204" pitchFamily="34" charset="0"/>
              </a:defRPr>
            </a:lvl7pPr>
            <a:lvl8pPr eaLnBrk="0" fontAlgn="base" hangingPunct="0">
              <a:spcBef>
                <a:spcPct val="0"/>
              </a:spcBef>
              <a:spcAft>
                <a:spcPct val="0"/>
              </a:spcAft>
              <a:tabLst>
                <a:tab pos="611188" algn="l"/>
              </a:tabLst>
              <a:defRPr>
                <a:solidFill>
                  <a:schemeClr val="tx1"/>
                </a:solidFill>
                <a:latin typeface="Arial" panose="020B0604020202020204" pitchFamily="34" charset="0"/>
              </a:defRPr>
            </a:lvl8pPr>
            <a:lvl9pPr eaLnBrk="0" fontAlgn="base" hangingPunct="0">
              <a:spcBef>
                <a:spcPct val="0"/>
              </a:spcBef>
              <a:spcAft>
                <a:spcPct val="0"/>
              </a:spcAft>
              <a:tabLst>
                <a:tab pos="611188" algn="l"/>
              </a:tabLst>
              <a:defRPr>
                <a:solidFill>
                  <a:schemeClr val="tx1"/>
                </a:solidFill>
                <a:latin typeface="Arial" panose="020B0604020202020204" pitchFamily="34" charset="0"/>
              </a:defRPr>
            </a:lvl9pPr>
          </a:lstStyle>
          <a:p>
            <a:pPr marL="0" marR="0" lvl="0" indent="0" algn="justLow" defTabSz="914400" rtl="0" eaLnBrk="0" fontAlgn="base" latinLnBrk="0" hangingPunct="0">
              <a:lnSpc>
                <a:spcPct val="100000"/>
              </a:lnSpc>
              <a:spcBef>
                <a:spcPct val="0"/>
              </a:spcBef>
              <a:spcAft>
                <a:spcPct val="0"/>
              </a:spcAft>
              <a:buClrTx/>
              <a:buSzTx/>
              <a:buFontTx/>
              <a:buNone/>
              <a:tabLst>
                <a:tab pos="611188" algn="l"/>
              </a:tabLst>
            </a:pPr>
            <a:br>
              <a:rPr kumimoji="0" lang="fr-FR" altLang="fr-FR" sz="1000" b="0" i="0" u="none" strike="noStrike" cap="none" normalizeH="0" baseline="0" dirty="0">
                <a:ln>
                  <a:noFill/>
                </a:ln>
                <a:solidFill>
                  <a:schemeClr val="tx1"/>
                </a:solidFill>
                <a:effectLst/>
                <a:latin typeface="Arial" panose="020B0604020202020204" pitchFamily="34" charset="0"/>
                <a:ea typeface="Arial" panose="020B0604020202020204" pitchFamily="34" charset="0"/>
              </a:rPr>
            </a:br>
            <a:endParaRPr kumimoji="0" lang="fr-FR" altLang="fr-FR" sz="6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26037429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A15F999-1AD1-443F-BD4F-AE9E0BB033D2}"/>
              </a:ext>
            </a:extLst>
          </p:cNvPr>
          <p:cNvSpPr/>
          <p:nvPr/>
        </p:nvSpPr>
        <p:spPr>
          <a:xfrm>
            <a:off x="394247" y="1927366"/>
            <a:ext cx="11218773" cy="4617033"/>
          </a:xfrm>
          <a:prstGeom prst="rect">
            <a:avLst/>
          </a:prstGeom>
        </p:spPr>
        <p:txBody>
          <a:bodyPr wrap="square">
            <a:spAutoFit/>
          </a:bodyPr>
          <a:lstStyle/>
          <a:p>
            <a:pPr marL="107950" algn="just">
              <a:spcBef>
                <a:spcPts val="480"/>
              </a:spcBef>
            </a:pPr>
            <a:r>
              <a:rPr lang="fr-FR" sz="1600" b="1" dirty="0">
                <a:solidFill>
                  <a:srgbClr val="013863"/>
                </a:solidFill>
                <a:effectLst/>
                <a:latin typeface="Helvetica" panose="020B0504020202030204" pitchFamily="34" charset="0"/>
                <a:ea typeface="Arial" panose="020B0604020202020204" pitchFamily="34" charset="0"/>
              </a:rPr>
              <a:t>Les</a:t>
            </a:r>
            <a:r>
              <a:rPr lang="fr-FR" sz="1600" b="1" spc="-25" dirty="0">
                <a:solidFill>
                  <a:srgbClr val="013863"/>
                </a:solidFill>
                <a:effectLst/>
                <a:latin typeface="Helvetica" panose="020B0504020202030204" pitchFamily="34" charset="0"/>
                <a:ea typeface="Arial" panose="020B0604020202020204" pitchFamily="34" charset="0"/>
              </a:rPr>
              <a:t> </a:t>
            </a:r>
            <a:r>
              <a:rPr lang="fr-FR" sz="1600" b="1" dirty="0">
                <a:solidFill>
                  <a:srgbClr val="013863"/>
                </a:solidFill>
                <a:effectLst/>
                <a:latin typeface="Helvetica" panose="020B0504020202030204" pitchFamily="34" charset="0"/>
                <a:ea typeface="Arial" panose="020B0604020202020204" pitchFamily="34" charset="0"/>
              </a:rPr>
              <a:t>risques</a:t>
            </a:r>
            <a:r>
              <a:rPr lang="fr-FR" sz="1600" b="1" spc="-25" dirty="0">
                <a:solidFill>
                  <a:srgbClr val="013863"/>
                </a:solidFill>
                <a:effectLst/>
                <a:latin typeface="Helvetica" panose="020B0504020202030204" pitchFamily="34" charset="0"/>
                <a:ea typeface="Arial" panose="020B0604020202020204" pitchFamily="34" charset="0"/>
              </a:rPr>
              <a:t> </a:t>
            </a:r>
            <a:r>
              <a:rPr lang="fr-FR" sz="1600" b="1" dirty="0">
                <a:solidFill>
                  <a:srgbClr val="013863"/>
                </a:solidFill>
                <a:effectLst/>
                <a:latin typeface="Helvetica" panose="020B0504020202030204" pitchFamily="34" charset="0"/>
                <a:ea typeface="Arial" panose="020B0604020202020204" pitchFamily="34" charset="0"/>
              </a:rPr>
              <a:t>pour</a:t>
            </a:r>
            <a:r>
              <a:rPr lang="fr-FR" sz="1600" b="1" spc="-25" dirty="0">
                <a:solidFill>
                  <a:srgbClr val="013863"/>
                </a:solidFill>
                <a:effectLst/>
                <a:latin typeface="Helvetica" panose="020B0504020202030204" pitchFamily="34" charset="0"/>
                <a:ea typeface="Arial" panose="020B0604020202020204" pitchFamily="34" charset="0"/>
              </a:rPr>
              <a:t> </a:t>
            </a:r>
            <a:r>
              <a:rPr lang="fr-FR" sz="1600" b="1" dirty="0">
                <a:solidFill>
                  <a:srgbClr val="013863"/>
                </a:solidFill>
                <a:effectLst/>
                <a:latin typeface="Helvetica" panose="020B0504020202030204" pitchFamily="34" charset="0"/>
                <a:ea typeface="Arial" panose="020B0604020202020204" pitchFamily="34" charset="0"/>
              </a:rPr>
              <a:t>l’entreprise:</a:t>
            </a:r>
          </a:p>
          <a:p>
            <a:pPr marL="107950" algn="just">
              <a:spcBef>
                <a:spcPts val="480"/>
              </a:spcBef>
            </a:pPr>
            <a:endParaRPr lang="fr-FR" sz="1600" b="1" dirty="0">
              <a:solidFill>
                <a:srgbClr val="013863"/>
              </a:solidFill>
              <a:effectLst/>
              <a:latin typeface="Helvetica" panose="020B0504020202030204" pitchFamily="34" charset="0"/>
              <a:ea typeface="Arial" panose="020B0604020202020204" pitchFamily="34" charset="0"/>
            </a:endParaRPr>
          </a:p>
          <a:p>
            <a:pPr marL="107950" marR="131445" algn="just">
              <a:lnSpc>
                <a:spcPct val="121000"/>
              </a:lnSpc>
              <a:spcBef>
                <a:spcPts val="795"/>
              </a:spcBef>
            </a:pPr>
            <a:r>
              <a:rPr lang="fr-FR" sz="1400" dirty="0">
                <a:solidFill>
                  <a:srgbClr val="013863"/>
                </a:solidFill>
                <a:latin typeface="Helvetica" panose="020B0504020202030204" pitchFamily="34" charset="0"/>
              </a:rPr>
              <a:t>Ouvrir son système d’information* à n’importe quel terminal depuis n’importe quel lieu augmente forcément la </a:t>
            </a:r>
            <a:r>
              <a:rPr lang="fr-FR" sz="1400" b="1" dirty="0">
                <a:solidFill>
                  <a:srgbClr val="013863"/>
                </a:solidFill>
                <a:latin typeface="Helvetica" panose="020B0504020202030204" pitchFamily="34" charset="0"/>
              </a:rPr>
              <a:t>surface d’attaque</a:t>
            </a:r>
            <a:r>
              <a:rPr lang="fr-FR" sz="1400" dirty="0">
                <a:solidFill>
                  <a:srgbClr val="013863"/>
                </a:solidFill>
                <a:latin typeface="Helvetica" panose="020B0504020202030204" pitchFamily="34" charset="0"/>
              </a:rPr>
              <a:t>.</a:t>
            </a:r>
          </a:p>
          <a:p>
            <a:pPr marL="107950" marR="131445" algn="just">
              <a:lnSpc>
                <a:spcPct val="121000"/>
              </a:lnSpc>
              <a:spcBef>
                <a:spcPts val="795"/>
              </a:spcBef>
            </a:pPr>
            <a:r>
              <a:rPr lang="fr-FR" sz="1400" dirty="0">
                <a:solidFill>
                  <a:srgbClr val="013863"/>
                </a:solidFill>
                <a:latin typeface="Helvetica" panose="020B0504020202030204" pitchFamily="34" charset="0"/>
              </a:rPr>
              <a:t>Il convient d’encadrer ces nouvelles pratiques par des </a:t>
            </a:r>
            <a:r>
              <a:rPr lang="fr-FR" sz="1400" b="1" dirty="0">
                <a:solidFill>
                  <a:srgbClr val="013863"/>
                </a:solidFill>
                <a:latin typeface="Helvetica" panose="020B0504020202030204" pitchFamily="34" charset="0"/>
              </a:rPr>
              <a:t>référentiels décrivant les bonnes pratiques </a:t>
            </a:r>
            <a:r>
              <a:rPr lang="fr-FR" sz="1400" dirty="0">
                <a:solidFill>
                  <a:srgbClr val="013863"/>
                </a:solidFill>
                <a:latin typeface="Helvetica" panose="020B0504020202030204" pitchFamily="34" charset="0"/>
              </a:rPr>
              <a:t>et les mesures techniques mises en place. Une charte opposable liste les droits et devoirs des salariés vis-à-vis du respect des règles d’usage.</a:t>
            </a:r>
          </a:p>
          <a:p>
            <a:pPr marL="107950" marR="131445" algn="just">
              <a:lnSpc>
                <a:spcPct val="121000"/>
              </a:lnSpc>
              <a:spcBef>
                <a:spcPts val="795"/>
              </a:spcBef>
            </a:pPr>
            <a:r>
              <a:rPr lang="fr-FR" sz="1400" dirty="0">
                <a:solidFill>
                  <a:srgbClr val="013863"/>
                </a:solidFill>
                <a:latin typeface="Helvetica" panose="020B0504020202030204" pitchFamily="34" charset="0"/>
              </a:rPr>
              <a:t>Pour être efficaces, ces documents doivent être accompagnés d’une sensibilisation récurrente des collaborateurs.</a:t>
            </a:r>
          </a:p>
          <a:p>
            <a:pPr marL="107950" marR="131445" algn="just">
              <a:lnSpc>
                <a:spcPct val="121000"/>
              </a:lnSpc>
              <a:spcBef>
                <a:spcPts val="795"/>
              </a:spcBef>
            </a:pPr>
            <a:r>
              <a:rPr lang="fr-FR" sz="1400" dirty="0">
                <a:solidFill>
                  <a:srgbClr val="013863"/>
                </a:solidFill>
                <a:latin typeface="Helvetica" panose="020B0504020202030204" pitchFamily="34" charset="0"/>
              </a:rPr>
              <a:t>Dans cette configuration, </a:t>
            </a:r>
            <a:r>
              <a:rPr lang="fr-FR" sz="1400" b="1" dirty="0">
                <a:solidFill>
                  <a:srgbClr val="013863"/>
                </a:solidFill>
                <a:latin typeface="Helvetica" panose="020B0504020202030204" pitchFamily="34" charset="0"/>
              </a:rPr>
              <a:t>la perte d’information </a:t>
            </a:r>
            <a:r>
              <a:rPr lang="fr-FR" sz="1400" dirty="0">
                <a:solidFill>
                  <a:srgbClr val="013863"/>
                </a:solidFill>
                <a:latin typeface="Helvetica" panose="020B0504020202030204" pitchFamily="34" charset="0"/>
              </a:rPr>
              <a:t>est le plus souvent liée à un vol de terminal. </a:t>
            </a:r>
          </a:p>
          <a:p>
            <a:pPr marL="107950" marR="131445" algn="just">
              <a:lnSpc>
                <a:spcPct val="121000"/>
              </a:lnSpc>
              <a:spcBef>
                <a:spcPts val="795"/>
              </a:spcBef>
            </a:pPr>
            <a:r>
              <a:rPr lang="fr-FR" sz="1400" dirty="0">
                <a:solidFill>
                  <a:srgbClr val="013863"/>
                </a:solidFill>
                <a:latin typeface="Helvetica" panose="020B0504020202030204" pitchFamily="34" charset="0"/>
              </a:rPr>
              <a:t>C’est une </a:t>
            </a:r>
            <a:r>
              <a:rPr lang="fr-FR" sz="1400" b="1" dirty="0">
                <a:solidFill>
                  <a:srgbClr val="013863"/>
                </a:solidFill>
                <a:latin typeface="Helvetica" panose="020B0504020202030204" pitchFamily="34" charset="0"/>
              </a:rPr>
              <a:t>obligation</a:t>
            </a:r>
            <a:r>
              <a:rPr lang="fr-FR" sz="1400" dirty="0">
                <a:solidFill>
                  <a:srgbClr val="013863"/>
                </a:solidFill>
                <a:latin typeface="Helvetica" panose="020B0504020202030204" pitchFamily="34" charset="0"/>
              </a:rPr>
              <a:t> de l’entreprise de s’en protéger (cf. CNIL, Commission Nationale Informatique et Liberté et RGPD*, Règlement Général sur la Protection des Données), notamment au moyen d’inventaires à jour et par le chiffrement des périphériques.</a:t>
            </a:r>
          </a:p>
          <a:p>
            <a:pPr marL="107950" marR="131445" algn="just">
              <a:lnSpc>
                <a:spcPct val="121000"/>
              </a:lnSpc>
              <a:spcBef>
                <a:spcPts val="795"/>
              </a:spcBef>
            </a:pPr>
            <a:r>
              <a:rPr lang="fr-FR" sz="1400" dirty="0">
                <a:solidFill>
                  <a:srgbClr val="013863"/>
                </a:solidFill>
                <a:latin typeface="Helvetica" panose="020B0504020202030204" pitchFamily="34" charset="0"/>
              </a:rPr>
              <a:t>L’installation d’applications d’origine douteuse induit un risque de piégeage de matériel (cheval de Troie).</a:t>
            </a:r>
          </a:p>
          <a:p>
            <a:pPr marL="107950" marR="131445" algn="just">
              <a:lnSpc>
                <a:spcPct val="121000"/>
              </a:lnSpc>
              <a:spcBef>
                <a:spcPts val="795"/>
              </a:spcBef>
            </a:pPr>
            <a:r>
              <a:rPr lang="fr-FR" sz="1400" dirty="0">
                <a:solidFill>
                  <a:srgbClr val="013863"/>
                </a:solidFill>
                <a:latin typeface="Helvetica" panose="020B0504020202030204" pitchFamily="34" charset="0"/>
              </a:rPr>
              <a:t>Il existe des solutions pour gérer ces flottes de terminaux et répondre à ces risques.</a:t>
            </a:r>
          </a:p>
          <a:p>
            <a:pPr marL="107950" marR="131445" algn="just">
              <a:lnSpc>
                <a:spcPct val="121000"/>
              </a:lnSpc>
              <a:spcBef>
                <a:spcPts val="795"/>
              </a:spcBef>
            </a:pPr>
            <a:r>
              <a:rPr lang="fr-FR" sz="1400" dirty="0">
                <a:solidFill>
                  <a:srgbClr val="013863"/>
                </a:solidFill>
                <a:latin typeface="Helvetica" panose="020B0504020202030204" pitchFamily="34" charset="0"/>
              </a:rPr>
              <a:t>Ces solutions permettent de forcer les exigences de sécurité souhaitées (par exemple déverrouillage par code PIN), de limiter les installations d’application ou d’effacer à distance toutes les données sensibles.</a:t>
            </a:r>
          </a:p>
          <a:p>
            <a:pPr marL="107950">
              <a:spcBef>
                <a:spcPts val="480"/>
              </a:spcBef>
            </a:pPr>
            <a:endParaRPr lang="fr-FR" sz="1400" b="1" dirty="0">
              <a:effectLst/>
              <a:latin typeface="Arial" panose="020B0604020202020204" pitchFamily="34" charset="0"/>
              <a:ea typeface="Arial" panose="020B0604020202020204" pitchFamily="34" charset="0"/>
            </a:endParaRPr>
          </a:p>
        </p:txBody>
      </p:sp>
      <p:sp>
        <p:nvSpPr>
          <p:cNvPr id="6" name="Espace réservé du numéro de diapositive 5">
            <a:extLst>
              <a:ext uri="{FF2B5EF4-FFF2-40B4-BE49-F238E27FC236}">
                <a16:creationId xmlns:a16="http://schemas.microsoft.com/office/drawing/2014/main" id="{F7D85A02-5EE8-44FC-8584-C652F71F9BC4}"/>
              </a:ext>
            </a:extLst>
          </p:cNvPr>
          <p:cNvSpPr>
            <a:spLocks noGrp="1"/>
          </p:cNvSpPr>
          <p:nvPr>
            <p:ph type="sldNum" sz="quarter" idx="12"/>
          </p:nvPr>
        </p:nvSpPr>
        <p:spPr>
          <a:xfrm>
            <a:off x="11541531" y="6545798"/>
            <a:ext cx="650469" cy="277958"/>
          </a:xfrm>
        </p:spPr>
        <p:txBody>
          <a:bodyPr/>
          <a:lstStyle/>
          <a:p>
            <a:pPr algn="r"/>
            <a:fld id="{F3EE269F-382C-4FDF-AA4F-64C84412D0DE}" type="slidenum">
              <a:rPr lang="fr-FR" sz="1200" smtClean="0">
                <a:solidFill>
                  <a:srgbClr val="013863"/>
                </a:solidFill>
              </a:rPr>
              <a:pPr algn="r"/>
              <a:t>21</a:t>
            </a:fld>
            <a:endParaRPr lang="fr-FR" dirty="0">
              <a:solidFill>
                <a:srgbClr val="013863"/>
              </a:solidFill>
            </a:endParaRPr>
          </a:p>
        </p:txBody>
      </p:sp>
      <p:sp>
        <p:nvSpPr>
          <p:cNvPr id="8" name="ZoneTexte 7">
            <a:extLst>
              <a:ext uri="{FF2B5EF4-FFF2-40B4-BE49-F238E27FC236}">
                <a16:creationId xmlns:a16="http://schemas.microsoft.com/office/drawing/2014/main" id="{52DF5D66-5E90-4986-B1C2-EA52BF462306}"/>
              </a:ext>
            </a:extLst>
          </p:cNvPr>
          <p:cNvSpPr txBox="1"/>
          <p:nvPr/>
        </p:nvSpPr>
        <p:spPr>
          <a:xfrm>
            <a:off x="407162" y="603358"/>
            <a:ext cx="12002322" cy="620426"/>
          </a:xfrm>
          <a:prstGeom prst="rect">
            <a:avLst/>
          </a:prstGeom>
          <a:noFill/>
        </p:spPr>
        <p:txBody>
          <a:bodyPr wrap="square">
            <a:spAutoFit/>
          </a:bodyPr>
          <a:lstStyle/>
          <a:p>
            <a:pPr>
              <a:lnSpc>
                <a:spcPts val="4400"/>
              </a:lnSpc>
            </a:pPr>
            <a:r>
              <a:rPr lang="fr-FR" sz="3600" cap="all" spc="-100" dirty="0">
                <a:solidFill>
                  <a:srgbClr val="1AB24B"/>
                </a:solidFill>
                <a:latin typeface="Helvetica" panose="020B0504020202030204" pitchFamily="34" charset="0"/>
                <a:ea typeface="Helvetica Neue Light" charset="0"/>
                <a:cs typeface="Helvetica Neue Light" charset="0"/>
              </a:rPr>
              <a:t>L’entreprise</a:t>
            </a:r>
            <a:endParaRPr lang="fr-FR" sz="3600" spc="-100" dirty="0">
              <a:solidFill>
                <a:srgbClr val="1AB24B"/>
              </a:solidFill>
              <a:latin typeface="Helvetica" panose="020B0504020202030204" pitchFamily="34" charset="0"/>
              <a:ea typeface="Helvetica Neue Light" charset="0"/>
              <a:cs typeface="Helvetica Neue Light" charset="0"/>
            </a:endParaRPr>
          </a:p>
        </p:txBody>
      </p:sp>
      <p:sp>
        <p:nvSpPr>
          <p:cNvPr id="7" name="Rectangle 5">
            <a:extLst>
              <a:ext uri="{FF2B5EF4-FFF2-40B4-BE49-F238E27FC236}">
                <a16:creationId xmlns:a16="http://schemas.microsoft.com/office/drawing/2014/main" id="{DA0CC942-3735-41B5-B57E-868D1DA9CDB6}"/>
              </a:ext>
            </a:extLst>
          </p:cNvPr>
          <p:cNvSpPr>
            <a:spLocks noChangeArrowheads="1"/>
          </p:cNvSpPr>
          <p:nvPr/>
        </p:nvSpPr>
        <p:spPr bwMode="auto">
          <a:xfrm>
            <a:off x="262683" y="1451173"/>
            <a:ext cx="7526163" cy="6148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223767" tIns="60306" rIns="247572" bIns="0" numCol="1" anchor="ctr" anchorCtr="0" compatLnSpc="1">
            <a:prstTxWarp prst="textNoShape">
              <a:avLst/>
            </a:prstTxWarp>
            <a:spAutoFit/>
          </a:bodyPr>
          <a:lstStyle/>
          <a:p>
            <a:pPr eaLnBrk="0" fontAlgn="base" hangingPunct="0">
              <a:spcBef>
                <a:spcPct val="0"/>
              </a:spcBef>
              <a:spcAft>
                <a:spcPct val="0"/>
              </a:spcAft>
            </a:pPr>
            <a:r>
              <a:rPr lang="fr-FR" b="1" dirty="0">
                <a:solidFill>
                  <a:srgbClr val="003964"/>
                </a:solidFill>
                <a:latin typeface="Helvetica Neue"/>
              </a:rPr>
              <a:t>BYOD/ATAWAD : JAMAIS SANS MON PORTABLE</a:t>
            </a:r>
          </a:p>
          <a:p>
            <a:pPr marL="0" marR="0" lvl="0" indent="0" algn="l" defTabSz="914400" rtl="0" eaLnBrk="0" fontAlgn="base" latinLnBrk="0" hangingPunct="0">
              <a:lnSpc>
                <a:spcPct val="100000"/>
              </a:lnSpc>
              <a:spcBef>
                <a:spcPct val="0"/>
              </a:spcBef>
              <a:spcAft>
                <a:spcPct val="0"/>
              </a:spcAft>
              <a:buClrTx/>
              <a:buSzTx/>
              <a:buFontTx/>
              <a:buNone/>
              <a:tabLst/>
            </a:pPr>
            <a:endParaRPr lang="fr-FR" altLang="fr-FR" b="1" dirty="0">
              <a:solidFill>
                <a:srgbClr val="003964"/>
              </a:solidFill>
              <a:latin typeface="Helvetica Neue"/>
            </a:endParaRPr>
          </a:p>
        </p:txBody>
      </p:sp>
      <p:sp>
        <p:nvSpPr>
          <p:cNvPr id="10" name="Rectangle 6">
            <a:extLst>
              <a:ext uri="{FF2B5EF4-FFF2-40B4-BE49-F238E27FC236}">
                <a16:creationId xmlns:a16="http://schemas.microsoft.com/office/drawing/2014/main" id="{167B42ED-C96F-422E-9960-70B509FDABBE}"/>
              </a:ext>
            </a:extLst>
          </p:cNvPr>
          <p:cNvSpPr>
            <a:spLocks noChangeArrowheads="1"/>
          </p:cNvSpPr>
          <p:nvPr/>
        </p:nvSpPr>
        <p:spPr bwMode="auto">
          <a:xfrm>
            <a:off x="6003634" y="291098"/>
            <a:ext cx="184731"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tabLst>
                <a:tab pos="611188" algn="l"/>
              </a:tabLst>
              <a:defRPr>
                <a:solidFill>
                  <a:schemeClr val="tx1"/>
                </a:solidFill>
                <a:latin typeface="Arial" panose="020B0604020202020204" pitchFamily="34" charset="0"/>
              </a:defRPr>
            </a:lvl1pPr>
            <a:lvl2pPr eaLnBrk="0" fontAlgn="base" hangingPunct="0">
              <a:spcBef>
                <a:spcPct val="0"/>
              </a:spcBef>
              <a:spcAft>
                <a:spcPct val="0"/>
              </a:spcAft>
              <a:tabLst>
                <a:tab pos="611188" algn="l"/>
              </a:tabLst>
              <a:defRPr>
                <a:solidFill>
                  <a:schemeClr val="tx1"/>
                </a:solidFill>
                <a:latin typeface="Arial" panose="020B0604020202020204" pitchFamily="34" charset="0"/>
              </a:defRPr>
            </a:lvl2pPr>
            <a:lvl3pPr eaLnBrk="0" fontAlgn="base" hangingPunct="0">
              <a:spcBef>
                <a:spcPct val="0"/>
              </a:spcBef>
              <a:spcAft>
                <a:spcPct val="0"/>
              </a:spcAft>
              <a:tabLst>
                <a:tab pos="611188" algn="l"/>
              </a:tabLst>
              <a:defRPr>
                <a:solidFill>
                  <a:schemeClr val="tx1"/>
                </a:solidFill>
                <a:latin typeface="Arial" panose="020B0604020202020204" pitchFamily="34" charset="0"/>
              </a:defRPr>
            </a:lvl3pPr>
            <a:lvl4pPr eaLnBrk="0" fontAlgn="base" hangingPunct="0">
              <a:spcBef>
                <a:spcPct val="0"/>
              </a:spcBef>
              <a:spcAft>
                <a:spcPct val="0"/>
              </a:spcAft>
              <a:tabLst>
                <a:tab pos="611188" algn="l"/>
              </a:tabLst>
              <a:defRPr>
                <a:solidFill>
                  <a:schemeClr val="tx1"/>
                </a:solidFill>
                <a:latin typeface="Arial" panose="020B0604020202020204" pitchFamily="34" charset="0"/>
              </a:defRPr>
            </a:lvl4pPr>
            <a:lvl5pPr eaLnBrk="0" fontAlgn="base" hangingPunct="0">
              <a:spcBef>
                <a:spcPct val="0"/>
              </a:spcBef>
              <a:spcAft>
                <a:spcPct val="0"/>
              </a:spcAft>
              <a:tabLst>
                <a:tab pos="611188" algn="l"/>
              </a:tabLst>
              <a:defRPr>
                <a:solidFill>
                  <a:schemeClr val="tx1"/>
                </a:solidFill>
                <a:latin typeface="Arial" panose="020B0604020202020204" pitchFamily="34" charset="0"/>
              </a:defRPr>
            </a:lvl5pPr>
            <a:lvl6pPr eaLnBrk="0" fontAlgn="base" hangingPunct="0">
              <a:spcBef>
                <a:spcPct val="0"/>
              </a:spcBef>
              <a:spcAft>
                <a:spcPct val="0"/>
              </a:spcAft>
              <a:tabLst>
                <a:tab pos="611188" algn="l"/>
              </a:tabLst>
              <a:defRPr>
                <a:solidFill>
                  <a:schemeClr val="tx1"/>
                </a:solidFill>
                <a:latin typeface="Arial" panose="020B0604020202020204" pitchFamily="34" charset="0"/>
              </a:defRPr>
            </a:lvl6pPr>
            <a:lvl7pPr eaLnBrk="0" fontAlgn="base" hangingPunct="0">
              <a:spcBef>
                <a:spcPct val="0"/>
              </a:spcBef>
              <a:spcAft>
                <a:spcPct val="0"/>
              </a:spcAft>
              <a:tabLst>
                <a:tab pos="611188" algn="l"/>
              </a:tabLst>
              <a:defRPr>
                <a:solidFill>
                  <a:schemeClr val="tx1"/>
                </a:solidFill>
                <a:latin typeface="Arial" panose="020B0604020202020204" pitchFamily="34" charset="0"/>
              </a:defRPr>
            </a:lvl7pPr>
            <a:lvl8pPr eaLnBrk="0" fontAlgn="base" hangingPunct="0">
              <a:spcBef>
                <a:spcPct val="0"/>
              </a:spcBef>
              <a:spcAft>
                <a:spcPct val="0"/>
              </a:spcAft>
              <a:tabLst>
                <a:tab pos="611188" algn="l"/>
              </a:tabLst>
              <a:defRPr>
                <a:solidFill>
                  <a:schemeClr val="tx1"/>
                </a:solidFill>
                <a:latin typeface="Arial" panose="020B0604020202020204" pitchFamily="34" charset="0"/>
              </a:defRPr>
            </a:lvl8pPr>
            <a:lvl9pPr eaLnBrk="0" fontAlgn="base" hangingPunct="0">
              <a:spcBef>
                <a:spcPct val="0"/>
              </a:spcBef>
              <a:spcAft>
                <a:spcPct val="0"/>
              </a:spcAft>
              <a:tabLst>
                <a:tab pos="611188" algn="l"/>
              </a:tabLst>
              <a:defRPr>
                <a:solidFill>
                  <a:schemeClr val="tx1"/>
                </a:solidFill>
                <a:latin typeface="Arial" panose="020B0604020202020204" pitchFamily="34" charset="0"/>
              </a:defRPr>
            </a:lvl9pPr>
          </a:lstStyle>
          <a:p>
            <a:pPr marL="0" marR="0" lvl="0" indent="0" algn="justLow" defTabSz="914400" rtl="0" eaLnBrk="0" fontAlgn="base" latinLnBrk="0" hangingPunct="0">
              <a:lnSpc>
                <a:spcPct val="100000"/>
              </a:lnSpc>
              <a:spcBef>
                <a:spcPct val="0"/>
              </a:spcBef>
              <a:spcAft>
                <a:spcPct val="0"/>
              </a:spcAft>
              <a:buClrTx/>
              <a:buSzTx/>
              <a:buFontTx/>
              <a:buNone/>
              <a:tabLst>
                <a:tab pos="611188" algn="l"/>
              </a:tabLst>
            </a:pPr>
            <a:br>
              <a:rPr kumimoji="0" lang="fr-FR" altLang="fr-FR" sz="1000" b="0" i="0" u="none" strike="noStrike" cap="none" normalizeH="0" baseline="0" dirty="0">
                <a:ln>
                  <a:noFill/>
                </a:ln>
                <a:solidFill>
                  <a:schemeClr val="tx1"/>
                </a:solidFill>
                <a:effectLst/>
                <a:latin typeface="Arial" panose="020B0604020202020204" pitchFamily="34" charset="0"/>
                <a:ea typeface="Arial" panose="020B0604020202020204" pitchFamily="34" charset="0"/>
              </a:rPr>
            </a:br>
            <a:endParaRPr kumimoji="0" lang="fr-FR" altLang="fr-FR" sz="6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25752206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A15F999-1AD1-443F-BD4F-AE9E0BB033D2}"/>
              </a:ext>
            </a:extLst>
          </p:cNvPr>
          <p:cNvSpPr/>
          <p:nvPr/>
        </p:nvSpPr>
        <p:spPr>
          <a:xfrm>
            <a:off x="322758" y="2289179"/>
            <a:ext cx="11218773" cy="2796278"/>
          </a:xfrm>
          <a:prstGeom prst="rect">
            <a:avLst/>
          </a:prstGeom>
        </p:spPr>
        <p:txBody>
          <a:bodyPr wrap="square">
            <a:spAutoFit/>
          </a:bodyPr>
          <a:lstStyle/>
          <a:p>
            <a:pPr marL="107950" marR="132715" algn="just">
              <a:lnSpc>
                <a:spcPct val="121000"/>
              </a:lnSpc>
              <a:spcBef>
                <a:spcPts val="800"/>
              </a:spcBef>
            </a:pPr>
            <a:r>
              <a:rPr lang="fr-FR" sz="1400" dirty="0">
                <a:solidFill>
                  <a:srgbClr val="013863"/>
                </a:solidFill>
                <a:latin typeface="Helvetica" panose="020B0504020202030204" pitchFamily="34" charset="0"/>
              </a:rPr>
              <a:t>Niveau standard</a:t>
            </a:r>
          </a:p>
          <a:p>
            <a:pPr marL="107950">
              <a:lnSpc>
                <a:spcPct val="121000"/>
              </a:lnSpc>
              <a:spcBef>
                <a:spcPts val="795"/>
              </a:spcBef>
              <a:spcAft>
                <a:spcPts val="0"/>
              </a:spcAft>
            </a:pPr>
            <a:r>
              <a:rPr lang="fr-FR" sz="1400" dirty="0">
                <a:solidFill>
                  <a:srgbClr val="013863"/>
                </a:solidFill>
                <a:latin typeface="Helvetica" panose="020B0504020202030204" pitchFamily="34" charset="0"/>
              </a:rPr>
              <a:t>Comment vous assurez-vous qu’aucun document confidentiel de l’entreprise n’est présent sur les mobiles personnels de vos collaborateurs ?</a:t>
            </a:r>
          </a:p>
          <a:p>
            <a:pPr>
              <a:spcBef>
                <a:spcPts val="45"/>
              </a:spcBef>
            </a:pPr>
            <a:r>
              <a:rPr lang="fr-FR" sz="1400" dirty="0">
                <a:solidFill>
                  <a:srgbClr val="013863"/>
                </a:solidFill>
                <a:latin typeface="Helvetica" panose="020B0504020202030204" pitchFamily="34" charset="0"/>
              </a:rPr>
              <a:t> </a:t>
            </a:r>
          </a:p>
          <a:p>
            <a:pPr marL="107950">
              <a:spcBef>
                <a:spcPts val="480"/>
              </a:spcBef>
            </a:pPr>
            <a:r>
              <a:rPr lang="fr-FR" sz="1400" dirty="0">
                <a:solidFill>
                  <a:srgbClr val="013863"/>
                </a:solidFill>
                <a:latin typeface="Helvetica" panose="020B0504020202030204" pitchFamily="34" charset="0"/>
              </a:rPr>
              <a:t>Niveau avancé</a:t>
            </a:r>
          </a:p>
          <a:p>
            <a:pPr marL="107950" marR="26035">
              <a:lnSpc>
                <a:spcPct val="121000"/>
              </a:lnSpc>
              <a:spcBef>
                <a:spcPts val="795"/>
              </a:spcBef>
              <a:spcAft>
                <a:spcPts val="0"/>
              </a:spcAft>
            </a:pPr>
            <a:r>
              <a:rPr lang="fr-FR" sz="1400" dirty="0">
                <a:solidFill>
                  <a:srgbClr val="013863"/>
                </a:solidFill>
                <a:latin typeface="Helvetica" panose="020B0504020202030204" pitchFamily="34" charset="0"/>
              </a:rPr>
              <a:t>Comment contrôlez-vous que les matériels personnels sont sains avant de les autoriser à se connecter à votre système d’information ?</a:t>
            </a:r>
          </a:p>
          <a:p>
            <a:pPr marL="107950" marR="132715" algn="just">
              <a:lnSpc>
                <a:spcPct val="121000"/>
              </a:lnSpc>
              <a:spcBef>
                <a:spcPts val="800"/>
              </a:spcBef>
              <a:spcAft>
                <a:spcPts val="0"/>
              </a:spcAft>
            </a:pPr>
            <a:endParaRPr lang="fr-FR" sz="1400" dirty="0">
              <a:solidFill>
                <a:srgbClr val="013863"/>
              </a:solidFill>
              <a:latin typeface="Helvetica" panose="020B0504020202030204" pitchFamily="34" charset="0"/>
            </a:endParaRPr>
          </a:p>
          <a:p>
            <a:pPr marL="107950" algn="just">
              <a:spcBef>
                <a:spcPts val="800"/>
              </a:spcBef>
            </a:pPr>
            <a:endParaRPr lang="fr-FR" sz="1400" dirty="0">
              <a:solidFill>
                <a:srgbClr val="013863"/>
              </a:solidFill>
              <a:latin typeface="Helvetica" panose="020B0504020202030204" pitchFamily="34" charset="0"/>
            </a:endParaRPr>
          </a:p>
          <a:p>
            <a:pPr marL="107950">
              <a:spcBef>
                <a:spcPts val="480"/>
              </a:spcBef>
            </a:pPr>
            <a:endParaRPr lang="fr-FR" sz="1400" b="1" dirty="0">
              <a:effectLst/>
              <a:latin typeface="Arial" panose="020B0604020202020204" pitchFamily="34" charset="0"/>
              <a:ea typeface="Arial" panose="020B0604020202020204" pitchFamily="34" charset="0"/>
            </a:endParaRPr>
          </a:p>
        </p:txBody>
      </p:sp>
      <p:sp>
        <p:nvSpPr>
          <p:cNvPr id="6" name="Espace réservé du numéro de diapositive 5">
            <a:extLst>
              <a:ext uri="{FF2B5EF4-FFF2-40B4-BE49-F238E27FC236}">
                <a16:creationId xmlns:a16="http://schemas.microsoft.com/office/drawing/2014/main" id="{F7D85A02-5EE8-44FC-8584-C652F71F9BC4}"/>
              </a:ext>
            </a:extLst>
          </p:cNvPr>
          <p:cNvSpPr>
            <a:spLocks noGrp="1"/>
          </p:cNvSpPr>
          <p:nvPr>
            <p:ph type="sldNum" sz="quarter" idx="12"/>
          </p:nvPr>
        </p:nvSpPr>
        <p:spPr>
          <a:xfrm>
            <a:off x="11541531" y="6545798"/>
            <a:ext cx="650469" cy="277958"/>
          </a:xfrm>
        </p:spPr>
        <p:txBody>
          <a:bodyPr/>
          <a:lstStyle/>
          <a:p>
            <a:pPr algn="r"/>
            <a:fld id="{F3EE269F-382C-4FDF-AA4F-64C84412D0DE}" type="slidenum">
              <a:rPr lang="fr-FR" sz="1200" smtClean="0">
                <a:solidFill>
                  <a:srgbClr val="013863"/>
                </a:solidFill>
              </a:rPr>
              <a:pPr algn="r"/>
              <a:t>22</a:t>
            </a:fld>
            <a:endParaRPr lang="fr-FR" dirty="0">
              <a:solidFill>
                <a:srgbClr val="013863"/>
              </a:solidFill>
            </a:endParaRPr>
          </a:p>
        </p:txBody>
      </p:sp>
      <p:sp>
        <p:nvSpPr>
          <p:cNvPr id="8" name="ZoneTexte 7">
            <a:extLst>
              <a:ext uri="{FF2B5EF4-FFF2-40B4-BE49-F238E27FC236}">
                <a16:creationId xmlns:a16="http://schemas.microsoft.com/office/drawing/2014/main" id="{52DF5D66-5E90-4986-B1C2-EA52BF462306}"/>
              </a:ext>
            </a:extLst>
          </p:cNvPr>
          <p:cNvSpPr txBox="1"/>
          <p:nvPr/>
        </p:nvSpPr>
        <p:spPr>
          <a:xfrm>
            <a:off x="407162" y="603358"/>
            <a:ext cx="12002322" cy="620426"/>
          </a:xfrm>
          <a:prstGeom prst="rect">
            <a:avLst/>
          </a:prstGeom>
          <a:noFill/>
        </p:spPr>
        <p:txBody>
          <a:bodyPr wrap="square">
            <a:spAutoFit/>
          </a:bodyPr>
          <a:lstStyle/>
          <a:p>
            <a:pPr>
              <a:lnSpc>
                <a:spcPts val="4400"/>
              </a:lnSpc>
            </a:pPr>
            <a:r>
              <a:rPr lang="fr-FR" sz="3600" cap="all" spc="-100" dirty="0">
                <a:solidFill>
                  <a:srgbClr val="1AB24B"/>
                </a:solidFill>
                <a:latin typeface="Helvetica" panose="020B0504020202030204" pitchFamily="34" charset="0"/>
                <a:ea typeface="Helvetica Neue Light" charset="0"/>
                <a:cs typeface="Helvetica Neue Light" charset="0"/>
              </a:rPr>
              <a:t>L’entreprise</a:t>
            </a:r>
            <a:endParaRPr lang="fr-FR" sz="3600" spc="-100" dirty="0">
              <a:solidFill>
                <a:srgbClr val="1AB24B"/>
              </a:solidFill>
              <a:latin typeface="Helvetica" panose="020B0504020202030204" pitchFamily="34" charset="0"/>
              <a:ea typeface="Helvetica Neue Light" charset="0"/>
              <a:cs typeface="Helvetica Neue Light" charset="0"/>
            </a:endParaRPr>
          </a:p>
        </p:txBody>
      </p:sp>
      <p:sp>
        <p:nvSpPr>
          <p:cNvPr id="7" name="Rectangle 5">
            <a:extLst>
              <a:ext uri="{FF2B5EF4-FFF2-40B4-BE49-F238E27FC236}">
                <a16:creationId xmlns:a16="http://schemas.microsoft.com/office/drawing/2014/main" id="{DA0CC942-3735-41B5-B57E-868D1DA9CDB6}"/>
              </a:ext>
            </a:extLst>
          </p:cNvPr>
          <p:cNvSpPr>
            <a:spLocks noChangeArrowheads="1"/>
          </p:cNvSpPr>
          <p:nvPr/>
        </p:nvSpPr>
        <p:spPr bwMode="auto">
          <a:xfrm>
            <a:off x="262683" y="1451173"/>
            <a:ext cx="7526163" cy="6148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223767" tIns="60306" rIns="247572" bIns="0" numCol="1" anchor="ctr" anchorCtr="0" compatLnSpc="1">
            <a:prstTxWarp prst="textNoShape">
              <a:avLst/>
            </a:prstTxWarp>
            <a:spAutoFit/>
          </a:bodyPr>
          <a:lstStyle/>
          <a:p>
            <a:pPr eaLnBrk="0" fontAlgn="base" hangingPunct="0">
              <a:spcBef>
                <a:spcPct val="0"/>
              </a:spcBef>
              <a:spcAft>
                <a:spcPct val="0"/>
              </a:spcAft>
            </a:pPr>
            <a:r>
              <a:rPr lang="fr-FR" b="1" dirty="0">
                <a:solidFill>
                  <a:srgbClr val="003964"/>
                </a:solidFill>
                <a:latin typeface="Helvetica Neue"/>
              </a:rPr>
              <a:t>BYOD/ATAWAD : JAMAIS SANS MON PORTABLE</a:t>
            </a:r>
          </a:p>
          <a:p>
            <a:pPr marL="0" marR="0" lvl="0" indent="0" algn="l" defTabSz="914400" rtl="0" eaLnBrk="0" fontAlgn="base" latinLnBrk="0" hangingPunct="0">
              <a:lnSpc>
                <a:spcPct val="100000"/>
              </a:lnSpc>
              <a:spcBef>
                <a:spcPct val="0"/>
              </a:spcBef>
              <a:spcAft>
                <a:spcPct val="0"/>
              </a:spcAft>
              <a:buClrTx/>
              <a:buSzTx/>
              <a:buFontTx/>
              <a:buNone/>
              <a:tabLst/>
            </a:pPr>
            <a:endParaRPr lang="fr-FR" altLang="fr-FR" b="1" dirty="0">
              <a:solidFill>
                <a:srgbClr val="003964"/>
              </a:solidFill>
              <a:latin typeface="Helvetica Neue"/>
            </a:endParaRPr>
          </a:p>
        </p:txBody>
      </p:sp>
      <p:sp>
        <p:nvSpPr>
          <p:cNvPr id="10" name="Rectangle 6">
            <a:extLst>
              <a:ext uri="{FF2B5EF4-FFF2-40B4-BE49-F238E27FC236}">
                <a16:creationId xmlns:a16="http://schemas.microsoft.com/office/drawing/2014/main" id="{167B42ED-C96F-422E-9960-70B509FDABBE}"/>
              </a:ext>
            </a:extLst>
          </p:cNvPr>
          <p:cNvSpPr>
            <a:spLocks noChangeArrowheads="1"/>
          </p:cNvSpPr>
          <p:nvPr/>
        </p:nvSpPr>
        <p:spPr bwMode="auto">
          <a:xfrm>
            <a:off x="6003634" y="291098"/>
            <a:ext cx="184731"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tabLst>
                <a:tab pos="611188" algn="l"/>
              </a:tabLst>
              <a:defRPr>
                <a:solidFill>
                  <a:schemeClr val="tx1"/>
                </a:solidFill>
                <a:latin typeface="Arial" panose="020B0604020202020204" pitchFamily="34" charset="0"/>
              </a:defRPr>
            </a:lvl1pPr>
            <a:lvl2pPr eaLnBrk="0" fontAlgn="base" hangingPunct="0">
              <a:spcBef>
                <a:spcPct val="0"/>
              </a:spcBef>
              <a:spcAft>
                <a:spcPct val="0"/>
              </a:spcAft>
              <a:tabLst>
                <a:tab pos="611188" algn="l"/>
              </a:tabLst>
              <a:defRPr>
                <a:solidFill>
                  <a:schemeClr val="tx1"/>
                </a:solidFill>
                <a:latin typeface="Arial" panose="020B0604020202020204" pitchFamily="34" charset="0"/>
              </a:defRPr>
            </a:lvl2pPr>
            <a:lvl3pPr eaLnBrk="0" fontAlgn="base" hangingPunct="0">
              <a:spcBef>
                <a:spcPct val="0"/>
              </a:spcBef>
              <a:spcAft>
                <a:spcPct val="0"/>
              </a:spcAft>
              <a:tabLst>
                <a:tab pos="611188" algn="l"/>
              </a:tabLst>
              <a:defRPr>
                <a:solidFill>
                  <a:schemeClr val="tx1"/>
                </a:solidFill>
                <a:latin typeface="Arial" panose="020B0604020202020204" pitchFamily="34" charset="0"/>
              </a:defRPr>
            </a:lvl3pPr>
            <a:lvl4pPr eaLnBrk="0" fontAlgn="base" hangingPunct="0">
              <a:spcBef>
                <a:spcPct val="0"/>
              </a:spcBef>
              <a:spcAft>
                <a:spcPct val="0"/>
              </a:spcAft>
              <a:tabLst>
                <a:tab pos="611188" algn="l"/>
              </a:tabLst>
              <a:defRPr>
                <a:solidFill>
                  <a:schemeClr val="tx1"/>
                </a:solidFill>
                <a:latin typeface="Arial" panose="020B0604020202020204" pitchFamily="34" charset="0"/>
              </a:defRPr>
            </a:lvl4pPr>
            <a:lvl5pPr eaLnBrk="0" fontAlgn="base" hangingPunct="0">
              <a:spcBef>
                <a:spcPct val="0"/>
              </a:spcBef>
              <a:spcAft>
                <a:spcPct val="0"/>
              </a:spcAft>
              <a:tabLst>
                <a:tab pos="611188" algn="l"/>
              </a:tabLst>
              <a:defRPr>
                <a:solidFill>
                  <a:schemeClr val="tx1"/>
                </a:solidFill>
                <a:latin typeface="Arial" panose="020B0604020202020204" pitchFamily="34" charset="0"/>
              </a:defRPr>
            </a:lvl5pPr>
            <a:lvl6pPr eaLnBrk="0" fontAlgn="base" hangingPunct="0">
              <a:spcBef>
                <a:spcPct val="0"/>
              </a:spcBef>
              <a:spcAft>
                <a:spcPct val="0"/>
              </a:spcAft>
              <a:tabLst>
                <a:tab pos="611188" algn="l"/>
              </a:tabLst>
              <a:defRPr>
                <a:solidFill>
                  <a:schemeClr val="tx1"/>
                </a:solidFill>
                <a:latin typeface="Arial" panose="020B0604020202020204" pitchFamily="34" charset="0"/>
              </a:defRPr>
            </a:lvl6pPr>
            <a:lvl7pPr eaLnBrk="0" fontAlgn="base" hangingPunct="0">
              <a:spcBef>
                <a:spcPct val="0"/>
              </a:spcBef>
              <a:spcAft>
                <a:spcPct val="0"/>
              </a:spcAft>
              <a:tabLst>
                <a:tab pos="611188" algn="l"/>
              </a:tabLst>
              <a:defRPr>
                <a:solidFill>
                  <a:schemeClr val="tx1"/>
                </a:solidFill>
                <a:latin typeface="Arial" panose="020B0604020202020204" pitchFamily="34" charset="0"/>
              </a:defRPr>
            </a:lvl7pPr>
            <a:lvl8pPr eaLnBrk="0" fontAlgn="base" hangingPunct="0">
              <a:spcBef>
                <a:spcPct val="0"/>
              </a:spcBef>
              <a:spcAft>
                <a:spcPct val="0"/>
              </a:spcAft>
              <a:tabLst>
                <a:tab pos="611188" algn="l"/>
              </a:tabLst>
              <a:defRPr>
                <a:solidFill>
                  <a:schemeClr val="tx1"/>
                </a:solidFill>
                <a:latin typeface="Arial" panose="020B0604020202020204" pitchFamily="34" charset="0"/>
              </a:defRPr>
            </a:lvl8pPr>
            <a:lvl9pPr eaLnBrk="0" fontAlgn="base" hangingPunct="0">
              <a:spcBef>
                <a:spcPct val="0"/>
              </a:spcBef>
              <a:spcAft>
                <a:spcPct val="0"/>
              </a:spcAft>
              <a:tabLst>
                <a:tab pos="611188" algn="l"/>
              </a:tabLst>
              <a:defRPr>
                <a:solidFill>
                  <a:schemeClr val="tx1"/>
                </a:solidFill>
                <a:latin typeface="Arial" panose="020B0604020202020204" pitchFamily="34" charset="0"/>
              </a:defRPr>
            </a:lvl9pPr>
          </a:lstStyle>
          <a:p>
            <a:pPr marL="0" marR="0" lvl="0" indent="0" algn="justLow" defTabSz="914400" rtl="0" eaLnBrk="0" fontAlgn="base" latinLnBrk="0" hangingPunct="0">
              <a:lnSpc>
                <a:spcPct val="100000"/>
              </a:lnSpc>
              <a:spcBef>
                <a:spcPct val="0"/>
              </a:spcBef>
              <a:spcAft>
                <a:spcPct val="0"/>
              </a:spcAft>
              <a:buClrTx/>
              <a:buSzTx/>
              <a:buFontTx/>
              <a:buNone/>
              <a:tabLst>
                <a:tab pos="611188" algn="l"/>
              </a:tabLst>
            </a:pPr>
            <a:br>
              <a:rPr kumimoji="0" lang="fr-FR" altLang="fr-FR" sz="1000" b="0" i="0" u="none" strike="noStrike" cap="none" normalizeH="0" baseline="0" dirty="0">
                <a:ln>
                  <a:noFill/>
                </a:ln>
                <a:solidFill>
                  <a:schemeClr val="tx1"/>
                </a:solidFill>
                <a:effectLst/>
                <a:latin typeface="Arial" panose="020B0604020202020204" pitchFamily="34" charset="0"/>
                <a:ea typeface="Arial" panose="020B0604020202020204" pitchFamily="34" charset="0"/>
              </a:rPr>
            </a:br>
            <a:endParaRPr kumimoji="0" lang="fr-FR" altLang="fr-FR" sz="6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02449978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A15F999-1AD1-443F-BD4F-AE9E0BB033D2}"/>
              </a:ext>
            </a:extLst>
          </p:cNvPr>
          <p:cNvSpPr/>
          <p:nvPr/>
        </p:nvSpPr>
        <p:spPr>
          <a:xfrm>
            <a:off x="322758" y="2282601"/>
            <a:ext cx="8130507" cy="2903872"/>
          </a:xfrm>
          <a:prstGeom prst="rect">
            <a:avLst/>
          </a:prstGeom>
        </p:spPr>
        <p:txBody>
          <a:bodyPr wrap="square">
            <a:spAutoFit/>
          </a:bodyPr>
          <a:lstStyle/>
          <a:p>
            <a:pPr marL="107950" marR="132080" algn="just">
              <a:lnSpc>
                <a:spcPct val="121000"/>
              </a:lnSpc>
              <a:spcBef>
                <a:spcPts val="795"/>
              </a:spcBef>
              <a:spcAft>
                <a:spcPts val="0"/>
              </a:spcAft>
            </a:pPr>
            <a:r>
              <a:rPr lang="fr-FR" sz="1400" dirty="0">
                <a:solidFill>
                  <a:srgbClr val="013863"/>
                </a:solidFill>
                <a:latin typeface="Helvetica" panose="020B0504020202030204" pitchFamily="34" charset="0"/>
              </a:rPr>
              <a:t>L’accès distant, c’est la connexion aux systèmes d’information de l’entreprise depuis l’extérieur.</a:t>
            </a:r>
          </a:p>
          <a:p>
            <a:pPr marL="107950" marR="131445" algn="just">
              <a:lnSpc>
                <a:spcPct val="121000"/>
              </a:lnSpc>
              <a:spcBef>
                <a:spcPts val="565"/>
              </a:spcBef>
              <a:spcAft>
                <a:spcPts val="0"/>
              </a:spcAft>
            </a:pPr>
            <a:r>
              <a:rPr lang="fr-FR" sz="1400" dirty="0">
                <a:solidFill>
                  <a:srgbClr val="013863"/>
                </a:solidFill>
                <a:latin typeface="Helvetica" panose="020B0504020202030204" pitchFamily="34" charset="0"/>
              </a:rPr>
              <a:t>Elle concerne majoritairement les collaborateurs et les partenaires pour satisfaire les besoins de </a:t>
            </a:r>
            <a:r>
              <a:rPr lang="fr-FR" sz="1400" b="1" dirty="0">
                <a:solidFill>
                  <a:srgbClr val="013863"/>
                </a:solidFill>
                <a:latin typeface="Helvetica" panose="020B0504020202030204" pitchFamily="34" charset="0"/>
              </a:rPr>
              <a:t>télétravail</a:t>
            </a:r>
            <a:r>
              <a:rPr lang="fr-FR" sz="1400" dirty="0">
                <a:solidFill>
                  <a:srgbClr val="013863"/>
                </a:solidFill>
                <a:latin typeface="Helvetica" panose="020B0504020202030204" pitchFamily="34" charset="0"/>
              </a:rPr>
              <a:t>, d’astreinte ou de solutions de mobilité sur le terrain, mais aussi des besoins de collaboration de l’entreprise étendue.</a:t>
            </a:r>
          </a:p>
          <a:p>
            <a:pPr marL="107950" marR="131445" algn="just">
              <a:lnSpc>
                <a:spcPct val="121000"/>
              </a:lnSpc>
              <a:spcBef>
                <a:spcPts val="555"/>
              </a:spcBef>
              <a:spcAft>
                <a:spcPts val="0"/>
              </a:spcAft>
            </a:pPr>
            <a:r>
              <a:rPr lang="fr-FR" sz="1400" dirty="0">
                <a:solidFill>
                  <a:srgbClr val="013863"/>
                </a:solidFill>
                <a:latin typeface="Helvetica" panose="020B0504020202030204" pitchFamily="34" charset="0"/>
              </a:rPr>
              <a:t>Par exemple, un commercial pourra faire une proposition, récupérer des documents marketing ou passer des commandes en présence de son client. Un assistant pourra gérer les agendas de ses patrons depuis son domicile. Un partenaire pourra, depuis son entreprise, faire du </a:t>
            </a:r>
            <a:r>
              <a:rPr lang="fr-FR" sz="1400" dirty="0" err="1">
                <a:solidFill>
                  <a:srgbClr val="013863"/>
                </a:solidFill>
                <a:latin typeface="Helvetica" panose="020B0504020202030204" pitchFamily="34" charset="0"/>
              </a:rPr>
              <a:t>codesign</a:t>
            </a:r>
            <a:r>
              <a:rPr lang="fr-FR" sz="1400" dirty="0">
                <a:solidFill>
                  <a:srgbClr val="013863"/>
                </a:solidFill>
                <a:latin typeface="Helvetica" panose="020B0504020202030204" pitchFamily="34" charset="0"/>
              </a:rPr>
              <a:t> sur un projet commun.</a:t>
            </a:r>
          </a:p>
          <a:p>
            <a:pPr marL="107950" algn="just">
              <a:spcBef>
                <a:spcPts val="555"/>
              </a:spcBef>
              <a:spcAft>
                <a:spcPts val="0"/>
              </a:spcAft>
            </a:pPr>
            <a:r>
              <a:rPr lang="fr-FR" sz="1400" dirty="0">
                <a:solidFill>
                  <a:srgbClr val="013863"/>
                </a:solidFill>
                <a:latin typeface="Helvetica" panose="020B0504020202030204" pitchFamily="34" charset="0"/>
              </a:rPr>
              <a:t>Pour cela, il est indispensable de sécuriser ces canaux de communication.</a:t>
            </a:r>
          </a:p>
          <a:p>
            <a:pPr marL="107950">
              <a:spcBef>
                <a:spcPts val="480"/>
              </a:spcBef>
            </a:pPr>
            <a:endParaRPr lang="fr-FR" sz="1400" b="1" dirty="0">
              <a:effectLst/>
              <a:latin typeface="Arial" panose="020B0604020202020204" pitchFamily="34" charset="0"/>
              <a:ea typeface="Arial" panose="020B0604020202020204" pitchFamily="34" charset="0"/>
            </a:endParaRPr>
          </a:p>
        </p:txBody>
      </p:sp>
      <p:sp>
        <p:nvSpPr>
          <p:cNvPr id="6" name="Espace réservé du numéro de diapositive 5">
            <a:extLst>
              <a:ext uri="{FF2B5EF4-FFF2-40B4-BE49-F238E27FC236}">
                <a16:creationId xmlns:a16="http://schemas.microsoft.com/office/drawing/2014/main" id="{F7D85A02-5EE8-44FC-8584-C652F71F9BC4}"/>
              </a:ext>
            </a:extLst>
          </p:cNvPr>
          <p:cNvSpPr>
            <a:spLocks noGrp="1"/>
          </p:cNvSpPr>
          <p:nvPr>
            <p:ph type="sldNum" sz="quarter" idx="12"/>
          </p:nvPr>
        </p:nvSpPr>
        <p:spPr>
          <a:xfrm>
            <a:off x="11541531" y="6545798"/>
            <a:ext cx="650469" cy="277958"/>
          </a:xfrm>
        </p:spPr>
        <p:txBody>
          <a:bodyPr/>
          <a:lstStyle/>
          <a:p>
            <a:pPr algn="r"/>
            <a:fld id="{F3EE269F-382C-4FDF-AA4F-64C84412D0DE}" type="slidenum">
              <a:rPr lang="fr-FR" sz="1200" smtClean="0">
                <a:solidFill>
                  <a:srgbClr val="013863"/>
                </a:solidFill>
              </a:rPr>
              <a:pPr algn="r"/>
              <a:t>23</a:t>
            </a:fld>
            <a:endParaRPr lang="fr-FR" dirty="0">
              <a:solidFill>
                <a:srgbClr val="013863"/>
              </a:solidFill>
            </a:endParaRPr>
          </a:p>
        </p:txBody>
      </p:sp>
      <p:sp>
        <p:nvSpPr>
          <p:cNvPr id="8" name="ZoneTexte 7">
            <a:extLst>
              <a:ext uri="{FF2B5EF4-FFF2-40B4-BE49-F238E27FC236}">
                <a16:creationId xmlns:a16="http://schemas.microsoft.com/office/drawing/2014/main" id="{52DF5D66-5E90-4986-B1C2-EA52BF462306}"/>
              </a:ext>
            </a:extLst>
          </p:cNvPr>
          <p:cNvSpPr txBox="1"/>
          <p:nvPr/>
        </p:nvSpPr>
        <p:spPr>
          <a:xfrm>
            <a:off x="407162" y="603358"/>
            <a:ext cx="12002322" cy="620426"/>
          </a:xfrm>
          <a:prstGeom prst="rect">
            <a:avLst/>
          </a:prstGeom>
          <a:noFill/>
        </p:spPr>
        <p:txBody>
          <a:bodyPr wrap="square">
            <a:spAutoFit/>
          </a:bodyPr>
          <a:lstStyle/>
          <a:p>
            <a:pPr>
              <a:lnSpc>
                <a:spcPts val="4400"/>
              </a:lnSpc>
            </a:pPr>
            <a:r>
              <a:rPr lang="fr-FR" sz="3600" cap="all" spc="-100" dirty="0">
                <a:solidFill>
                  <a:srgbClr val="1AB24B"/>
                </a:solidFill>
                <a:latin typeface="Helvetica" panose="020B0504020202030204" pitchFamily="34" charset="0"/>
                <a:ea typeface="Helvetica Neue Light" charset="0"/>
                <a:cs typeface="Helvetica Neue Light" charset="0"/>
              </a:rPr>
              <a:t>L’entreprise</a:t>
            </a:r>
            <a:endParaRPr lang="fr-FR" sz="3600" spc="-100" dirty="0">
              <a:solidFill>
                <a:srgbClr val="1AB24B"/>
              </a:solidFill>
              <a:latin typeface="Helvetica" panose="020B0504020202030204" pitchFamily="34" charset="0"/>
              <a:ea typeface="Helvetica Neue Light" charset="0"/>
              <a:cs typeface="Helvetica Neue Light" charset="0"/>
            </a:endParaRPr>
          </a:p>
        </p:txBody>
      </p:sp>
      <p:sp>
        <p:nvSpPr>
          <p:cNvPr id="7" name="Rectangle 5">
            <a:extLst>
              <a:ext uri="{FF2B5EF4-FFF2-40B4-BE49-F238E27FC236}">
                <a16:creationId xmlns:a16="http://schemas.microsoft.com/office/drawing/2014/main" id="{DA0CC942-3735-41B5-B57E-868D1DA9CDB6}"/>
              </a:ext>
            </a:extLst>
          </p:cNvPr>
          <p:cNvSpPr>
            <a:spLocks noChangeArrowheads="1"/>
          </p:cNvSpPr>
          <p:nvPr/>
        </p:nvSpPr>
        <p:spPr bwMode="auto">
          <a:xfrm>
            <a:off x="262683" y="1451173"/>
            <a:ext cx="10157530" cy="6148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223767" tIns="60306" rIns="247572" bIns="0" numCol="1" anchor="ctr" anchorCtr="0" compatLnSpc="1">
            <a:prstTxWarp prst="textNoShape">
              <a:avLst/>
            </a:prstTxWarp>
            <a:spAutoFit/>
          </a:bodyPr>
          <a:lstStyle/>
          <a:p>
            <a:pPr eaLnBrk="0" fontAlgn="base" hangingPunct="0">
              <a:spcBef>
                <a:spcPct val="0"/>
              </a:spcBef>
              <a:spcAft>
                <a:spcPct val="0"/>
              </a:spcAft>
            </a:pPr>
            <a:r>
              <a:rPr lang="fr-FR" b="1" dirty="0">
                <a:solidFill>
                  <a:srgbClr val="003964"/>
                </a:solidFill>
                <a:latin typeface="Helvetica Neue"/>
              </a:rPr>
              <a:t>ACCÈS DISTANT : ACCÉDER AU SI DEPUIS SON VOILIER</a:t>
            </a:r>
          </a:p>
          <a:p>
            <a:pPr marL="0" marR="0" lvl="0" indent="0" algn="l" defTabSz="914400" rtl="0" eaLnBrk="0" fontAlgn="base" latinLnBrk="0" hangingPunct="0">
              <a:lnSpc>
                <a:spcPct val="100000"/>
              </a:lnSpc>
              <a:spcBef>
                <a:spcPct val="0"/>
              </a:spcBef>
              <a:spcAft>
                <a:spcPct val="0"/>
              </a:spcAft>
              <a:buClrTx/>
              <a:buSzTx/>
              <a:buFontTx/>
              <a:buNone/>
              <a:tabLst/>
            </a:pPr>
            <a:endParaRPr lang="fr-FR" altLang="fr-FR" b="1" dirty="0">
              <a:solidFill>
                <a:srgbClr val="003964"/>
              </a:solidFill>
              <a:latin typeface="Helvetica Neue"/>
            </a:endParaRPr>
          </a:p>
        </p:txBody>
      </p:sp>
      <p:sp>
        <p:nvSpPr>
          <p:cNvPr id="10" name="Rectangle 6">
            <a:extLst>
              <a:ext uri="{FF2B5EF4-FFF2-40B4-BE49-F238E27FC236}">
                <a16:creationId xmlns:a16="http://schemas.microsoft.com/office/drawing/2014/main" id="{167B42ED-C96F-422E-9960-70B509FDABBE}"/>
              </a:ext>
            </a:extLst>
          </p:cNvPr>
          <p:cNvSpPr>
            <a:spLocks noChangeArrowheads="1"/>
          </p:cNvSpPr>
          <p:nvPr/>
        </p:nvSpPr>
        <p:spPr bwMode="auto">
          <a:xfrm>
            <a:off x="6003634" y="291098"/>
            <a:ext cx="184731"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tabLst>
                <a:tab pos="611188" algn="l"/>
              </a:tabLst>
              <a:defRPr>
                <a:solidFill>
                  <a:schemeClr val="tx1"/>
                </a:solidFill>
                <a:latin typeface="Arial" panose="020B0604020202020204" pitchFamily="34" charset="0"/>
              </a:defRPr>
            </a:lvl1pPr>
            <a:lvl2pPr eaLnBrk="0" fontAlgn="base" hangingPunct="0">
              <a:spcBef>
                <a:spcPct val="0"/>
              </a:spcBef>
              <a:spcAft>
                <a:spcPct val="0"/>
              </a:spcAft>
              <a:tabLst>
                <a:tab pos="611188" algn="l"/>
              </a:tabLst>
              <a:defRPr>
                <a:solidFill>
                  <a:schemeClr val="tx1"/>
                </a:solidFill>
                <a:latin typeface="Arial" panose="020B0604020202020204" pitchFamily="34" charset="0"/>
              </a:defRPr>
            </a:lvl2pPr>
            <a:lvl3pPr eaLnBrk="0" fontAlgn="base" hangingPunct="0">
              <a:spcBef>
                <a:spcPct val="0"/>
              </a:spcBef>
              <a:spcAft>
                <a:spcPct val="0"/>
              </a:spcAft>
              <a:tabLst>
                <a:tab pos="611188" algn="l"/>
              </a:tabLst>
              <a:defRPr>
                <a:solidFill>
                  <a:schemeClr val="tx1"/>
                </a:solidFill>
                <a:latin typeface="Arial" panose="020B0604020202020204" pitchFamily="34" charset="0"/>
              </a:defRPr>
            </a:lvl3pPr>
            <a:lvl4pPr eaLnBrk="0" fontAlgn="base" hangingPunct="0">
              <a:spcBef>
                <a:spcPct val="0"/>
              </a:spcBef>
              <a:spcAft>
                <a:spcPct val="0"/>
              </a:spcAft>
              <a:tabLst>
                <a:tab pos="611188" algn="l"/>
              </a:tabLst>
              <a:defRPr>
                <a:solidFill>
                  <a:schemeClr val="tx1"/>
                </a:solidFill>
                <a:latin typeface="Arial" panose="020B0604020202020204" pitchFamily="34" charset="0"/>
              </a:defRPr>
            </a:lvl4pPr>
            <a:lvl5pPr eaLnBrk="0" fontAlgn="base" hangingPunct="0">
              <a:spcBef>
                <a:spcPct val="0"/>
              </a:spcBef>
              <a:spcAft>
                <a:spcPct val="0"/>
              </a:spcAft>
              <a:tabLst>
                <a:tab pos="611188" algn="l"/>
              </a:tabLst>
              <a:defRPr>
                <a:solidFill>
                  <a:schemeClr val="tx1"/>
                </a:solidFill>
                <a:latin typeface="Arial" panose="020B0604020202020204" pitchFamily="34" charset="0"/>
              </a:defRPr>
            </a:lvl5pPr>
            <a:lvl6pPr eaLnBrk="0" fontAlgn="base" hangingPunct="0">
              <a:spcBef>
                <a:spcPct val="0"/>
              </a:spcBef>
              <a:spcAft>
                <a:spcPct val="0"/>
              </a:spcAft>
              <a:tabLst>
                <a:tab pos="611188" algn="l"/>
              </a:tabLst>
              <a:defRPr>
                <a:solidFill>
                  <a:schemeClr val="tx1"/>
                </a:solidFill>
                <a:latin typeface="Arial" panose="020B0604020202020204" pitchFamily="34" charset="0"/>
              </a:defRPr>
            </a:lvl6pPr>
            <a:lvl7pPr eaLnBrk="0" fontAlgn="base" hangingPunct="0">
              <a:spcBef>
                <a:spcPct val="0"/>
              </a:spcBef>
              <a:spcAft>
                <a:spcPct val="0"/>
              </a:spcAft>
              <a:tabLst>
                <a:tab pos="611188" algn="l"/>
              </a:tabLst>
              <a:defRPr>
                <a:solidFill>
                  <a:schemeClr val="tx1"/>
                </a:solidFill>
                <a:latin typeface="Arial" panose="020B0604020202020204" pitchFamily="34" charset="0"/>
              </a:defRPr>
            </a:lvl7pPr>
            <a:lvl8pPr eaLnBrk="0" fontAlgn="base" hangingPunct="0">
              <a:spcBef>
                <a:spcPct val="0"/>
              </a:spcBef>
              <a:spcAft>
                <a:spcPct val="0"/>
              </a:spcAft>
              <a:tabLst>
                <a:tab pos="611188" algn="l"/>
              </a:tabLst>
              <a:defRPr>
                <a:solidFill>
                  <a:schemeClr val="tx1"/>
                </a:solidFill>
                <a:latin typeface="Arial" panose="020B0604020202020204" pitchFamily="34" charset="0"/>
              </a:defRPr>
            </a:lvl8pPr>
            <a:lvl9pPr eaLnBrk="0" fontAlgn="base" hangingPunct="0">
              <a:spcBef>
                <a:spcPct val="0"/>
              </a:spcBef>
              <a:spcAft>
                <a:spcPct val="0"/>
              </a:spcAft>
              <a:tabLst>
                <a:tab pos="611188" algn="l"/>
              </a:tabLst>
              <a:defRPr>
                <a:solidFill>
                  <a:schemeClr val="tx1"/>
                </a:solidFill>
                <a:latin typeface="Arial" panose="020B0604020202020204" pitchFamily="34" charset="0"/>
              </a:defRPr>
            </a:lvl9pPr>
          </a:lstStyle>
          <a:p>
            <a:pPr marL="0" marR="0" lvl="0" indent="0" algn="justLow" defTabSz="914400" rtl="0" eaLnBrk="0" fontAlgn="base" latinLnBrk="0" hangingPunct="0">
              <a:lnSpc>
                <a:spcPct val="100000"/>
              </a:lnSpc>
              <a:spcBef>
                <a:spcPct val="0"/>
              </a:spcBef>
              <a:spcAft>
                <a:spcPct val="0"/>
              </a:spcAft>
              <a:buClrTx/>
              <a:buSzTx/>
              <a:buFontTx/>
              <a:buNone/>
              <a:tabLst>
                <a:tab pos="611188" algn="l"/>
              </a:tabLst>
            </a:pPr>
            <a:br>
              <a:rPr kumimoji="0" lang="fr-FR" altLang="fr-FR" sz="1000" b="0" i="0" u="none" strike="noStrike" cap="none" normalizeH="0" baseline="0" dirty="0">
                <a:ln>
                  <a:noFill/>
                </a:ln>
                <a:solidFill>
                  <a:schemeClr val="tx1"/>
                </a:solidFill>
                <a:effectLst/>
                <a:latin typeface="Arial" panose="020B0604020202020204" pitchFamily="34" charset="0"/>
                <a:ea typeface="Arial" panose="020B0604020202020204" pitchFamily="34" charset="0"/>
              </a:rPr>
            </a:br>
            <a:endParaRPr kumimoji="0" lang="fr-FR" altLang="fr-FR" sz="600" b="0" i="0" u="none" strike="noStrike" cap="none" normalizeH="0" baseline="0" dirty="0">
              <a:ln>
                <a:noFill/>
              </a:ln>
              <a:solidFill>
                <a:schemeClr val="tx1"/>
              </a:solidFill>
              <a:effectLst/>
              <a:latin typeface="Arial" panose="020B0604020202020204" pitchFamily="34" charset="0"/>
            </a:endParaRPr>
          </a:p>
        </p:txBody>
      </p:sp>
      <p:pic>
        <p:nvPicPr>
          <p:cNvPr id="12" name="image21.png">
            <a:extLst>
              <a:ext uri="{FF2B5EF4-FFF2-40B4-BE49-F238E27FC236}">
                <a16:creationId xmlns:a16="http://schemas.microsoft.com/office/drawing/2014/main" id="{01E94C2A-2DE2-456D-8A32-B8F9123E2529}"/>
              </a:ext>
            </a:extLst>
          </p:cNvPr>
          <p:cNvPicPr>
            <a:picLocks noChangeAspect="1"/>
          </p:cNvPicPr>
          <p:nvPr/>
        </p:nvPicPr>
        <p:blipFill>
          <a:blip r:embed="rId2" cstate="print"/>
          <a:stretch>
            <a:fillRect/>
          </a:stretch>
        </p:blipFill>
        <p:spPr>
          <a:xfrm>
            <a:off x="8644811" y="2218549"/>
            <a:ext cx="2896720" cy="3332483"/>
          </a:xfrm>
          <a:prstGeom prst="rect">
            <a:avLst/>
          </a:prstGeom>
        </p:spPr>
      </p:pic>
    </p:spTree>
    <p:extLst>
      <p:ext uri="{BB962C8B-B14F-4D97-AF65-F5344CB8AC3E}">
        <p14:creationId xmlns:p14="http://schemas.microsoft.com/office/powerpoint/2010/main" val="331925059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A15F999-1AD1-443F-BD4F-AE9E0BB033D2}"/>
              </a:ext>
            </a:extLst>
          </p:cNvPr>
          <p:cNvSpPr/>
          <p:nvPr/>
        </p:nvSpPr>
        <p:spPr>
          <a:xfrm>
            <a:off x="322758" y="2289179"/>
            <a:ext cx="11459187" cy="4896340"/>
          </a:xfrm>
          <a:prstGeom prst="rect">
            <a:avLst/>
          </a:prstGeom>
        </p:spPr>
        <p:txBody>
          <a:bodyPr wrap="square">
            <a:spAutoFit/>
          </a:bodyPr>
          <a:lstStyle/>
          <a:p>
            <a:pPr marL="107950" marR="132715" algn="just">
              <a:lnSpc>
                <a:spcPct val="121000"/>
              </a:lnSpc>
              <a:spcBef>
                <a:spcPts val="800"/>
              </a:spcBef>
            </a:pPr>
            <a:r>
              <a:rPr lang="fr-FR" sz="1600" b="1" dirty="0">
                <a:solidFill>
                  <a:srgbClr val="013863"/>
                </a:solidFill>
                <a:latin typeface="Helvetica" panose="020B0504020202030204" pitchFamily="34" charset="0"/>
              </a:rPr>
              <a:t>Les enjeux métier</a:t>
            </a:r>
          </a:p>
          <a:p>
            <a:pPr marL="107950" marR="132080" algn="just">
              <a:lnSpc>
                <a:spcPct val="121000"/>
              </a:lnSpc>
              <a:spcBef>
                <a:spcPts val="795"/>
              </a:spcBef>
              <a:spcAft>
                <a:spcPts val="0"/>
              </a:spcAft>
            </a:pPr>
            <a:r>
              <a:rPr lang="fr-FR" sz="1400" dirty="0">
                <a:solidFill>
                  <a:srgbClr val="013863"/>
                </a:solidFill>
                <a:latin typeface="Helvetica" panose="020B0504020202030204" pitchFamily="34" charset="0"/>
              </a:rPr>
              <a:t>La mise en place d’accès distant sur votre système d’information* ouvre de nombreuses perspectives métier, humaines et organisationnelles.</a:t>
            </a:r>
          </a:p>
          <a:p>
            <a:pPr marL="107950" algn="just">
              <a:spcBef>
                <a:spcPts val="560"/>
              </a:spcBef>
              <a:spcAft>
                <a:spcPts val="0"/>
              </a:spcAft>
            </a:pPr>
            <a:r>
              <a:rPr lang="fr-FR" sz="1400" dirty="0">
                <a:solidFill>
                  <a:srgbClr val="013863"/>
                </a:solidFill>
                <a:latin typeface="Helvetica" panose="020B0504020202030204" pitchFamily="34" charset="0"/>
              </a:rPr>
              <a:t>Les principales sont les suivantes :</a:t>
            </a:r>
          </a:p>
          <a:p>
            <a:pPr marL="742950" lvl="1" indent="-285750">
              <a:spcBef>
                <a:spcPts val="820"/>
              </a:spcBef>
              <a:spcAft>
                <a:spcPts val="0"/>
              </a:spcAft>
              <a:buClr>
                <a:srgbClr val="002060"/>
              </a:buClr>
              <a:buSzPts val="1000"/>
              <a:buFont typeface="Wingdings" panose="05000000000000000000" pitchFamily="2" charset="2"/>
              <a:buChar char="Ø"/>
              <a:tabLst>
                <a:tab pos="610870" algn="l"/>
              </a:tabLst>
            </a:pPr>
            <a:r>
              <a:rPr lang="fr-FR" sz="1400" dirty="0">
                <a:solidFill>
                  <a:srgbClr val="013863"/>
                </a:solidFill>
                <a:latin typeface="Helvetica" panose="020B0504020202030204" pitchFamily="34" charset="0"/>
              </a:rPr>
              <a:t>faciliter la consolidation d’information.</a:t>
            </a:r>
          </a:p>
          <a:p>
            <a:pPr marL="742950" marR="132080" lvl="1" indent="-285750">
              <a:lnSpc>
                <a:spcPct val="121000"/>
              </a:lnSpc>
              <a:spcBef>
                <a:spcPts val="815"/>
              </a:spcBef>
              <a:spcAft>
                <a:spcPts val="0"/>
              </a:spcAft>
              <a:buClr>
                <a:srgbClr val="002060"/>
              </a:buClr>
              <a:buSzPts val="1000"/>
              <a:buFont typeface="Wingdings" panose="05000000000000000000" pitchFamily="2" charset="2"/>
              <a:buChar char="Ø"/>
              <a:tabLst>
                <a:tab pos="610870" algn="l"/>
              </a:tabLst>
            </a:pPr>
            <a:r>
              <a:rPr lang="fr-FR" sz="1400" dirty="0">
                <a:solidFill>
                  <a:srgbClr val="013863"/>
                </a:solidFill>
                <a:latin typeface="Helvetica" panose="020B0504020202030204" pitchFamily="34" charset="0"/>
              </a:rPr>
              <a:t>flexibiliser l’accès au système d’information. et renforcer son efficacité (nomadisme).</a:t>
            </a:r>
          </a:p>
          <a:p>
            <a:pPr marL="742950" lvl="1" indent="-285750">
              <a:spcBef>
                <a:spcPts val="560"/>
              </a:spcBef>
              <a:buClr>
                <a:srgbClr val="002060"/>
              </a:buClr>
              <a:buSzPts val="1000"/>
              <a:buFont typeface="Wingdings" panose="05000000000000000000" pitchFamily="2" charset="2"/>
              <a:buChar char="Ø"/>
              <a:tabLst>
                <a:tab pos="610870" algn="l"/>
              </a:tabLst>
            </a:pPr>
            <a:r>
              <a:rPr lang="fr-FR" sz="1400" dirty="0">
                <a:solidFill>
                  <a:srgbClr val="013863"/>
                </a:solidFill>
                <a:latin typeface="Helvetica" panose="020B0504020202030204" pitchFamily="34" charset="0"/>
              </a:rPr>
              <a:t>satisfaire les attentes des salariés (télétravail).</a:t>
            </a:r>
          </a:p>
          <a:p>
            <a:pPr marL="742950" marR="131445" lvl="1" indent="-285750">
              <a:lnSpc>
                <a:spcPct val="121000"/>
              </a:lnSpc>
              <a:spcBef>
                <a:spcPts val="820"/>
              </a:spcBef>
              <a:spcAft>
                <a:spcPts val="0"/>
              </a:spcAft>
              <a:buClr>
                <a:srgbClr val="002060"/>
              </a:buClr>
              <a:buSzPts val="1000"/>
              <a:buFont typeface="Wingdings" panose="05000000000000000000" pitchFamily="2" charset="2"/>
              <a:buChar char="Ø"/>
              <a:tabLst>
                <a:tab pos="610870" algn="l"/>
              </a:tabLst>
            </a:pPr>
            <a:r>
              <a:rPr lang="fr-FR" sz="1400" dirty="0">
                <a:solidFill>
                  <a:srgbClr val="013863"/>
                </a:solidFill>
                <a:latin typeface="Helvetica" panose="020B0504020202030204" pitchFamily="34" charset="0"/>
              </a:rPr>
              <a:t>ouvrir le système d’information de l’entreprise à ses partenaires (travail collaboratif, </a:t>
            </a:r>
            <a:r>
              <a:rPr lang="fr-FR" sz="1400" dirty="0" err="1">
                <a:solidFill>
                  <a:srgbClr val="013863"/>
                </a:solidFill>
                <a:latin typeface="Helvetica" panose="020B0504020202030204" pitchFamily="34" charset="0"/>
              </a:rPr>
              <a:t>codesign</a:t>
            </a:r>
            <a:r>
              <a:rPr lang="fr-FR" sz="1400" dirty="0">
                <a:solidFill>
                  <a:srgbClr val="013863"/>
                </a:solidFill>
                <a:latin typeface="Helvetica" panose="020B0504020202030204" pitchFamily="34" charset="0"/>
              </a:rPr>
              <a:t>, entreprise étendue, sous-traitance).</a:t>
            </a:r>
          </a:p>
          <a:p>
            <a:pPr marL="742950" lvl="1" indent="-285750">
              <a:spcBef>
                <a:spcPts val="560"/>
              </a:spcBef>
              <a:buClr>
                <a:srgbClr val="002060"/>
              </a:buClr>
              <a:buSzPts val="1000"/>
              <a:buFont typeface="Wingdings" panose="05000000000000000000" pitchFamily="2" charset="2"/>
              <a:buChar char="Ø"/>
              <a:tabLst>
                <a:tab pos="610870" algn="l"/>
              </a:tabLst>
            </a:pPr>
            <a:r>
              <a:rPr lang="fr-FR" sz="1400" dirty="0">
                <a:solidFill>
                  <a:srgbClr val="013863"/>
                </a:solidFill>
                <a:latin typeface="Helvetica" panose="020B0504020202030204" pitchFamily="34" charset="0"/>
              </a:rPr>
              <a:t>interconnecter des filiales ou des sites géographiques distants.</a:t>
            </a:r>
          </a:p>
          <a:p>
            <a:pPr marL="742950" lvl="1" indent="-285750">
              <a:spcBef>
                <a:spcPts val="820"/>
              </a:spcBef>
              <a:spcAft>
                <a:spcPts val="0"/>
              </a:spcAft>
              <a:buClr>
                <a:srgbClr val="002060"/>
              </a:buClr>
              <a:buSzPts val="1000"/>
              <a:buFont typeface="Wingdings" panose="05000000000000000000" pitchFamily="2" charset="2"/>
              <a:buChar char="Ø"/>
              <a:tabLst>
                <a:tab pos="610870" algn="l"/>
              </a:tabLst>
            </a:pPr>
            <a:r>
              <a:rPr lang="fr-FR" sz="1400" dirty="0">
                <a:solidFill>
                  <a:srgbClr val="013863"/>
                </a:solidFill>
                <a:latin typeface="Helvetica" panose="020B0504020202030204" pitchFamily="34" charset="0"/>
              </a:rPr>
              <a:t>diminuer les astreintes sur site, les déplacements.</a:t>
            </a:r>
          </a:p>
          <a:p>
            <a:pPr marL="742950" lvl="1" indent="-285750">
              <a:spcBef>
                <a:spcPts val="815"/>
              </a:spcBef>
              <a:spcAft>
                <a:spcPts val="0"/>
              </a:spcAft>
              <a:buClr>
                <a:srgbClr val="002060"/>
              </a:buClr>
              <a:buSzPts val="1000"/>
              <a:buFont typeface="Wingdings" panose="05000000000000000000" pitchFamily="2" charset="2"/>
              <a:buChar char="Ø"/>
              <a:tabLst>
                <a:tab pos="610870" algn="l"/>
              </a:tabLst>
            </a:pPr>
            <a:r>
              <a:rPr lang="fr-FR" sz="1400" dirty="0">
                <a:solidFill>
                  <a:srgbClr val="013863"/>
                </a:solidFill>
                <a:latin typeface="Helvetica" panose="020B0504020202030204" pitchFamily="34" charset="0"/>
              </a:rPr>
              <a:t>renforcer l’application des politiques de sécurité.</a:t>
            </a:r>
          </a:p>
          <a:p>
            <a:pPr marL="107950" marR="132715" algn="just">
              <a:lnSpc>
                <a:spcPct val="121000"/>
              </a:lnSpc>
              <a:spcBef>
                <a:spcPts val="800"/>
              </a:spcBef>
              <a:spcAft>
                <a:spcPts val="0"/>
              </a:spcAft>
            </a:pPr>
            <a:endParaRPr lang="fr-FR" sz="1400" dirty="0">
              <a:solidFill>
                <a:srgbClr val="013863"/>
              </a:solidFill>
              <a:latin typeface="Helvetica" panose="020B0504020202030204" pitchFamily="34" charset="0"/>
            </a:endParaRPr>
          </a:p>
          <a:p>
            <a:pPr marL="107950" marR="132715" algn="just">
              <a:lnSpc>
                <a:spcPct val="121000"/>
              </a:lnSpc>
              <a:spcBef>
                <a:spcPts val="800"/>
              </a:spcBef>
              <a:spcAft>
                <a:spcPts val="0"/>
              </a:spcAft>
            </a:pPr>
            <a:endParaRPr lang="fr-FR" sz="1400" dirty="0">
              <a:solidFill>
                <a:srgbClr val="013863"/>
              </a:solidFill>
              <a:latin typeface="Helvetica" panose="020B0504020202030204" pitchFamily="34" charset="0"/>
            </a:endParaRPr>
          </a:p>
          <a:p>
            <a:pPr marL="107950" algn="just">
              <a:spcBef>
                <a:spcPts val="800"/>
              </a:spcBef>
            </a:pPr>
            <a:endParaRPr lang="fr-FR" sz="1400" dirty="0">
              <a:solidFill>
                <a:srgbClr val="013863"/>
              </a:solidFill>
              <a:latin typeface="Helvetica" panose="020B0504020202030204" pitchFamily="34" charset="0"/>
            </a:endParaRPr>
          </a:p>
          <a:p>
            <a:pPr marL="107950">
              <a:spcBef>
                <a:spcPts val="480"/>
              </a:spcBef>
            </a:pPr>
            <a:endParaRPr lang="fr-FR" sz="1400" b="1" dirty="0">
              <a:effectLst/>
              <a:latin typeface="Arial" panose="020B0604020202020204" pitchFamily="34" charset="0"/>
              <a:ea typeface="Arial" panose="020B0604020202020204" pitchFamily="34" charset="0"/>
            </a:endParaRPr>
          </a:p>
        </p:txBody>
      </p:sp>
      <p:sp>
        <p:nvSpPr>
          <p:cNvPr id="6" name="Espace réservé du numéro de diapositive 5">
            <a:extLst>
              <a:ext uri="{FF2B5EF4-FFF2-40B4-BE49-F238E27FC236}">
                <a16:creationId xmlns:a16="http://schemas.microsoft.com/office/drawing/2014/main" id="{F7D85A02-5EE8-44FC-8584-C652F71F9BC4}"/>
              </a:ext>
            </a:extLst>
          </p:cNvPr>
          <p:cNvSpPr>
            <a:spLocks noGrp="1"/>
          </p:cNvSpPr>
          <p:nvPr>
            <p:ph type="sldNum" sz="quarter" idx="12"/>
          </p:nvPr>
        </p:nvSpPr>
        <p:spPr>
          <a:xfrm>
            <a:off x="11541531" y="6545798"/>
            <a:ext cx="650469" cy="277958"/>
          </a:xfrm>
        </p:spPr>
        <p:txBody>
          <a:bodyPr/>
          <a:lstStyle/>
          <a:p>
            <a:pPr algn="r"/>
            <a:fld id="{F3EE269F-382C-4FDF-AA4F-64C84412D0DE}" type="slidenum">
              <a:rPr lang="fr-FR" sz="1200" smtClean="0">
                <a:solidFill>
                  <a:srgbClr val="013863"/>
                </a:solidFill>
              </a:rPr>
              <a:pPr algn="r"/>
              <a:t>24</a:t>
            </a:fld>
            <a:endParaRPr lang="fr-FR" dirty="0">
              <a:solidFill>
                <a:srgbClr val="013863"/>
              </a:solidFill>
            </a:endParaRPr>
          </a:p>
        </p:txBody>
      </p:sp>
      <p:sp>
        <p:nvSpPr>
          <p:cNvPr id="8" name="ZoneTexte 7">
            <a:extLst>
              <a:ext uri="{FF2B5EF4-FFF2-40B4-BE49-F238E27FC236}">
                <a16:creationId xmlns:a16="http://schemas.microsoft.com/office/drawing/2014/main" id="{52DF5D66-5E90-4986-B1C2-EA52BF462306}"/>
              </a:ext>
            </a:extLst>
          </p:cNvPr>
          <p:cNvSpPr txBox="1"/>
          <p:nvPr/>
        </p:nvSpPr>
        <p:spPr>
          <a:xfrm>
            <a:off x="407162" y="603358"/>
            <a:ext cx="12002322" cy="620426"/>
          </a:xfrm>
          <a:prstGeom prst="rect">
            <a:avLst/>
          </a:prstGeom>
          <a:noFill/>
        </p:spPr>
        <p:txBody>
          <a:bodyPr wrap="square">
            <a:spAutoFit/>
          </a:bodyPr>
          <a:lstStyle/>
          <a:p>
            <a:pPr>
              <a:lnSpc>
                <a:spcPts val="4400"/>
              </a:lnSpc>
            </a:pPr>
            <a:r>
              <a:rPr lang="fr-FR" sz="3600" cap="all" spc="-100" dirty="0">
                <a:solidFill>
                  <a:srgbClr val="1AB24B"/>
                </a:solidFill>
                <a:latin typeface="Helvetica" panose="020B0504020202030204" pitchFamily="34" charset="0"/>
                <a:ea typeface="Helvetica Neue Light" charset="0"/>
                <a:cs typeface="Helvetica Neue Light" charset="0"/>
              </a:rPr>
              <a:t>L’entreprise</a:t>
            </a:r>
            <a:endParaRPr lang="fr-FR" sz="3600" spc="-100" dirty="0">
              <a:solidFill>
                <a:srgbClr val="1AB24B"/>
              </a:solidFill>
              <a:latin typeface="Helvetica" panose="020B0504020202030204" pitchFamily="34" charset="0"/>
              <a:ea typeface="Helvetica Neue Light" charset="0"/>
              <a:cs typeface="Helvetica Neue Light" charset="0"/>
            </a:endParaRPr>
          </a:p>
        </p:txBody>
      </p:sp>
      <p:sp>
        <p:nvSpPr>
          <p:cNvPr id="7" name="Rectangle 5">
            <a:extLst>
              <a:ext uri="{FF2B5EF4-FFF2-40B4-BE49-F238E27FC236}">
                <a16:creationId xmlns:a16="http://schemas.microsoft.com/office/drawing/2014/main" id="{DA0CC942-3735-41B5-B57E-868D1DA9CDB6}"/>
              </a:ext>
            </a:extLst>
          </p:cNvPr>
          <p:cNvSpPr>
            <a:spLocks noChangeArrowheads="1"/>
          </p:cNvSpPr>
          <p:nvPr/>
        </p:nvSpPr>
        <p:spPr bwMode="auto">
          <a:xfrm>
            <a:off x="262683" y="1451173"/>
            <a:ext cx="7526163" cy="6148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223767" tIns="60306" rIns="247572" bIns="0" numCol="1" anchor="ctr" anchorCtr="0" compatLnSpc="1">
            <a:prstTxWarp prst="textNoShape">
              <a:avLst/>
            </a:prstTxWarp>
            <a:spAutoFit/>
          </a:bodyPr>
          <a:lstStyle/>
          <a:p>
            <a:pPr eaLnBrk="0" fontAlgn="base" hangingPunct="0">
              <a:spcBef>
                <a:spcPct val="0"/>
              </a:spcBef>
              <a:spcAft>
                <a:spcPct val="0"/>
              </a:spcAft>
            </a:pPr>
            <a:r>
              <a:rPr lang="fr-FR" b="1" dirty="0">
                <a:solidFill>
                  <a:srgbClr val="003964"/>
                </a:solidFill>
                <a:latin typeface="Helvetica Neue"/>
              </a:rPr>
              <a:t>ACCÈS DISTANT : ACCÉDER AU SI DEPUIS SON VOILIER</a:t>
            </a:r>
          </a:p>
          <a:p>
            <a:pPr marL="0" marR="0" lvl="0" indent="0" algn="l" defTabSz="914400" rtl="0" eaLnBrk="0" fontAlgn="base" latinLnBrk="0" hangingPunct="0">
              <a:lnSpc>
                <a:spcPct val="100000"/>
              </a:lnSpc>
              <a:spcBef>
                <a:spcPct val="0"/>
              </a:spcBef>
              <a:spcAft>
                <a:spcPct val="0"/>
              </a:spcAft>
              <a:buClrTx/>
              <a:buSzTx/>
              <a:buFontTx/>
              <a:buNone/>
              <a:tabLst/>
            </a:pPr>
            <a:endParaRPr lang="fr-FR" altLang="fr-FR" b="1" dirty="0">
              <a:solidFill>
                <a:srgbClr val="003964"/>
              </a:solidFill>
              <a:latin typeface="Helvetica Neue"/>
            </a:endParaRPr>
          </a:p>
        </p:txBody>
      </p:sp>
      <p:sp>
        <p:nvSpPr>
          <p:cNvPr id="10" name="Rectangle 6">
            <a:extLst>
              <a:ext uri="{FF2B5EF4-FFF2-40B4-BE49-F238E27FC236}">
                <a16:creationId xmlns:a16="http://schemas.microsoft.com/office/drawing/2014/main" id="{167B42ED-C96F-422E-9960-70B509FDABBE}"/>
              </a:ext>
            </a:extLst>
          </p:cNvPr>
          <p:cNvSpPr>
            <a:spLocks noChangeArrowheads="1"/>
          </p:cNvSpPr>
          <p:nvPr/>
        </p:nvSpPr>
        <p:spPr bwMode="auto">
          <a:xfrm>
            <a:off x="6003634" y="291098"/>
            <a:ext cx="184731"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tabLst>
                <a:tab pos="611188" algn="l"/>
              </a:tabLst>
              <a:defRPr>
                <a:solidFill>
                  <a:schemeClr val="tx1"/>
                </a:solidFill>
                <a:latin typeface="Arial" panose="020B0604020202020204" pitchFamily="34" charset="0"/>
              </a:defRPr>
            </a:lvl1pPr>
            <a:lvl2pPr eaLnBrk="0" fontAlgn="base" hangingPunct="0">
              <a:spcBef>
                <a:spcPct val="0"/>
              </a:spcBef>
              <a:spcAft>
                <a:spcPct val="0"/>
              </a:spcAft>
              <a:tabLst>
                <a:tab pos="611188" algn="l"/>
              </a:tabLst>
              <a:defRPr>
                <a:solidFill>
                  <a:schemeClr val="tx1"/>
                </a:solidFill>
                <a:latin typeface="Arial" panose="020B0604020202020204" pitchFamily="34" charset="0"/>
              </a:defRPr>
            </a:lvl2pPr>
            <a:lvl3pPr eaLnBrk="0" fontAlgn="base" hangingPunct="0">
              <a:spcBef>
                <a:spcPct val="0"/>
              </a:spcBef>
              <a:spcAft>
                <a:spcPct val="0"/>
              </a:spcAft>
              <a:tabLst>
                <a:tab pos="611188" algn="l"/>
              </a:tabLst>
              <a:defRPr>
                <a:solidFill>
                  <a:schemeClr val="tx1"/>
                </a:solidFill>
                <a:latin typeface="Arial" panose="020B0604020202020204" pitchFamily="34" charset="0"/>
              </a:defRPr>
            </a:lvl3pPr>
            <a:lvl4pPr eaLnBrk="0" fontAlgn="base" hangingPunct="0">
              <a:spcBef>
                <a:spcPct val="0"/>
              </a:spcBef>
              <a:spcAft>
                <a:spcPct val="0"/>
              </a:spcAft>
              <a:tabLst>
                <a:tab pos="611188" algn="l"/>
              </a:tabLst>
              <a:defRPr>
                <a:solidFill>
                  <a:schemeClr val="tx1"/>
                </a:solidFill>
                <a:latin typeface="Arial" panose="020B0604020202020204" pitchFamily="34" charset="0"/>
              </a:defRPr>
            </a:lvl4pPr>
            <a:lvl5pPr eaLnBrk="0" fontAlgn="base" hangingPunct="0">
              <a:spcBef>
                <a:spcPct val="0"/>
              </a:spcBef>
              <a:spcAft>
                <a:spcPct val="0"/>
              </a:spcAft>
              <a:tabLst>
                <a:tab pos="611188" algn="l"/>
              </a:tabLst>
              <a:defRPr>
                <a:solidFill>
                  <a:schemeClr val="tx1"/>
                </a:solidFill>
                <a:latin typeface="Arial" panose="020B0604020202020204" pitchFamily="34" charset="0"/>
              </a:defRPr>
            </a:lvl5pPr>
            <a:lvl6pPr eaLnBrk="0" fontAlgn="base" hangingPunct="0">
              <a:spcBef>
                <a:spcPct val="0"/>
              </a:spcBef>
              <a:spcAft>
                <a:spcPct val="0"/>
              </a:spcAft>
              <a:tabLst>
                <a:tab pos="611188" algn="l"/>
              </a:tabLst>
              <a:defRPr>
                <a:solidFill>
                  <a:schemeClr val="tx1"/>
                </a:solidFill>
                <a:latin typeface="Arial" panose="020B0604020202020204" pitchFamily="34" charset="0"/>
              </a:defRPr>
            </a:lvl6pPr>
            <a:lvl7pPr eaLnBrk="0" fontAlgn="base" hangingPunct="0">
              <a:spcBef>
                <a:spcPct val="0"/>
              </a:spcBef>
              <a:spcAft>
                <a:spcPct val="0"/>
              </a:spcAft>
              <a:tabLst>
                <a:tab pos="611188" algn="l"/>
              </a:tabLst>
              <a:defRPr>
                <a:solidFill>
                  <a:schemeClr val="tx1"/>
                </a:solidFill>
                <a:latin typeface="Arial" panose="020B0604020202020204" pitchFamily="34" charset="0"/>
              </a:defRPr>
            </a:lvl7pPr>
            <a:lvl8pPr eaLnBrk="0" fontAlgn="base" hangingPunct="0">
              <a:spcBef>
                <a:spcPct val="0"/>
              </a:spcBef>
              <a:spcAft>
                <a:spcPct val="0"/>
              </a:spcAft>
              <a:tabLst>
                <a:tab pos="611188" algn="l"/>
              </a:tabLst>
              <a:defRPr>
                <a:solidFill>
                  <a:schemeClr val="tx1"/>
                </a:solidFill>
                <a:latin typeface="Arial" panose="020B0604020202020204" pitchFamily="34" charset="0"/>
              </a:defRPr>
            </a:lvl8pPr>
            <a:lvl9pPr eaLnBrk="0" fontAlgn="base" hangingPunct="0">
              <a:spcBef>
                <a:spcPct val="0"/>
              </a:spcBef>
              <a:spcAft>
                <a:spcPct val="0"/>
              </a:spcAft>
              <a:tabLst>
                <a:tab pos="611188" algn="l"/>
              </a:tabLst>
              <a:defRPr>
                <a:solidFill>
                  <a:schemeClr val="tx1"/>
                </a:solidFill>
                <a:latin typeface="Arial" panose="020B0604020202020204" pitchFamily="34" charset="0"/>
              </a:defRPr>
            </a:lvl9pPr>
          </a:lstStyle>
          <a:p>
            <a:pPr marL="0" marR="0" lvl="0" indent="0" algn="justLow" defTabSz="914400" rtl="0" eaLnBrk="0" fontAlgn="base" latinLnBrk="0" hangingPunct="0">
              <a:lnSpc>
                <a:spcPct val="100000"/>
              </a:lnSpc>
              <a:spcBef>
                <a:spcPct val="0"/>
              </a:spcBef>
              <a:spcAft>
                <a:spcPct val="0"/>
              </a:spcAft>
              <a:buClrTx/>
              <a:buSzTx/>
              <a:buFontTx/>
              <a:buNone/>
              <a:tabLst>
                <a:tab pos="611188" algn="l"/>
              </a:tabLst>
            </a:pPr>
            <a:br>
              <a:rPr kumimoji="0" lang="fr-FR" altLang="fr-FR" sz="1000" b="0" i="0" u="none" strike="noStrike" cap="none" normalizeH="0" baseline="0" dirty="0">
                <a:ln>
                  <a:noFill/>
                </a:ln>
                <a:solidFill>
                  <a:schemeClr val="tx1"/>
                </a:solidFill>
                <a:effectLst/>
                <a:latin typeface="Arial" panose="020B0604020202020204" pitchFamily="34" charset="0"/>
                <a:ea typeface="Arial" panose="020B0604020202020204" pitchFamily="34" charset="0"/>
              </a:rPr>
            </a:br>
            <a:endParaRPr kumimoji="0" lang="fr-FR" altLang="fr-FR" sz="6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8076606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A15F999-1AD1-443F-BD4F-AE9E0BB033D2}"/>
              </a:ext>
            </a:extLst>
          </p:cNvPr>
          <p:cNvSpPr/>
          <p:nvPr/>
        </p:nvSpPr>
        <p:spPr>
          <a:xfrm>
            <a:off x="407162" y="2440483"/>
            <a:ext cx="11218773" cy="2709973"/>
          </a:xfrm>
          <a:prstGeom prst="rect">
            <a:avLst/>
          </a:prstGeom>
        </p:spPr>
        <p:txBody>
          <a:bodyPr wrap="square">
            <a:spAutoFit/>
          </a:bodyPr>
          <a:lstStyle/>
          <a:p>
            <a:pPr marL="107950" algn="just">
              <a:spcBef>
                <a:spcPts val="480"/>
              </a:spcBef>
            </a:pPr>
            <a:r>
              <a:rPr lang="fr-FR" sz="1600" b="1" dirty="0">
                <a:solidFill>
                  <a:srgbClr val="013863"/>
                </a:solidFill>
                <a:effectLst/>
                <a:latin typeface="Helvetica" panose="020B0504020202030204" pitchFamily="34" charset="0"/>
                <a:ea typeface="Arial" panose="020B0604020202020204" pitchFamily="34" charset="0"/>
              </a:rPr>
              <a:t>Les</a:t>
            </a:r>
            <a:r>
              <a:rPr lang="fr-FR" sz="1600" b="1" spc="-25" dirty="0">
                <a:solidFill>
                  <a:srgbClr val="013863"/>
                </a:solidFill>
                <a:effectLst/>
                <a:latin typeface="Helvetica" panose="020B0504020202030204" pitchFamily="34" charset="0"/>
                <a:ea typeface="Arial" panose="020B0604020202020204" pitchFamily="34" charset="0"/>
              </a:rPr>
              <a:t> </a:t>
            </a:r>
            <a:r>
              <a:rPr lang="fr-FR" sz="1600" b="1" dirty="0">
                <a:solidFill>
                  <a:srgbClr val="013863"/>
                </a:solidFill>
                <a:effectLst/>
                <a:latin typeface="Helvetica" panose="020B0504020202030204" pitchFamily="34" charset="0"/>
                <a:ea typeface="Arial" panose="020B0604020202020204" pitchFamily="34" charset="0"/>
              </a:rPr>
              <a:t>risques</a:t>
            </a:r>
            <a:r>
              <a:rPr lang="fr-FR" sz="1600" b="1" spc="-25" dirty="0">
                <a:solidFill>
                  <a:srgbClr val="013863"/>
                </a:solidFill>
                <a:effectLst/>
                <a:latin typeface="Helvetica" panose="020B0504020202030204" pitchFamily="34" charset="0"/>
                <a:ea typeface="Arial" panose="020B0604020202020204" pitchFamily="34" charset="0"/>
              </a:rPr>
              <a:t> </a:t>
            </a:r>
            <a:r>
              <a:rPr lang="fr-FR" sz="1600" b="1" dirty="0">
                <a:solidFill>
                  <a:srgbClr val="013863"/>
                </a:solidFill>
                <a:effectLst/>
                <a:latin typeface="Helvetica" panose="020B0504020202030204" pitchFamily="34" charset="0"/>
                <a:ea typeface="Arial" panose="020B0604020202020204" pitchFamily="34" charset="0"/>
              </a:rPr>
              <a:t>pour</a:t>
            </a:r>
            <a:r>
              <a:rPr lang="fr-FR" sz="1600" b="1" spc="-25" dirty="0">
                <a:solidFill>
                  <a:srgbClr val="013863"/>
                </a:solidFill>
                <a:effectLst/>
                <a:latin typeface="Helvetica" panose="020B0504020202030204" pitchFamily="34" charset="0"/>
                <a:ea typeface="Arial" panose="020B0604020202020204" pitchFamily="34" charset="0"/>
              </a:rPr>
              <a:t> </a:t>
            </a:r>
            <a:r>
              <a:rPr lang="fr-FR" sz="1600" b="1" dirty="0">
                <a:solidFill>
                  <a:srgbClr val="013863"/>
                </a:solidFill>
                <a:effectLst/>
                <a:latin typeface="Helvetica" panose="020B0504020202030204" pitchFamily="34" charset="0"/>
                <a:ea typeface="Arial" panose="020B0604020202020204" pitchFamily="34" charset="0"/>
              </a:rPr>
              <a:t>l’entreprise:</a:t>
            </a:r>
          </a:p>
          <a:p>
            <a:pPr marL="107950" algn="just">
              <a:spcBef>
                <a:spcPts val="480"/>
              </a:spcBef>
            </a:pPr>
            <a:endParaRPr lang="fr-FR" sz="1600" b="1" dirty="0">
              <a:solidFill>
                <a:srgbClr val="013863"/>
              </a:solidFill>
              <a:effectLst/>
              <a:latin typeface="Helvetica" panose="020B0504020202030204" pitchFamily="34" charset="0"/>
              <a:ea typeface="Arial" panose="020B0604020202020204" pitchFamily="34" charset="0"/>
            </a:endParaRPr>
          </a:p>
          <a:p>
            <a:pPr marL="107950" marR="131445" algn="just">
              <a:lnSpc>
                <a:spcPct val="121000"/>
              </a:lnSpc>
              <a:spcBef>
                <a:spcPts val="795"/>
              </a:spcBef>
              <a:spcAft>
                <a:spcPts val="0"/>
              </a:spcAft>
            </a:pPr>
            <a:r>
              <a:rPr lang="fr-FR" sz="1400" dirty="0">
                <a:solidFill>
                  <a:srgbClr val="013863"/>
                </a:solidFill>
                <a:latin typeface="Helvetica" panose="020B0504020202030204" pitchFamily="34" charset="0"/>
              </a:rPr>
              <a:t>L’accès à distance au système d’information de l’entreprise augmente sa surface d’attaque en ouvrant de “nouvelles portes”.</a:t>
            </a:r>
          </a:p>
          <a:p>
            <a:pPr marL="107950" marR="131445" algn="just">
              <a:lnSpc>
                <a:spcPct val="121000"/>
              </a:lnSpc>
              <a:spcBef>
                <a:spcPts val="795"/>
              </a:spcBef>
              <a:spcAft>
                <a:spcPts val="0"/>
              </a:spcAft>
            </a:pPr>
            <a:r>
              <a:rPr lang="fr-FR" sz="1400" dirty="0">
                <a:solidFill>
                  <a:srgbClr val="013863"/>
                </a:solidFill>
                <a:latin typeface="Helvetica" panose="020B0504020202030204" pitchFamily="34" charset="0"/>
              </a:rPr>
              <a:t>Les attaques dites </a:t>
            </a:r>
            <a:r>
              <a:rPr lang="fr-FR" sz="1400" dirty="0" err="1">
                <a:solidFill>
                  <a:srgbClr val="013863"/>
                </a:solidFill>
                <a:latin typeface="Helvetica" panose="020B0504020202030204" pitchFamily="34" charset="0"/>
              </a:rPr>
              <a:t>supply-chain</a:t>
            </a:r>
            <a:r>
              <a:rPr lang="fr-FR" sz="1400" dirty="0">
                <a:solidFill>
                  <a:srgbClr val="013863"/>
                </a:solidFill>
                <a:latin typeface="Helvetica" panose="020B0504020202030204" pitchFamily="34" charset="0"/>
              </a:rPr>
              <a:t> utilisent un maillon faible de votre organisation (le réseau interne d’un fournisseur ou d’un sous-traitant par exemple) pour s’introduire dans votre système d’information (risque de vol, fuite de données, sabotage, propagation de malware…).</a:t>
            </a:r>
          </a:p>
          <a:p>
            <a:pPr marL="107950" marR="131445" algn="just">
              <a:lnSpc>
                <a:spcPct val="121000"/>
              </a:lnSpc>
              <a:spcBef>
                <a:spcPts val="795"/>
              </a:spcBef>
              <a:spcAft>
                <a:spcPts val="0"/>
              </a:spcAft>
            </a:pPr>
            <a:endParaRPr lang="fr-FR" sz="1400" dirty="0">
              <a:solidFill>
                <a:srgbClr val="013863"/>
              </a:solidFill>
              <a:latin typeface="Helvetica" panose="020B0504020202030204" pitchFamily="34" charset="0"/>
            </a:endParaRPr>
          </a:p>
          <a:p>
            <a:r>
              <a:rPr lang="fr-FR" sz="1400" dirty="0">
                <a:solidFill>
                  <a:srgbClr val="013863"/>
                </a:solidFill>
                <a:latin typeface="Helvetica" panose="020B0504020202030204" pitchFamily="34" charset="0"/>
              </a:rPr>
              <a:t>C’est cette interconnexion mal sécurisée entre sites qui peut favoriser la propagation de malware et produire un effet domino sur l’ensemble du système d’information</a:t>
            </a:r>
          </a:p>
          <a:p>
            <a:pPr marL="107950">
              <a:spcBef>
                <a:spcPts val="480"/>
              </a:spcBef>
            </a:pPr>
            <a:endParaRPr lang="fr-FR" sz="1400" b="1" dirty="0">
              <a:effectLst/>
              <a:latin typeface="Arial" panose="020B0604020202020204" pitchFamily="34" charset="0"/>
              <a:ea typeface="Arial" panose="020B0604020202020204" pitchFamily="34" charset="0"/>
            </a:endParaRPr>
          </a:p>
        </p:txBody>
      </p:sp>
      <p:sp>
        <p:nvSpPr>
          <p:cNvPr id="6" name="Espace réservé du numéro de diapositive 5">
            <a:extLst>
              <a:ext uri="{FF2B5EF4-FFF2-40B4-BE49-F238E27FC236}">
                <a16:creationId xmlns:a16="http://schemas.microsoft.com/office/drawing/2014/main" id="{F7D85A02-5EE8-44FC-8584-C652F71F9BC4}"/>
              </a:ext>
            </a:extLst>
          </p:cNvPr>
          <p:cNvSpPr>
            <a:spLocks noGrp="1"/>
          </p:cNvSpPr>
          <p:nvPr>
            <p:ph type="sldNum" sz="quarter" idx="12"/>
          </p:nvPr>
        </p:nvSpPr>
        <p:spPr>
          <a:xfrm>
            <a:off x="11541531" y="6545798"/>
            <a:ext cx="650469" cy="277958"/>
          </a:xfrm>
        </p:spPr>
        <p:txBody>
          <a:bodyPr/>
          <a:lstStyle/>
          <a:p>
            <a:pPr algn="r"/>
            <a:fld id="{F3EE269F-382C-4FDF-AA4F-64C84412D0DE}" type="slidenum">
              <a:rPr lang="fr-FR" sz="1200" smtClean="0">
                <a:solidFill>
                  <a:srgbClr val="013863"/>
                </a:solidFill>
              </a:rPr>
              <a:pPr algn="r"/>
              <a:t>25</a:t>
            </a:fld>
            <a:endParaRPr lang="fr-FR" dirty="0">
              <a:solidFill>
                <a:srgbClr val="013863"/>
              </a:solidFill>
            </a:endParaRPr>
          </a:p>
        </p:txBody>
      </p:sp>
      <p:sp>
        <p:nvSpPr>
          <p:cNvPr id="8" name="ZoneTexte 7">
            <a:extLst>
              <a:ext uri="{FF2B5EF4-FFF2-40B4-BE49-F238E27FC236}">
                <a16:creationId xmlns:a16="http://schemas.microsoft.com/office/drawing/2014/main" id="{52DF5D66-5E90-4986-B1C2-EA52BF462306}"/>
              </a:ext>
            </a:extLst>
          </p:cNvPr>
          <p:cNvSpPr txBox="1"/>
          <p:nvPr/>
        </p:nvSpPr>
        <p:spPr>
          <a:xfrm>
            <a:off x="407162" y="603358"/>
            <a:ext cx="12002322" cy="620426"/>
          </a:xfrm>
          <a:prstGeom prst="rect">
            <a:avLst/>
          </a:prstGeom>
          <a:noFill/>
        </p:spPr>
        <p:txBody>
          <a:bodyPr wrap="square">
            <a:spAutoFit/>
          </a:bodyPr>
          <a:lstStyle/>
          <a:p>
            <a:pPr>
              <a:lnSpc>
                <a:spcPts val="4400"/>
              </a:lnSpc>
            </a:pPr>
            <a:r>
              <a:rPr lang="fr-FR" sz="3600" cap="all" spc="-100" dirty="0">
                <a:solidFill>
                  <a:srgbClr val="1AB24B"/>
                </a:solidFill>
                <a:latin typeface="Helvetica" panose="020B0504020202030204" pitchFamily="34" charset="0"/>
                <a:ea typeface="Helvetica Neue Light" charset="0"/>
                <a:cs typeface="Helvetica Neue Light" charset="0"/>
              </a:rPr>
              <a:t>L’entreprise</a:t>
            </a:r>
            <a:endParaRPr lang="fr-FR" sz="3600" spc="-100" dirty="0">
              <a:solidFill>
                <a:srgbClr val="1AB24B"/>
              </a:solidFill>
              <a:latin typeface="Helvetica" panose="020B0504020202030204" pitchFamily="34" charset="0"/>
              <a:ea typeface="Helvetica Neue Light" charset="0"/>
              <a:cs typeface="Helvetica Neue Light" charset="0"/>
            </a:endParaRPr>
          </a:p>
        </p:txBody>
      </p:sp>
      <p:sp>
        <p:nvSpPr>
          <p:cNvPr id="7" name="Rectangle 5">
            <a:extLst>
              <a:ext uri="{FF2B5EF4-FFF2-40B4-BE49-F238E27FC236}">
                <a16:creationId xmlns:a16="http://schemas.microsoft.com/office/drawing/2014/main" id="{DA0CC942-3735-41B5-B57E-868D1DA9CDB6}"/>
              </a:ext>
            </a:extLst>
          </p:cNvPr>
          <p:cNvSpPr>
            <a:spLocks noChangeArrowheads="1"/>
          </p:cNvSpPr>
          <p:nvPr/>
        </p:nvSpPr>
        <p:spPr bwMode="auto">
          <a:xfrm>
            <a:off x="262683" y="1451173"/>
            <a:ext cx="7526163" cy="6148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223767" tIns="60306" rIns="247572" bIns="0" numCol="1" anchor="ctr" anchorCtr="0" compatLnSpc="1">
            <a:prstTxWarp prst="textNoShape">
              <a:avLst/>
            </a:prstTxWarp>
            <a:spAutoFit/>
          </a:bodyPr>
          <a:lstStyle/>
          <a:p>
            <a:pPr eaLnBrk="0" fontAlgn="base" hangingPunct="0">
              <a:spcBef>
                <a:spcPct val="0"/>
              </a:spcBef>
              <a:spcAft>
                <a:spcPct val="0"/>
              </a:spcAft>
            </a:pPr>
            <a:r>
              <a:rPr lang="fr-FR" b="1" dirty="0">
                <a:solidFill>
                  <a:srgbClr val="003964"/>
                </a:solidFill>
                <a:latin typeface="Helvetica Neue"/>
              </a:rPr>
              <a:t>ACCÈS DISTANT : ACCÉDER AU SI DEPUIS SON VOILIER</a:t>
            </a:r>
          </a:p>
          <a:p>
            <a:pPr marL="0" marR="0" lvl="0" indent="0" algn="l" defTabSz="914400" rtl="0" eaLnBrk="0" fontAlgn="base" latinLnBrk="0" hangingPunct="0">
              <a:lnSpc>
                <a:spcPct val="100000"/>
              </a:lnSpc>
              <a:spcBef>
                <a:spcPct val="0"/>
              </a:spcBef>
              <a:spcAft>
                <a:spcPct val="0"/>
              </a:spcAft>
              <a:buClrTx/>
              <a:buSzTx/>
              <a:buFontTx/>
              <a:buNone/>
              <a:tabLst/>
            </a:pPr>
            <a:endParaRPr lang="fr-FR" altLang="fr-FR" b="1" dirty="0">
              <a:solidFill>
                <a:srgbClr val="003964"/>
              </a:solidFill>
              <a:latin typeface="Helvetica Neue"/>
            </a:endParaRPr>
          </a:p>
        </p:txBody>
      </p:sp>
      <p:sp>
        <p:nvSpPr>
          <p:cNvPr id="10" name="Rectangle 6">
            <a:extLst>
              <a:ext uri="{FF2B5EF4-FFF2-40B4-BE49-F238E27FC236}">
                <a16:creationId xmlns:a16="http://schemas.microsoft.com/office/drawing/2014/main" id="{167B42ED-C96F-422E-9960-70B509FDABBE}"/>
              </a:ext>
            </a:extLst>
          </p:cNvPr>
          <p:cNvSpPr>
            <a:spLocks noChangeArrowheads="1"/>
          </p:cNvSpPr>
          <p:nvPr/>
        </p:nvSpPr>
        <p:spPr bwMode="auto">
          <a:xfrm>
            <a:off x="6003634" y="291098"/>
            <a:ext cx="184731"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tabLst>
                <a:tab pos="611188" algn="l"/>
              </a:tabLst>
              <a:defRPr>
                <a:solidFill>
                  <a:schemeClr val="tx1"/>
                </a:solidFill>
                <a:latin typeface="Arial" panose="020B0604020202020204" pitchFamily="34" charset="0"/>
              </a:defRPr>
            </a:lvl1pPr>
            <a:lvl2pPr eaLnBrk="0" fontAlgn="base" hangingPunct="0">
              <a:spcBef>
                <a:spcPct val="0"/>
              </a:spcBef>
              <a:spcAft>
                <a:spcPct val="0"/>
              </a:spcAft>
              <a:tabLst>
                <a:tab pos="611188" algn="l"/>
              </a:tabLst>
              <a:defRPr>
                <a:solidFill>
                  <a:schemeClr val="tx1"/>
                </a:solidFill>
                <a:latin typeface="Arial" panose="020B0604020202020204" pitchFamily="34" charset="0"/>
              </a:defRPr>
            </a:lvl2pPr>
            <a:lvl3pPr eaLnBrk="0" fontAlgn="base" hangingPunct="0">
              <a:spcBef>
                <a:spcPct val="0"/>
              </a:spcBef>
              <a:spcAft>
                <a:spcPct val="0"/>
              </a:spcAft>
              <a:tabLst>
                <a:tab pos="611188" algn="l"/>
              </a:tabLst>
              <a:defRPr>
                <a:solidFill>
                  <a:schemeClr val="tx1"/>
                </a:solidFill>
                <a:latin typeface="Arial" panose="020B0604020202020204" pitchFamily="34" charset="0"/>
              </a:defRPr>
            </a:lvl3pPr>
            <a:lvl4pPr eaLnBrk="0" fontAlgn="base" hangingPunct="0">
              <a:spcBef>
                <a:spcPct val="0"/>
              </a:spcBef>
              <a:spcAft>
                <a:spcPct val="0"/>
              </a:spcAft>
              <a:tabLst>
                <a:tab pos="611188" algn="l"/>
              </a:tabLst>
              <a:defRPr>
                <a:solidFill>
                  <a:schemeClr val="tx1"/>
                </a:solidFill>
                <a:latin typeface="Arial" panose="020B0604020202020204" pitchFamily="34" charset="0"/>
              </a:defRPr>
            </a:lvl4pPr>
            <a:lvl5pPr eaLnBrk="0" fontAlgn="base" hangingPunct="0">
              <a:spcBef>
                <a:spcPct val="0"/>
              </a:spcBef>
              <a:spcAft>
                <a:spcPct val="0"/>
              </a:spcAft>
              <a:tabLst>
                <a:tab pos="611188" algn="l"/>
              </a:tabLst>
              <a:defRPr>
                <a:solidFill>
                  <a:schemeClr val="tx1"/>
                </a:solidFill>
                <a:latin typeface="Arial" panose="020B0604020202020204" pitchFamily="34" charset="0"/>
              </a:defRPr>
            </a:lvl5pPr>
            <a:lvl6pPr eaLnBrk="0" fontAlgn="base" hangingPunct="0">
              <a:spcBef>
                <a:spcPct val="0"/>
              </a:spcBef>
              <a:spcAft>
                <a:spcPct val="0"/>
              </a:spcAft>
              <a:tabLst>
                <a:tab pos="611188" algn="l"/>
              </a:tabLst>
              <a:defRPr>
                <a:solidFill>
                  <a:schemeClr val="tx1"/>
                </a:solidFill>
                <a:latin typeface="Arial" panose="020B0604020202020204" pitchFamily="34" charset="0"/>
              </a:defRPr>
            </a:lvl6pPr>
            <a:lvl7pPr eaLnBrk="0" fontAlgn="base" hangingPunct="0">
              <a:spcBef>
                <a:spcPct val="0"/>
              </a:spcBef>
              <a:spcAft>
                <a:spcPct val="0"/>
              </a:spcAft>
              <a:tabLst>
                <a:tab pos="611188" algn="l"/>
              </a:tabLst>
              <a:defRPr>
                <a:solidFill>
                  <a:schemeClr val="tx1"/>
                </a:solidFill>
                <a:latin typeface="Arial" panose="020B0604020202020204" pitchFamily="34" charset="0"/>
              </a:defRPr>
            </a:lvl7pPr>
            <a:lvl8pPr eaLnBrk="0" fontAlgn="base" hangingPunct="0">
              <a:spcBef>
                <a:spcPct val="0"/>
              </a:spcBef>
              <a:spcAft>
                <a:spcPct val="0"/>
              </a:spcAft>
              <a:tabLst>
                <a:tab pos="611188" algn="l"/>
              </a:tabLst>
              <a:defRPr>
                <a:solidFill>
                  <a:schemeClr val="tx1"/>
                </a:solidFill>
                <a:latin typeface="Arial" panose="020B0604020202020204" pitchFamily="34" charset="0"/>
              </a:defRPr>
            </a:lvl8pPr>
            <a:lvl9pPr eaLnBrk="0" fontAlgn="base" hangingPunct="0">
              <a:spcBef>
                <a:spcPct val="0"/>
              </a:spcBef>
              <a:spcAft>
                <a:spcPct val="0"/>
              </a:spcAft>
              <a:tabLst>
                <a:tab pos="611188" algn="l"/>
              </a:tabLst>
              <a:defRPr>
                <a:solidFill>
                  <a:schemeClr val="tx1"/>
                </a:solidFill>
                <a:latin typeface="Arial" panose="020B0604020202020204" pitchFamily="34" charset="0"/>
              </a:defRPr>
            </a:lvl9pPr>
          </a:lstStyle>
          <a:p>
            <a:pPr marL="0" marR="0" lvl="0" indent="0" algn="justLow" defTabSz="914400" rtl="0" eaLnBrk="0" fontAlgn="base" latinLnBrk="0" hangingPunct="0">
              <a:lnSpc>
                <a:spcPct val="100000"/>
              </a:lnSpc>
              <a:spcBef>
                <a:spcPct val="0"/>
              </a:spcBef>
              <a:spcAft>
                <a:spcPct val="0"/>
              </a:spcAft>
              <a:buClrTx/>
              <a:buSzTx/>
              <a:buFontTx/>
              <a:buNone/>
              <a:tabLst>
                <a:tab pos="611188" algn="l"/>
              </a:tabLst>
            </a:pPr>
            <a:br>
              <a:rPr kumimoji="0" lang="fr-FR" altLang="fr-FR" sz="1000" b="0" i="0" u="none" strike="noStrike" cap="none" normalizeH="0" baseline="0" dirty="0">
                <a:ln>
                  <a:noFill/>
                </a:ln>
                <a:solidFill>
                  <a:schemeClr val="tx1"/>
                </a:solidFill>
                <a:effectLst/>
                <a:latin typeface="Arial" panose="020B0604020202020204" pitchFamily="34" charset="0"/>
                <a:ea typeface="Arial" panose="020B0604020202020204" pitchFamily="34" charset="0"/>
              </a:rPr>
            </a:br>
            <a:endParaRPr kumimoji="0" lang="fr-FR" altLang="fr-FR" sz="6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402283372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A15F999-1AD1-443F-BD4F-AE9E0BB033D2}"/>
              </a:ext>
            </a:extLst>
          </p:cNvPr>
          <p:cNvSpPr/>
          <p:nvPr/>
        </p:nvSpPr>
        <p:spPr>
          <a:xfrm>
            <a:off x="322758" y="2289179"/>
            <a:ext cx="11218773" cy="3216906"/>
          </a:xfrm>
          <a:prstGeom prst="rect">
            <a:avLst/>
          </a:prstGeom>
        </p:spPr>
        <p:txBody>
          <a:bodyPr wrap="square">
            <a:spAutoFit/>
          </a:bodyPr>
          <a:lstStyle/>
          <a:p>
            <a:pPr marL="107950">
              <a:spcBef>
                <a:spcPts val="740"/>
              </a:spcBef>
              <a:spcAft>
                <a:spcPts val="0"/>
              </a:spcAft>
            </a:pPr>
            <a:r>
              <a:rPr lang="fr-FR" sz="1400" dirty="0">
                <a:solidFill>
                  <a:srgbClr val="013863"/>
                </a:solidFill>
                <a:latin typeface="Helvetica" panose="020B0504020202030204" pitchFamily="34" charset="0"/>
              </a:rPr>
              <a:t>Niveau standard</a:t>
            </a:r>
          </a:p>
          <a:p>
            <a:pPr marL="107950" marR="132080" algn="just">
              <a:lnSpc>
                <a:spcPct val="121000"/>
              </a:lnSpc>
              <a:spcBef>
                <a:spcPts val="795"/>
              </a:spcBef>
              <a:spcAft>
                <a:spcPts val="0"/>
              </a:spcAft>
            </a:pPr>
            <a:r>
              <a:rPr lang="fr-FR" sz="1400" dirty="0">
                <a:solidFill>
                  <a:srgbClr val="013863"/>
                </a:solidFill>
                <a:latin typeface="Helvetica" panose="020B0504020202030204" pitchFamily="34" charset="0"/>
              </a:rPr>
              <a:t>Êtes-vous sûr que tous les accès à votre système d’information sont connus ? Sont-ils chiffrés ?</a:t>
            </a:r>
          </a:p>
          <a:p>
            <a:pPr>
              <a:spcBef>
                <a:spcPts val="45"/>
              </a:spcBef>
            </a:pPr>
            <a:r>
              <a:rPr lang="fr-FR" sz="1400" dirty="0">
                <a:solidFill>
                  <a:srgbClr val="013863"/>
                </a:solidFill>
                <a:latin typeface="Helvetica" panose="020B0504020202030204" pitchFamily="34" charset="0"/>
              </a:rPr>
              <a:t> </a:t>
            </a:r>
          </a:p>
          <a:p>
            <a:pPr marL="107950">
              <a:spcBef>
                <a:spcPts val="480"/>
              </a:spcBef>
            </a:pPr>
            <a:r>
              <a:rPr lang="fr-FR" sz="1400" dirty="0">
                <a:solidFill>
                  <a:srgbClr val="013863"/>
                </a:solidFill>
                <a:latin typeface="Helvetica" panose="020B0504020202030204" pitchFamily="34" charset="0"/>
              </a:rPr>
              <a:t>Niveau avancé</a:t>
            </a:r>
          </a:p>
          <a:p>
            <a:pPr marL="107950" marR="132080" algn="just">
              <a:lnSpc>
                <a:spcPct val="121000"/>
              </a:lnSpc>
              <a:spcBef>
                <a:spcPts val="795"/>
              </a:spcBef>
              <a:spcAft>
                <a:spcPts val="0"/>
              </a:spcAft>
            </a:pPr>
            <a:r>
              <a:rPr lang="fr-FR" sz="1400" dirty="0">
                <a:solidFill>
                  <a:srgbClr val="013863"/>
                </a:solidFill>
                <a:latin typeface="Helvetica" panose="020B0504020202030204" pitchFamily="34" charset="0"/>
              </a:rPr>
              <a:t>Est-il nécessaire que votre système d’information soit intégralement accessible à distance ?</a:t>
            </a:r>
          </a:p>
          <a:p>
            <a:pPr marL="107950" marR="132080" algn="just">
              <a:lnSpc>
                <a:spcPct val="121000"/>
              </a:lnSpc>
              <a:spcBef>
                <a:spcPts val="795"/>
              </a:spcBef>
              <a:spcAft>
                <a:spcPts val="0"/>
              </a:spcAft>
            </a:pPr>
            <a:r>
              <a:rPr lang="fr-FR" sz="1400" dirty="0">
                <a:solidFill>
                  <a:srgbClr val="013863"/>
                </a:solidFill>
                <a:latin typeface="Helvetica" panose="020B0504020202030204" pitchFamily="34" charset="0"/>
              </a:rPr>
              <a:t> N’y a-t-il pas trop de “portes” ouvertes ? Pour combien d’utilisateurs ?</a:t>
            </a:r>
          </a:p>
          <a:p>
            <a:pPr marL="107950" marR="26035">
              <a:lnSpc>
                <a:spcPct val="121000"/>
              </a:lnSpc>
              <a:spcBef>
                <a:spcPts val="795"/>
              </a:spcBef>
              <a:spcAft>
                <a:spcPts val="0"/>
              </a:spcAft>
            </a:pPr>
            <a:endParaRPr lang="fr-FR" sz="1400" dirty="0">
              <a:solidFill>
                <a:srgbClr val="013863"/>
              </a:solidFill>
              <a:latin typeface="Helvetica" panose="020B0504020202030204" pitchFamily="34" charset="0"/>
            </a:endParaRPr>
          </a:p>
          <a:p>
            <a:pPr marL="107950" marR="132715" algn="just">
              <a:lnSpc>
                <a:spcPct val="121000"/>
              </a:lnSpc>
              <a:spcBef>
                <a:spcPts val="800"/>
              </a:spcBef>
              <a:spcAft>
                <a:spcPts val="0"/>
              </a:spcAft>
            </a:pPr>
            <a:endParaRPr lang="fr-FR" sz="1400" dirty="0">
              <a:solidFill>
                <a:srgbClr val="013863"/>
              </a:solidFill>
              <a:latin typeface="Helvetica" panose="020B0504020202030204" pitchFamily="34" charset="0"/>
            </a:endParaRPr>
          </a:p>
          <a:p>
            <a:pPr marL="107950" algn="just">
              <a:spcBef>
                <a:spcPts val="800"/>
              </a:spcBef>
            </a:pPr>
            <a:endParaRPr lang="fr-FR" sz="1400" dirty="0">
              <a:solidFill>
                <a:srgbClr val="013863"/>
              </a:solidFill>
              <a:latin typeface="Helvetica" panose="020B0504020202030204" pitchFamily="34" charset="0"/>
            </a:endParaRPr>
          </a:p>
          <a:p>
            <a:pPr marL="107950">
              <a:spcBef>
                <a:spcPts val="480"/>
              </a:spcBef>
            </a:pPr>
            <a:endParaRPr lang="fr-FR" sz="1400" b="1" dirty="0">
              <a:effectLst/>
              <a:latin typeface="Arial" panose="020B0604020202020204" pitchFamily="34" charset="0"/>
              <a:ea typeface="Arial" panose="020B0604020202020204" pitchFamily="34" charset="0"/>
            </a:endParaRPr>
          </a:p>
        </p:txBody>
      </p:sp>
      <p:sp>
        <p:nvSpPr>
          <p:cNvPr id="6" name="Espace réservé du numéro de diapositive 5">
            <a:extLst>
              <a:ext uri="{FF2B5EF4-FFF2-40B4-BE49-F238E27FC236}">
                <a16:creationId xmlns:a16="http://schemas.microsoft.com/office/drawing/2014/main" id="{F7D85A02-5EE8-44FC-8584-C652F71F9BC4}"/>
              </a:ext>
            </a:extLst>
          </p:cNvPr>
          <p:cNvSpPr>
            <a:spLocks noGrp="1"/>
          </p:cNvSpPr>
          <p:nvPr>
            <p:ph type="sldNum" sz="quarter" idx="12"/>
          </p:nvPr>
        </p:nvSpPr>
        <p:spPr>
          <a:xfrm>
            <a:off x="11541531" y="6545798"/>
            <a:ext cx="650469" cy="277958"/>
          </a:xfrm>
        </p:spPr>
        <p:txBody>
          <a:bodyPr/>
          <a:lstStyle/>
          <a:p>
            <a:pPr algn="r"/>
            <a:fld id="{F3EE269F-382C-4FDF-AA4F-64C84412D0DE}" type="slidenum">
              <a:rPr lang="fr-FR" sz="1200" smtClean="0">
                <a:solidFill>
                  <a:srgbClr val="013863"/>
                </a:solidFill>
              </a:rPr>
              <a:pPr algn="r"/>
              <a:t>26</a:t>
            </a:fld>
            <a:endParaRPr lang="fr-FR" dirty="0">
              <a:solidFill>
                <a:srgbClr val="013863"/>
              </a:solidFill>
            </a:endParaRPr>
          </a:p>
        </p:txBody>
      </p:sp>
      <p:sp>
        <p:nvSpPr>
          <p:cNvPr id="8" name="ZoneTexte 7">
            <a:extLst>
              <a:ext uri="{FF2B5EF4-FFF2-40B4-BE49-F238E27FC236}">
                <a16:creationId xmlns:a16="http://schemas.microsoft.com/office/drawing/2014/main" id="{52DF5D66-5E90-4986-B1C2-EA52BF462306}"/>
              </a:ext>
            </a:extLst>
          </p:cNvPr>
          <p:cNvSpPr txBox="1"/>
          <p:nvPr/>
        </p:nvSpPr>
        <p:spPr>
          <a:xfrm>
            <a:off x="407162" y="603358"/>
            <a:ext cx="12002322" cy="620426"/>
          </a:xfrm>
          <a:prstGeom prst="rect">
            <a:avLst/>
          </a:prstGeom>
          <a:noFill/>
        </p:spPr>
        <p:txBody>
          <a:bodyPr wrap="square">
            <a:spAutoFit/>
          </a:bodyPr>
          <a:lstStyle/>
          <a:p>
            <a:pPr>
              <a:lnSpc>
                <a:spcPts val="4400"/>
              </a:lnSpc>
            </a:pPr>
            <a:r>
              <a:rPr lang="fr-FR" sz="3600" cap="all" spc="-100" dirty="0">
                <a:solidFill>
                  <a:srgbClr val="1AB24B"/>
                </a:solidFill>
                <a:latin typeface="Helvetica" panose="020B0504020202030204" pitchFamily="34" charset="0"/>
                <a:ea typeface="Helvetica Neue Light" charset="0"/>
                <a:cs typeface="Helvetica Neue Light" charset="0"/>
              </a:rPr>
              <a:t>L’entreprise</a:t>
            </a:r>
            <a:endParaRPr lang="fr-FR" sz="3600" spc="-100" dirty="0">
              <a:solidFill>
                <a:srgbClr val="1AB24B"/>
              </a:solidFill>
              <a:latin typeface="Helvetica" panose="020B0504020202030204" pitchFamily="34" charset="0"/>
              <a:ea typeface="Helvetica Neue Light" charset="0"/>
              <a:cs typeface="Helvetica Neue Light" charset="0"/>
            </a:endParaRPr>
          </a:p>
        </p:txBody>
      </p:sp>
      <p:sp>
        <p:nvSpPr>
          <p:cNvPr id="7" name="Rectangle 5">
            <a:extLst>
              <a:ext uri="{FF2B5EF4-FFF2-40B4-BE49-F238E27FC236}">
                <a16:creationId xmlns:a16="http://schemas.microsoft.com/office/drawing/2014/main" id="{DA0CC942-3735-41B5-B57E-868D1DA9CDB6}"/>
              </a:ext>
            </a:extLst>
          </p:cNvPr>
          <p:cNvSpPr>
            <a:spLocks noChangeArrowheads="1"/>
          </p:cNvSpPr>
          <p:nvPr/>
        </p:nvSpPr>
        <p:spPr bwMode="auto">
          <a:xfrm>
            <a:off x="262683" y="1451173"/>
            <a:ext cx="7526163" cy="6148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223767" tIns="60306" rIns="247572" bIns="0" numCol="1" anchor="ctr" anchorCtr="0" compatLnSpc="1">
            <a:prstTxWarp prst="textNoShape">
              <a:avLst/>
            </a:prstTxWarp>
            <a:spAutoFit/>
          </a:bodyPr>
          <a:lstStyle/>
          <a:p>
            <a:pPr eaLnBrk="0" fontAlgn="base" hangingPunct="0">
              <a:spcBef>
                <a:spcPct val="0"/>
              </a:spcBef>
              <a:spcAft>
                <a:spcPct val="0"/>
              </a:spcAft>
            </a:pPr>
            <a:r>
              <a:rPr lang="fr-FR" b="1" dirty="0">
                <a:solidFill>
                  <a:srgbClr val="003964"/>
                </a:solidFill>
                <a:latin typeface="Helvetica Neue"/>
              </a:rPr>
              <a:t>ACCÈS DISTANT : ACCÉDER AU SI DEPUIS SON VOILIER</a:t>
            </a:r>
          </a:p>
          <a:p>
            <a:pPr marL="0" marR="0" lvl="0" indent="0" algn="l" defTabSz="914400" rtl="0" eaLnBrk="0" fontAlgn="base" latinLnBrk="0" hangingPunct="0">
              <a:lnSpc>
                <a:spcPct val="100000"/>
              </a:lnSpc>
              <a:spcBef>
                <a:spcPct val="0"/>
              </a:spcBef>
              <a:spcAft>
                <a:spcPct val="0"/>
              </a:spcAft>
              <a:buClrTx/>
              <a:buSzTx/>
              <a:buFontTx/>
              <a:buNone/>
              <a:tabLst/>
            </a:pPr>
            <a:endParaRPr lang="fr-FR" altLang="fr-FR" b="1" dirty="0">
              <a:solidFill>
                <a:srgbClr val="003964"/>
              </a:solidFill>
              <a:latin typeface="Helvetica Neue"/>
            </a:endParaRPr>
          </a:p>
        </p:txBody>
      </p:sp>
      <p:sp>
        <p:nvSpPr>
          <p:cNvPr id="10" name="Rectangle 6">
            <a:extLst>
              <a:ext uri="{FF2B5EF4-FFF2-40B4-BE49-F238E27FC236}">
                <a16:creationId xmlns:a16="http://schemas.microsoft.com/office/drawing/2014/main" id="{167B42ED-C96F-422E-9960-70B509FDABBE}"/>
              </a:ext>
            </a:extLst>
          </p:cNvPr>
          <p:cNvSpPr>
            <a:spLocks noChangeArrowheads="1"/>
          </p:cNvSpPr>
          <p:nvPr/>
        </p:nvSpPr>
        <p:spPr bwMode="auto">
          <a:xfrm>
            <a:off x="6003634" y="291098"/>
            <a:ext cx="184731"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tabLst>
                <a:tab pos="611188" algn="l"/>
              </a:tabLst>
              <a:defRPr>
                <a:solidFill>
                  <a:schemeClr val="tx1"/>
                </a:solidFill>
                <a:latin typeface="Arial" panose="020B0604020202020204" pitchFamily="34" charset="0"/>
              </a:defRPr>
            </a:lvl1pPr>
            <a:lvl2pPr eaLnBrk="0" fontAlgn="base" hangingPunct="0">
              <a:spcBef>
                <a:spcPct val="0"/>
              </a:spcBef>
              <a:spcAft>
                <a:spcPct val="0"/>
              </a:spcAft>
              <a:tabLst>
                <a:tab pos="611188" algn="l"/>
              </a:tabLst>
              <a:defRPr>
                <a:solidFill>
                  <a:schemeClr val="tx1"/>
                </a:solidFill>
                <a:latin typeface="Arial" panose="020B0604020202020204" pitchFamily="34" charset="0"/>
              </a:defRPr>
            </a:lvl2pPr>
            <a:lvl3pPr eaLnBrk="0" fontAlgn="base" hangingPunct="0">
              <a:spcBef>
                <a:spcPct val="0"/>
              </a:spcBef>
              <a:spcAft>
                <a:spcPct val="0"/>
              </a:spcAft>
              <a:tabLst>
                <a:tab pos="611188" algn="l"/>
              </a:tabLst>
              <a:defRPr>
                <a:solidFill>
                  <a:schemeClr val="tx1"/>
                </a:solidFill>
                <a:latin typeface="Arial" panose="020B0604020202020204" pitchFamily="34" charset="0"/>
              </a:defRPr>
            </a:lvl3pPr>
            <a:lvl4pPr eaLnBrk="0" fontAlgn="base" hangingPunct="0">
              <a:spcBef>
                <a:spcPct val="0"/>
              </a:spcBef>
              <a:spcAft>
                <a:spcPct val="0"/>
              </a:spcAft>
              <a:tabLst>
                <a:tab pos="611188" algn="l"/>
              </a:tabLst>
              <a:defRPr>
                <a:solidFill>
                  <a:schemeClr val="tx1"/>
                </a:solidFill>
                <a:latin typeface="Arial" panose="020B0604020202020204" pitchFamily="34" charset="0"/>
              </a:defRPr>
            </a:lvl4pPr>
            <a:lvl5pPr eaLnBrk="0" fontAlgn="base" hangingPunct="0">
              <a:spcBef>
                <a:spcPct val="0"/>
              </a:spcBef>
              <a:spcAft>
                <a:spcPct val="0"/>
              </a:spcAft>
              <a:tabLst>
                <a:tab pos="611188" algn="l"/>
              </a:tabLst>
              <a:defRPr>
                <a:solidFill>
                  <a:schemeClr val="tx1"/>
                </a:solidFill>
                <a:latin typeface="Arial" panose="020B0604020202020204" pitchFamily="34" charset="0"/>
              </a:defRPr>
            </a:lvl5pPr>
            <a:lvl6pPr eaLnBrk="0" fontAlgn="base" hangingPunct="0">
              <a:spcBef>
                <a:spcPct val="0"/>
              </a:spcBef>
              <a:spcAft>
                <a:spcPct val="0"/>
              </a:spcAft>
              <a:tabLst>
                <a:tab pos="611188" algn="l"/>
              </a:tabLst>
              <a:defRPr>
                <a:solidFill>
                  <a:schemeClr val="tx1"/>
                </a:solidFill>
                <a:latin typeface="Arial" panose="020B0604020202020204" pitchFamily="34" charset="0"/>
              </a:defRPr>
            </a:lvl6pPr>
            <a:lvl7pPr eaLnBrk="0" fontAlgn="base" hangingPunct="0">
              <a:spcBef>
                <a:spcPct val="0"/>
              </a:spcBef>
              <a:spcAft>
                <a:spcPct val="0"/>
              </a:spcAft>
              <a:tabLst>
                <a:tab pos="611188" algn="l"/>
              </a:tabLst>
              <a:defRPr>
                <a:solidFill>
                  <a:schemeClr val="tx1"/>
                </a:solidFill>
                <a:latin typeface="Arial" panose="020B0604020202020204" pitchFamily="34" charset="0"/>
              </a:defRPr>
            </a:lvl7pPr>
            <a:lvl8pPr eaLnBrk="0" fontAlgn="base" hangingPunct="0">
              <a:spcBef>
                <a:spcPct val="0"/>
              </a:spcBef>
              <a:spcAft>
                <a:spcPct val="0"/>
              </a:spcAft>
              <a:tabLst>
                <a:tab pos="611188" algn="l"/>
              </a:tabLst>
              <a:defRPr>
                <a:solidFill>
                  <a:schemeClr val="tx1"/>
                </a:solidFill>
                <a:latin typeface="Arial" panose="020B0604020202020204" pitchFamily="34" charset="0"/>
              </a:defRPr>
            </a:lvl8pPr>
            <a:lvl9pPr eaLnBrk="0" fontAlgn="base" hangingPunct="0">
              <a:spcBef>
                <a:spcPct val="0"/>
              </a:spcBef>
              <a:spcAft>
                <a:spcPct val="0"/>
              </a:spcAft>
              <a:tabLst>
                <a:tab pos="611188" algn="l"/>
              </a:tabLst>
              <a:defRPr>
                <a:solidFill>
                  <a:schemeClr val="tx1"/>
                </a:solidFill>
                <a:latin typeface="Arial" panose="020B0604020202020204" pitchFamily="34" charset="0"/>
              </a:defRPr>
            </a:lvl9pPr>
          </a:lstStyle>
          <a:p>
            <a:pPr marL="0" marR="0" lvl="0" indent="0" algn="justLow" defTabSz="914400" rtl="0" eaLnBrk="0" fontAlgn="base" latinLnBrk="0" hangingPunct="0">
              <a:lnSpc>
                <a:spcPct val="100000"/>
              </a:lnSpc>
              <a:spcBef>
                <a:spcPct val="0"/>
              </a:spcBef>
              <a:spcAft>
                <a:spcPct val="0"/>
              </a:spcAft>
              <a:buClrTx/>
              <a:buSzTx/>
              <a:buFontTx/>
              <a:buNone/>
              <a:tabLst>
                <a:tab pos="611188" algn="l"/>
              </a:tabLst>
            </a:pPr>
            <a:br>
              <a:rPr kumimoji="0" lang="fr-FR" altLang="fr-FR" sz="1000" b="0" i="0" u="none" strike="noStrike" cap="none" normalizeH="0" baseline="0" dirty="0">
                <a:ln>
                  <a:noFill/>
                </a:ln>
                <a:solidFill>
                  <a:schemeClr val="tx1"/>
                </a:solidFill>
                <a:effectLst/>
                <a:latin typeface="Arial" panose="020B0604020202020204" pitchFamily="34" charset="0"/>
                <a:ea typeface="Arial" panose="020B0604020202020204" pitchFamily="34" charset="0"/>
              </a:rPr>
            </a:br>
            <a:endParaRPr kumimoji="0" lang="fr-FR" altLang="fr-FR" sz="6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77689720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A15F999-1AD1-443F-BD4F-AE9E0BB033D2}"/>
              </a:ext>
            </a:extLst>
          </p:cNvPr>
          <p:cNvSpPr/>
          <p:nvPr/>
        </p:nvSpPr>
        <p:spPr>
          <a:xfrm>
            <a:off x="322758" y="2282601"/>
            <a:ext cx="8130507" cy="3419269"/>
          </a:xfrm>
          <a:prstGeom prst="rect">
            <a:avLst/>
          </a:prstGeom>
        </p:spPr>
        <p:txBody>
          <a:bodyPr wrap="square">
            <a:spAutoFit/>
          </a:bodyPr>
          <a:lstStyle/>
          <a:p>
            <a:pPr marL="107950" marR="131445" algn="just">
              <a:lnSpc>
                <a:spcPct val="121000"/>
              </a:lnSpc>
              <a:spcBef>
                <a:spcPts val="795"/>
              </a:spcBef>
              <a:spcAft>
                <a:spcPts val="0"/>
              </a:spcAft>
            </a:pPr>
            <a:r>
              <a:rPr lang="fr-FR" sz="1400" dirty="0">
                <a:solidFill>
                  <a:srgbClr val="013863"/>
                </a:solidFill>
                <a:latin typeface="Helvetica" panose="020B0504020202030204" pitchFamily="34" charset="0"/>
              </a:rPr>
              <a:t>Les organisations sont désormais structurées autour de leurs systèmes d’information. Afin de faciliter et contrôler les accès des utilisateurs, ces systèmes proposent l’utilisation d’annuaires. Ces solutions contiennent des informations relatives à des ressources informatiques ou à des personnes, des identités, des comptes et des rôles appelés « privilèges ».</a:t>
            </a:r>
          </a:p>
          <a:p>
            <a:pPr marL="107950" marR="131445" algn="just">
              <a:lnSpc>
                <a:spcPct val="121000"/>
              </a:lnSpc>
              <a:spcBef>
                <a:spcPts val="820"/>
              </a:spcBef>
              <a:spcAft>
                <a:spcPts val="0"/>
              </a:spcAft>
            </a:pPr>
            <a:r>
              <a:rPr lang="fr-FR" sz="1400" dirty="0">
                <a:solidFill>
                  <a:srgbClr val="013863"/>
                </a:solidFill>
                <a:latin typeface="Helvetica" panose="020B0504020202030204" pitchFamily="34" charset="0"/>
              </a:rPr>
              <a:t>Un système d’information comprend généralement un service d’annuaire, organisé en arborescence et géré par des normes standard. La plus courante est le protocole </a:t>
            </a:r>
            <a:r>
              <a:rPr lang="fr-FR" sz="1400" dirty="0" err="1">
                <a:solidFill>
                  <a:srgbClr val="013863"/>
                </a:solidFill>
                <a:latin typeface="Helvetica" panose="020B0504020202030204" pitchFamily="34" charset="0"/>
              </a:rPr>
              <a:t>Lightweight</a:t>
            </a:r>
            <a:r>
              <a:rPr lang="fr-FR" sz="1400" dirty="0">
                <a:solidFill>
                  <a:srgbClr val="013863"/>
                </a:solidFill>
                <a:latin typeface="Helvetica" panose="020B0504020202030204" pitchFamily="34" charset="0"/>
              </a:rPr>
              <a:t> Directory Access Protocol (LDAP) qui régit l’interrogation et la modification des services d’annuaire, ainsi que leurs interactions.</a:t>
            </a:r>
          </a:p>
          <a:p>
            <a:pPr marL="107950" marR="131445" algn="just">
              <a:lnSpc>
                <a:spcPct val="121000"/>
              </a:lnSpc>
              <a:spcBef>
                <a:spcPts val="550"/>
              </a:spcBef>
              <a:spcAft>
                <a:spcPts val="0"/>
              </a:spcAft>
            </a:pPr>
            <a:r>
              <a:rPr lang="fr-FR" sz="1400" dirty="0">
                <a:solidFill>
                  <a:srgbClr val="013863"/>
                </a:solidFill>
                <a:latin typeface="Helvetica" panose="020B0504020202030204" pitchFamily="34" charset="0"/>
              </a:rPr>
              <a:t>Les fournisseurs de systèmes d’exploitation ont nommé leurs annuaires en utilisant la norme LDAP de façon spécifique. Par exemple : Active Directory pour Microsoft/Windows, Apple Open Directory chez Apple/Mac OS…</a:t>
            </a:r>
          </a:p>
          <a:p>
            <a:pPr marL="107950">
              <a:spcBef>
                <a:spcPts val="480"/>
              </a:spcBef>
            </a:pPr>
            <a:endParaRPr lang="fr-FR" sz="1400" b="1" dirty="0">
              <a:effectLst/>
              <a:latin typeface="Arial" panose="020B0604020202020204" pitchFamily="34" charset="0"/>
              <a:ea typeface="Arial" panose="020B0604020202020204" pitchFamily="34" charset="0"/>
            </a:endParaRPr>
          </a:p>
        </p:txBody>
      </p:sp>
      <p:sp>
        <p:nvSpPr>
          <p:cNvPr id="6" name="Espace réservé du numéro de diapositive 5">
            <a:extLst>
              <a:ext uri="{FF2B5EF4-FFF2-40B4-BE49-F238E27FC236}">
                <a16:creationId xmlns:a16="http://schemas.microsoft.com/office/drawing/2014/main" id="{F7D85A02-5EE8-44FC-8584-C652F71F9BC4}"/>
              </a:ext>
            </a:extLst>
          </p:cNvPr>
          <p:cNvSpPr>
            <a:spLocks noGrp="1"/>
          </p:cNvSpPr>
          <p:nvPr>
            <p:ph type="sldNum" sz="quarter" idx="12"/>
          </p:nvPr>
        </p:nvSpPr>
        <p:spPr>
          <a:xfrm>
            <a:off x="11541531" y="6545798"/>
            <a:ext cx="650469" cy="277958"/>
          </a:xfrm>
        </p:spPr>
        <p:txBody>
          <a:bodyPr/>
          <a:lstStyle/>
          <a:p>
            <a:pPr algn="r"/>
            <a:fld id="{F3EE269F-382C-4FDF-AA4F-64C84412D0DE}" type="slidenum">
              <a:rPr lang="fr-FR" sz="1200" smtClean="0">
                <a:solidFill>
                  <a:srgbClr val="013863"/>
                </a:solidFill>
              </a:rPr>
              <a:pPr algn="r"/>
              <a:t>27</a:t>
            </a:fld>
            <a:endParaRPr lang="fr-FR" dirty="0">
              <a:solidFill>
                <a:srgbClr val="013863"/>
              </a:solidFill>
            </a:endParaRPr>
          </a:p>
        </p:txBody>
      </p:sp>
      <p:sp>
        <p:nvSpPr>
          <p:cNvPr id="8" name="ZoneTexte 7">
            <a:extLst>
              <a:ext uri="{FF2B5EF4-FFF2-40B4-BE49-F238E27FC236}">
                <a16:creationId xmlns:a16="http://schemas.microsoft.com/office/drawing/2014/main" id="{52DF5D66-5E90-4986-B1C2-EA52BF462306}"/>
              </a:ext>
            </a:extLst>
          </p:cNvPr>
          <p:cNvSpPr txBox="1"/>
          <p:nvPr/>
        </p:nvSpPr>
        <p:spPr>
          <a:xfrm>
            <a:off x="407162" y="603358"/>
            <a:ext cx="12002322" cy="620426"/>
          </a:xfrm>
          <a:prstGeom prst="rect">
            <a:avLst/>
          </a:prstGeom>
          <a:noFill/>
        </p:spPr>
        <p:txBody>
          <a:bodyPr wrap="square">
            <a:spAutoFit/>
          </a:bodyPr>
          <a:lstStyle/>
          <a:p>
            <a:pPr>
              <a:lnSpc>
                <a:spcPts val="4400"/>
              </a:lnSpc>
            </a:pPr>
            <a:r>
              <a:rPr lang="fr-FR" sz="3600" cap="all" spc="-100" dirty="0">
                <a:solidFill>
                  <a:srgbClr val="1AB24B"/>
                </a:solidFill>
                <a:latin typeface="Helvetica" panose="020B0504020202030204" pitchFamily="34" charset="0"/>
                <a:ea typeface="Helvetica Neue Light" charset="0"/>
                <a:cs typeface="Helvetica Neue Light" charset="0"/>
              </a:rPr>
              <a:t>L’entreprise</a:t>
            </a:r>
            <a:endParaRPr lang="fr-FR" sz="3600" spc="-100" dirty="0">
              <a:solidFill>
                <a:srgbClr val="1AB24B"/>
              </a:solidFill>
              <a:latin typeface="Helvetica" panose="020B0504020202030204" pitchFamily="34" charset="0"/>
              <a:ea typeface="Helvetica Neue Light" charset="0"/>
              <a:cs typeface="Helvetica Neue Light" charset="0"/>
            </a:endParaRPr>
          </a:p>
        </p:txBody>
      </p:sp>
      <p:sp>
        <p:nvSpPr>
          <p:cNvPr id="7" name="Rectangle 5">
            <a:extLst>
              <a:ext uri="{FF2B5EF4-FFF2-40B4-BE49-F238E27FC236}">
                <a16:creationId xmlns:a16="http://schemas.microsoft.com/office/drawing/2014/main" id="{DA0CC942-3735-41B5-B57E-868D1DA9CDB6}"/>
              </a:ext>
            </a:extLst>
          </p:cNvPr>
          <p:cNvSpPr>
            <a:spLocks noChangeArrowheads="1"/>
          </p:cNvSpPr>
          <p:nvPr/>
        </p:nvSpPr>
        <p:spPr bwMode="auto">
          <a:xfrm>
            <a:off x="262683" y="1480668"/>
            <a:ext cx="10157530" cy="5559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223767" tIns="60306" rIns="247572" bIns="0" numCol="1" anchor="ctr" anchorCtr="0" compatLnSpc="1">
            <a:prstTxWarp prst="textNoShape">
              <a:avLst/>
            </a:prstTxWarp>
            <a:spAutoFit/>
          </a:bodyPr>
          <a:lstStyle/>
          <a:p>
            <a:pPr marR="247015" eaLnBrk="0" fontAlgn="base" hangingPunct="0">
              <a:lnSpc>
                <a:spcPts val="1695"/>
              </a:lnSpc>
              <a:spcBef>
                <a:spcPct val="0"/>
              </a:spcBef>
              <a:spcAft>
                <a:spcPct val="0"/>
              </a:spcAft>
            </a:pPr>
            <a:r>
              <a:rPr lang="fr-FR" b="1" dirty="0">
                <a:solidFill>
                  <a:srgbClr val="003964"/>
                </a:solidFill>
                <a:latin typeface="Helvetica Neue"/>
              </a:rPr>
              <a:t>L’ANNUAIRE D’ENTREPRISE :</a:t>
            </a:r>
          </a:p>
          <a:p>
            <a:pPr marR="247015" eaLnBrk="0" fontAlgn="base" hangingPunct="0">
              <a:spcBef>
                <a:spcPct val="0"/>
              </a:spcBef>
              <a:spcAft>
                <a:spcPct val="0"/>
              </a:spcAft>
            </a:pPr>
            <a:r>
              <a:rPr lang="fr-FR" b="1" dirty="0">
                <a:solidFill>
                  <a:srgbClr val="003964"/>
                </a:solidFill>
                <a:latin typeface="Helvetica Neue"/>
              </a:rPr>
              <a:t>UN SERVICE POUR LES GOUVERNER TOUS</a:t>
            </a:r>
          </a:p>
        </p:txBody>
      </p:sp>
      <p:sp>
        <p:nvSpPr>
          <p:cNvPr id="10" name="Rectangle 6">
            <a:extLst>
              <a:ext uri="{FF2B5EF4-FFF2-40B4-BE49-F238E27FC236}">
                <a16:creationId xmlns:a16="http://schemas.microsoft.com/office/drawing/2014/main" id="{167B42ED-C96F-422E-9960-70B509FDABBE}"/>
              </a:ext>
            </a:extLst>
          </p:cNvPr>
          <p:cNvSpPr>
            <a:spLocks noChangeArrowheads="1"/>
          </p:cNvSpPr>
          <p:nvPr/>
        </p:nvSpPr>
        <p:spPr bwMode="auto">
          <a:xfrm>
            <a:off x="6003634" y="291098"/>
            <a:ext cx="184731"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tabLst>
                <a:tab pos="611188" algn="l"/>
              </a:tabLst>
              <a:defRPr>
                <a:solidFill>
                  <a:schemeClr val="tx1"/>
                </a:solidFill>
                <a:latin typeface="Arial" panose="020B0604020202020204" pitchFamily="34" charset="0"/>
              </a:defRPr>
            </a:lvl1pPr>
            <a:lvl2pPr eaLnBrk="0" fontAlgn="base" hangingPunct="0">
              <a:spcBef>
                <a:spcPct val="0"/>
              </a:spcBef>
              <a:spcAft>
                <a:spcPct val="0"/>
              </a:spcAft>
              <a:tabLst>
                <a:tab pos="611188" algn="l"/>
              </a:tabLst>
              <a:defRPr>
                <a:solidFill>
                  <a:schemeClr val="tx1"/>
                </a:solidFill>
                <a:latin typeface="Arial" panose="020B0604020202020204" pitchFamily="34" charset="0"/>
              </a:defRPr>
            </a:lvl2pPr>
            <a:lvl3pPr eaLnBrk="0" fontAlgn="base" hangingPunct="0">
              <a:spcBef>
                <a:spcPct val="0"/>
              </a:spcBef>
              <a:spcAft>
                <a:spcPct val="0"/>
              </a:spcAft>
              <a:tabLst>
                <a:tab pos="611188" algn="l"/>
              </a:tabLst>
              <a:defRPr>
                <a:solidFill>
                  <a:schemeClr val="tx1"/>
                </a:solidFill>
                <a:latin typeface="Arial" panose="020B0604020202020204" pitchFamily="34" charset="0"/>
              </a:defRPr>
            </a:lvl3pPr>
            <a:lvl4pPr eaLnBrk="0" fontAlgn="base" hangingPunct="0">
              <a:spcBef>
                <a:spcPct val="0"/>
              </a:spcBef>
              <a:spcAft>
                <a:spcPct val="0"/>
              </a:spcAft>
              <a:tabLst>
                <a:tab pos="611188" algn="l"/>
              </a:tabLst>
              <a:defRPr>
                <a:solidFill>
                  <a:schemeClr val="tx1"/>
                </a:solidFill>
                <a:latin typeface="Arial" panose="020B0604020202020204" pitchFamily="34" charset="0"/>
              </a:defRPr>
            </a:lvl4pPr>
            <a:lvl5pPr eaLnBrk="0" fontAlgn="base" hangingPunct="0">
              <a:spcBef>
                <a:spcPct val="0"/>
              </a:spcBef>
              <a:spcAft>
                <a:spcPct val="0"/>
              </a:spcAft>
              <a:tabLst>
                <a:tab pos="611188" algn="l"/>
              </a:tabLst>
              <a:defRPr>
                <a:solidFill>
                  <a:schemeClr val="tx1"/>
                </a:solidFill>
                <a:latin typeface="Arial" panose="020B0604020202020204" pitchFamily="34" charset="0"/>
              </a:defRPr>
            </a:lvl5pPr>
            <a:lvl6pPr eaLnBrk="0" fontAlgn="base" hangingPunct="0">
              <a:spcBef>
                <a:spcPct val="0"/>
              </a:spcBef>
              <a:spcAft>
                <a:spcPct val="0"/>
              </a:spcAft>
              <a:tabLst>
                <a:tab pos="611188" algn="l"/>
              </a:tabLst>
              <a:defRPr>
                <a:solidFill>
                  <a:schemeClr val="tx1"/>
                </a:solidFill>
                <a:latin typeface="Arial" panose="020B0604020202020204" pitchFamily="34" charset="0"/>
              </a:defRPr>
            </a:lvl6pPr>
            <a:lvl7pPr eaLnBrk="0" fontAlgn="base" hangingPunct="0">
              <a:spcBef>
                <a:spcPct val="0"/>
              </a:spcBef>
              <a:spcAft>
                <a:spcPct val="0"/>
              </a:spcAft>
              <a:tabLst>
                <a:tab pos="611188" algn="l"/>
              </a:tabLst>
              <a:defRPr>
                <a:solidFill>
                  <a:schemeClr val="tx1"/>
                </a:solidFill>
                <a:latin typeface="Arial" panose="020B0604020202020204" pitchFamily="34" charset="0"/>
              </a:defRPr>
            </a:lvl7pPr>
            <a:lvl8pPr eaLnBrk="0" fontAlgn="base" hangingPunct="0">
              <a:spcBef>
                <a:spcPct val="0"/>
              </a:spcBef>
              <a:spcAft>
                <a:spcPct val="0"/>
              </a:spcAft>
              <a:tabLst>
                <a:tab pos="611188" algn="l"/>
              </a:tabLst>
              <a:defRPr>
                <a:solidFill>
                  <a:schemeClr val="tx1"/>
                </a:solidFill>
                <a:latin typeface="Arial" panose="020B0604020202020204" pitchFamily="34" charset="0"/>
              </a:defRPr>
            </a:lvl8pPr>
            <a:lvl9pPr eaLnBrk="0" fontAlgn="base" hangingPunct="0">
              <a:spcBef>
                <a:spcPct val="0"/>
              </a:spcBef>
              <a:spcAft>
                <a:spcPct val="0"/>
              </a:spcAft>
              <a:tabLst>
                <a:tab pos="611188" algn="l"/>
              </a:tabLst>
              <a:defRPr>
                <a:solidFill>
                  <a:schemeClr val="tx1"/>
                </a:solidFill>
                <a:latin typeface="Arial" panose="020B0604020202020204" pitchFamily="34" charset="0"/>
              </a:defRPr>
            </a:lvl9pPr>
          </a:lstStyle>
          <a:p>
            <a:pPr marL="0" marR="0" lvl="0" indent="0" algn="justLow" defTabSz="914400" rtl="0" eaLnBrk="0" fontAlgn="base" latinLnBrk="0" hangingPunct="0">
              <a:lnSpc>
                <a:spcPct val="100000"/>
              </a:lnSpc>
              <a:spcBef>
                <a:spcPct val="0"/>
              </a:spcBef>
              <a:spcAft>
                <a:spcPct val="0"/>
              </a:spcAft>
              <a:buClrTx/>
              <a:buSzTx/>
              <a:buFontTx/>
              <a:buNone/>
              <a:tabLst>
                <a:tab pos="611188" algn="l"/>
              </a:tabLst>
            </a:pPr>
            <a:br>
              <a:rPr kumimoji="0" lang="fr-FR" altLang="fr-FR" sz="1000" b="0" i="0" u="none" strike="noStrike" cap="none" normalizeH="0" baseline="0" dirty="0">
                <a:ln>
                  <a:noFill/>
                </a:ln>
                <a:solidFill>
                  <a:schemeClr val="tx1"/>
                </a:solidFill>
                <a:effectLst/>
                <a:latin typeface="Arial" panose="020B0604020202020204" pitchFamily="34" charset="0"/>
                <a:ea typeface="Arial" panose="020B0604020202020204" pitchFamily="34" charset="0"/>
              </a:rPr>
            </a:br>
            <a:endParaRPr kumimoji="0" lang="fr-FR" altLang="fr-FR" sz="600" b="0" i="0" u="none" strike="noStrike" cap="none" normalizeH="0" baseline="0" dirty="0">
              <a:ln>
                <a:noFill/>
              </a:ln>
              <a:solidFill>
                <a:schemeClr val="tx1"/>
              </a:solidFill>
              <a:effectLst/>
              <a:latin typeface="Arial" panose="020B0604020202020204" pitchFamily="34" charset="0"/>
            </a:endParaRPr>
          </a:p>
        </p:txBody>
      </p:sp>
      <p:pic>
        <p:nvPicPr>
          <p:cNvPr id="9" name="image22.png">
            <a:extLst>
              <a:ext uri="{FF2B5EF4-FFF2-40B4-BE49-F238E27FC236}">
                <a16:creationId xmlns:a16="http://schemas.microsoft.com/office/drawing/2014/main" id="{663BFA17-E76C-488F-BCE6-698F193CFDEA}"/>
              </a:ext>
            </a:extLst>
          </p:cNvPr>
          <p:cNvPicPr>
            <a:picLocks noChangeAspect="1"/>
          </p:cNvPicPr>
          <p:nvPr/>
        </p:nvPicPr>
        <p:blipFill>
          <a:blip r:embed="rId2" cstate="print"/>
          <a:stretch>
            <a:fillRect/>
          </a:stretch>
        </p:blipFill>
        <p:spPr>
          <a:xfrm>
            <a:off x="8661067" y="1802579"/>
            <a:ext cx="3066403" cy="3252842"/>
          </a:xfrm>
          <a:prstGeom prst="rect">
            <a:avLst/>
          </a:prstGeom>
        </p:spPr>
      </p:pic>
    </p:spTree>
    <p:extLst>
      <p:ext uri="{BB962C8B-B14F-4D97-AF65-F5344CB8AC3E}">
        <p14:creationId xmlns:p14="http://schemas.microsoft.com/office/powerpoint/2010/main" val="152844580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A15F999-1AD1-443F-BD4F-AE9E0BB033D2}"/>
              </a:ext>
            </a:extLst>
          </p:cNvPr>
          <p:cNvSpPr/>
          <p:nvPr/>
        </p:nvSpPr>
        <p:spPr>
          <a:xfrm>
            <a:off x="322758" y="2289179"/>
            <a:ext cx="11459187" cy="2020425"/>
          </a:xfrm>
          <a:prstGeom prst="rect">
            <a:avLst/>
          </a:prstGeom>
        </p:spPr>
        <p:txBody>
          <a:bodyPr wrap="square">
            <a:spAutoFit/>
          </a:bodyPr>
          <a:lstStyle/>
          <a:p>
            <a:pPr marL="107950" marR="132715" algn="just">
              <a:lnSpc>
                <a:spcPct val="121000"/>
              </a:lnSpc>
              <a:spcBef>
                <a:spcPts val="800"/>
              </a:spcBef>
            </a:pPr>
            <a:r>
              <a:rPr lang="fr-FR" sz="1600" b="1" dirty="0">
                <a:solidFill>
                  <a:srgbClr val="013863"/>
                </a:solidFill>
                <a:latin typeface="Helvetica" panose="020B0504020202030204" pitchFamily="34" charset="0"/>
              </a:rPr>
              <a:t>Les enjeux métier</a:t>
            </a:r>
          </a:p>
          <a:p>
            <a:pPr marL="107950" marR="132080" algn="just">
              <a:lnSpc>
                <a:spcPct val="121000"/>
              </a:lnSpc>
              <a:spcBef>
                <a:spcPts val="795"/>
              </a:spcBef>
              <a:spcAft>
                <a:spcPts val="0"/>
              </a:spcAft>
            </a:pPr>
            <a:r>
              <a:rPr lang="fr-FR" sz="1400" dirty="0">
                <a:solidFill>
                  <a:srgbClr val="013863"/>
                </a:solidFill>
                <a:latin typeface="Helvetica" panose="020B0504020202030204" pitchFamily="34" charset="0"/>
              </a:rPr>
              <a:t>Les annuaires sont des éléments capitaux du système d’information.</a:t>
            </a:r>
          </a:p>
          <a:p>
            <a:pPr marL="107950" marR="132080" algn="just">
              <a:lnSpc>
                <a:spcPct val="121000"/>
              </a:lnSpc>
              <a:spcBef>
                <a:spcPts val="795"/>
              </a:spcBef>
              <a:spcAft>
                <a:spcPts val="0"/>
              </a:spcAft>
            </a:pPr>
            <a:r>
              <a:rPr lang="fr-FR" sz="1400" dirty="0">
                <a:solidFill>
                  <a:srgbClr val="013863"/>
                </a:solidFill>
                <a:latin typeface="Helvetica" panose="020B0504020202030204" pitchFamily="34" charset="0"/>
              </a:rPr>
              <a:t> Ils permettent aux personnes autorisées d’accéder uniquement aux informations qu’elles ont le droit de connaître.</a:t>
            </a:r>
          </a:p>
          <a:p>
            <a:pPr marL="107950" marR="132080" algn="just">
              <a:lnSpc>
                <a:spcPct val="121000"/>
              </a:lnSpc>
              <a:spcBef>
                <a:spcPts val="795"/>
              </a:spcBef>
              <a:spcAft>
                <a:spcPts val="0"/>
              </a:spcAft>
            </a:pPr>
            <a:r>
              <a:rPr lang="fr-FR" sz="1400" dirty="0">
                <a:solidFill>
                  <a:srgbClr val="013863"/>
                </a:solidFill>
                <a:latin typeface="Helvetica" panose="020B0504020202030204" pitchFamily="34" charset="0"/>
              </a:rPr>
              <a:t> Ils permettent également la centralisation de la gestion des identités, des ressources et des droits d’accès, simplifiant ainsi les tâches d’administration (création, suppression, modification, revues périodiques).</a:t>
            </a:r>
          </a:p>
          <a:p>
            <a:pPr marL="107950">
              <a:spcBef>
                <a:spcPts val="480"/>
              </a:spcBef>
            </a:pPr>
            <a:endParaRPr lang="fr-FR" sz="1400" b="1" dirty="0">
              <a:effectLst/>
              <a:latin typeface="Arial" panose="020B0604020202020204" pitchFamily="34" charset="0"/>
              <a:ea typeface="Arial" panose="020B0604020202020204" pitchFamily="34" charset="0"/>
            </a:endParaRPr>
          </a:p>
        </p:txBody>
      </p:sp>
      <p:sp>
        <p:nvSpPr>
          <p:cNvPr id="6" name="Espace réservé du numéro de diapositive 5">
            <a:extLst>
              <a:ext uri="{FF2B5EF4-FFF2-40B4-BE49-F238E27FC236}">
                <a16:creationId xmlns:a16="http://schemas.microsoft.com/office/drawing/2014/main" id="{F7D85A02-5EE8-44FC-8584-C652F71F9BC4}"/>
              </a:ext>
            </a:extLst>
          </p:cNvPr>
          <p:cNvSpPr>
            <a:spLocks noGrp="1"/>
          </p:cNvSpPr>
          <p:nvPr>
            <p:ph type="sldNum" sz="quarter" idx="12"/>
          </p:nvPr>
        </p:nvSpPr>
        <p:spPr>
          <a:xfrm>
            <a:off x="11541531" y="6545798"/>
            <a:ext cx="650469" cy="277958"/>
          </a:xfrm>
        </p:spPr>
        <p:txBody>
          <a:bodyPr/>
          <a:lstStyle/>
          <a:p>
            <a:pPr algn="r"/>
            <a:fld id="{F3EE269F-382C-4FDF-AA4F-64C84412D0DE}" type="slidenum">
              <a:rPr lang="fr-FR" sz="1200" smtClean="0">
                <a:solidFill>
                  <a:srgbClr val="013863"/>
                </a:solidFill>
              </a:rPr>
              <a:pPr algn="r"/>
              <a:t>28</a:t>
            </a:fld>
            <a:endParaRPr lang="fr-FR" dirty="0">
              <a:solidFill>
                <a:srgbClr val="013863"/>
              </a:solidFill>
            </a:endParaRPr>
          </a:p>
        </p:txBody>
      </p:sp>
      <p:sp>
        <p:nvSpPr>
          <p:cNvPr id="8" name="ZoneTexte 7">
            <a:extLst>
              <a:ext uri="{FF2B5EF4-FFF2-40B4-BE49-F238E27FC236}">
                <a16:creationId xmlns:a16="http://schemas.microsoft.com/office/drawing/2014/main" id="{52DF5D66-5E90-4986-B1C2-EA52BF462306}"/>
              </a:ext>
            </a:extLst>
          </p:cNvPr>
          <p:cNvSpPr txBox="1"/>
          <p:nvPr/>
        </p:nvSpPr>
        <p:spPr>
          <a:xfrm>
            <a:off x="407162" y="603358"/>
            <a:ext cx="12002322" cy="620426"/>
          </a:xfrm>
          <a:prstGeom prst="rect">
            <a:avLst/>
          </a:prstGeom>
          <a:noFill/>
        </p:spPr>
        <p:txBody>
          <a:bodyPr wrap="square">
            <a:spAutoFit/>
          </a:bodyPr>
          <a:lstStyle/>
          <a:p>
            <a:pPr>
              <a:lnSpc>
                <a:spcPts val="4400"/>
              </a:lnSpc>
            </a:pPr>
            <a:r>
              <a:rPr lang="fr-FR" sz="3600" cap="all" spc="-100" dirty="0">
                <a:solidFill>
                  <a:srgbClr val="1AB24B"/>
                </a:solidFill>
                <a:latin typeface="Helvetica" panose="020B0504020202030204" pitchFamily="34" charset="0"/>
                <a:ea typeface="Helvetica Neue Light" charset="0"/>
                <a:cs typeface="Helvetica Neue Light" charset="0"/>
              </a:rPr>
              <a:t>L’entreprise</a:t>
            </a:r>
            <a:endParaRPr lang="fr-FR" sz="3600" spc="-100" dirty="0">
              <a:solidFill>
                <a:srgbClr val="1AB24B"/>
              </a:solidFill>
              <a:latin typeface="Helvetica" panose="020B0504020202030204" pitchFamily="34" charset="0"/>
              <a:ea typeface="Helvetica Neue Light" charset="0"/>
              <a:cs typeface="Helvetica Neue Light" charset="0"/>
            </a:endParaRPr>
          </a:p>
        </p:txBody>
      </p:sp>
      <p:sp>
        <p:nvSpPr>
          <p:cNvPr id="10" name="Rectangle 6">
            <a:extLst>
              <a:ext uri="{FF2B5EF4-FFF2-40B4-BE49-F238E27FC236}">
                <a16:creationId xmlns:a16="http://schemas.microsoft.com/office/drawing/2014/main" id="{167B42ED-C96F-422E-9960-70B509FDABBE}"/>
              </a:ext>
            </a:extLst>
          </p:cNvPr>
          <p:cNvSpPr>
            <a:spLocks noChangeArrowheads="1"/>
          </p:cNvSpPr>
          <p:nvPr/>
        </p:nvSpPr>
        <p:spPr bwMode="auto">
          <a:xfrm>
            <a:off x="6003634" y="291098"/>
            <a:ext cx="184731"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tabLst>
                <a:tab pos="611188" algn="l"/>
              </a:tabLst>
              <a:defRPr>
                <a:solidFill>
                  <a:schemeClr val="tx1"/>
                </a:solidFill>
                <a:latin typeface="Arial" panose="020B0604020202020204" pitchFamily="34" charset="0"/>
              </a:defRPr>
            </a:lvl1pPr>
            <a:lvl2pPr eaLnBrk="0" fontAlgn="base" hangingPunct="0">
              <a:spcBef>
                <a:spcPct val="0"/>
              </a:spcBef>
              <a:spcAft>
                <a:spcPct val="0"/>
              </a:spcAft>
              <a:tabLst>
                <a:tab pos="611188" algn="l"/>
              </a:tabLst>
              <a:defRPr>
                <a:solidFill>
                  <a:schemeClr val="tx1"/>
                </a:solidFill>
                <a:latin typeface="Arial" panose="020B0604020202020204" pitchFamily="34" charset="0"/>
              </a:defRPr>
            </a:lvl2pPr>
            <a:lvl3pPr eaLnBrk="0" fontAlgn="base" hangingPunct="0">
              <a:spcBef>
                <a:spcPct val="0"/>
              </a:spcBef>
              <a:spcAft>
                <a:spcPct val="0"/>
              </a:spcAft>
              <a:tabLst>
                <a:tab pos="611188" algn="l"/>
              </a:tabLst>
              <a:defRPr>
                <a:solidFill>
                  <a:schemeClr val="tx1"/>
                </a:solidFill>
                <a:latin typeface="Arial" panose="020B0604020202020204" pitchFamily="34" charset="0"/>
              </a:defRPr>
            </a:lvl3pPr>
            <a:lvl4pPr eaLnBrk="0" fontAlgn="base" hangingPunct="0">
              <a:spcBef>
                <a:spcPct val="0"/>
              </a:spcBef>
              <a:spcAft>
                <a:spcPct val="0"/>
              </a:spcAft>
              <a:tabLst>
                <a:tab pos="611188" algn="l"/>
              </a:tabLst>
              <a:defRPr>
                <a:solidFill>
                  <a:schemeClr val="tx1"/>
                </a:solidFill>
                <a:latin typeface="Arial" panose="020B0604020202020204" pitchFamily="34" charset="0"/>
              </a:defRPr>
            </a:lvl4pPr>
            <a:lvl5pPr eaLnBrk="0" fontAlgn="base" hangingPunct="0">
              <a:spcBef>
                <a:spcPct val="0"/>
              </a:spcBef>
              <a:spcAft>
                <a:spcPct val="0"/>
              </a:spcAft>
              <a:tabLst>
                <a:tab pos="611188" algn="l"/>
              </a:tabLst>
              <a:defRPr>
                <a:solidFill>
                  <a:schemeClr val="tx1"/>
                </a:solidFill>
                <a:latin typeface="Arial" panose="020B0604020202020204" pitchFamily="34" charset="0"/>
              </a:defRPr>
            </a:lvl5pPr>
            <a:lvl6pPr eaLnBrk="0" fontAlgn="base" hangingPunct="0">
              <a:spcBef>
                <a:spcPct val="0"/>
              </a:spcBef>
              <a:spcAft>
                <a:spcPct val="0"/>
              </a:spcAft>
              <a:tabLst>
                <a:tab pos="611188" algn="l"/>
              </a:tabLst>
              <a:defRPr>
                <a:solidFill>
                  <a:schemeClr val="tx1"/>
                </a:solidFill>
                <a:latin typeface="Arial" panose="020B0604020202020204" pitchFamily="34" charset="0"/>
              </a:defRPr>
            </a:lvl6pPr>
            <a:lvl7pPr eaLnBrk="0" fontAlgn="base" hangingPunct="0">
              <a:spcBef>
                <a:spcPct val="0"/>
              </a:spcBef>
              <a:spcAft>
                <a:spcPct val="0"/>
              </a:spcAft>
              <a:tabLst>
                <a:tab pos="611188" algn="l"/>
              </a:tabLst>
              <a:defRPr>
                <a:solidFill>
                  <a:schemeClr val="tx1"/>
                </a:solidFill>
                <a:latin typeface="Arial" panose="020B0604020202020204" pitchFamily="34" charset="0"/>
              </a:defRPr>
            </a:lvl7pPr>
            <a:lvl8pPr eaLnBrk="0" fontAlgn="base" hangingPunct="0">
              <a:spcBef>
                <a:spcPct val="0"/>
              </a:spcBef>
              <a:spcAft>
                <a:spcPct val="0"/>
              </a:spcAft>
              <a:tabLst>
                <a:tab pos="611188" algn="l"/>
              </a:tabLst>
              <a:defRPr>
                <a:solidFill>
                  <a:schemeClr val="tx1"/>
                </a:solidFill>
                <a:latin typeface="Arial" panose="020B0604020202020204" pitchFamily="34" charset="0"/>
              </a:defRPr>
            </a:lvl8pPr>
            <a:lvl9pPr eaLnBrk="0" fontAlgn="base" hangingPunct="0">
              <a:spcBef>
                <a:spcPct val="0"/>
              </a:spcBef>
              <a:spcAft>
                <a:spcPct val="0"/>
              </a:spcAft>
              <a:tabLst>
                <a:tab pos="611188" algn="l"/>
              </a:tabLst>
              <a:defRPr>
                <a:solidFill>
                  <a:schemeClr val="tx1"/>
                </a:solidFill>
                <a:latin typeface="Arial" panose="020B0604020202020204" pitchFamily="34" charset="0"/>
              </a:defRPr>
            </a:lvl9pPr>
          </a:lstStyle>
          <a:p>
            <a:pPr marL="0" marR="0" lvl="0" indent="0" algn="justLow" defTabSz="914400" rtl="0" eaLnBrk="0" fontAlgn="base" latinLnBrk="0" hangingPunct="0">
              <a:lnSpc>
                <a:spcPct val="100000"/>
              </a:lnSpc>
              <a:spcBef>
                <a:spcPct val="0"/>
              </a:spcBef>
              <a:spcAft>
                <a:spcPct val="0"/>
              </a:spcAft>
              <a:buClrTx/>
              <a:buSzTx/>
              <a:buFontTx/>
              <a:buNone/>
              <a:tabLst>
                <a:tab pos="611188" algn="l"/>
              </a:tabLst>
            </a:pPr>
            <a:br>
              <a:rPr kumimoji="0" lang="fr-FR" altLang="fr-FR" sz="1000" b="0" i="0" u="none" strike="noStrike" cap="none" normalizeH="0" baseline="0" dirty="0">
                <a:ln>
                  <a:noFill/>
                </a:ln>
                <a:solidFill>
                  <a:schemeClr val="tx1"/>
                </a:solidFill>
                <a:effectLst/>
                <a:latin typeface="Arial" panose="020B0604020202020204" pitchFamily="34" charset="0"/>
                <a:ea typeface="Arial" panose="020B0604020202020204" pitchFamily="34" charset="0"/>
              </a:rPr>
            </a:br>
            <a:endParaRPr kumimoji="0" lang="fr-FR" altLang="fr-FR" sz="600" b="0" i="0" u="none" strike="noStrike" cap="none" normalizeH="0" baseline="0" dirty="0">
              <a:ln>
                <a:noFill/>
              </a:ln>
              <a:solidFill>
                <a:schemeClr val="tx1"/>
              </a:solidFill>
              <a:effectLst/>
              <a:latin typeface="Arial" panose="020B0604020202020204" pitchFamily="34" charset="0"/>
            </a:endParaRPr>
          </a:p>
        </p:txBody>
      </p:sp>
      <p:sp>
        <p:nvSpPr>
          <p:cNvPr id="9" name="Rectangle 5">
            <a:extLst>
              <a:ext uri="{FF2B5EF4-FFF2-40B4-BE49-F238E27FC236}">
                <a16:creationId xmlns:a16="http://schemas.microsoft.com/office/drawing/2014/main" id="{57142901-F987-4D9A-B435-79AF252C6B78}"/>
              </a:ext>
            </a:extLst>
          </p:cNvPr>
          <p:cNvSpPr>
            <a:spLocks noChangeArrowheads="1"/>
          </p:cNvSpPr>
          <p:nvPr/>
        </p:nvSpPr>
        <p:spPr bwMode="auto">
          <a:xfrm>
            <a:off x="262683" y="1480668"/>
            <a:ext cx="10157530" cy="5559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223767" tIns="60306" rIns="247572" bIns="0" numCol="1" anchor="ctr" anchorCtr="0" compatLnSpc="1">
            <a:prstTxWarp prst="textNoShape">
              <a:avLst/>
            </a:prstTxWarp>
            <a:spAutoFit/>
          </a:bodyPr>
          <a:lstStyle/>
          <a:p>
            <a:pPr marR="247015" eaLnBrk="0" fontAlgn="base" hangingPunct="0">
              <a:lnSpc>
                <a:spcPts val="1695"/>
              </a:lnSpc>
              <a:spcBef>
                <a:spcPct val="0"/>
              </a:spcBef>
              <a:spcAft>
                <a:spcPct val="0"/>
              </a:spcAft>
            </a:pPr>
            <a:r>
              <a:rPr lang="fr-FR" b="1" dirty="0">
                <a:solidFill>
                  <a:srgbClr val="003964"/>
                </a:solidFill>
                <a:latin typeface="Helvetica Neue"/>
              </a:rPr>
              <a:t>L’ANNUAIRE D’ENTREPRISE :</a:t>
            </a:r>
          </a:p>
          <a:p>
            <a:pPr marR="247015" eaLnBrk="0" fontAlgn="base" hangingPunct="0">
              <a:spcBef>
                <a:spcPct val="0"/>
              </a:spcBef>
              <a:spcAft>
                <a:spcPct val="0"/>
              </a:spcAft>
            </a:pPr>
            <a:r>
              <a:rPr lang="fr-FR" b="1" dirty="0">
                <a:solidFill>
                  <a:srgbClr val="003964"/>
                </a:solidFill>
                <a:latin typeface="Helvetica Neue"/>
              </a:rPr>
              <a:t>UN SERVICE POUR LES GOUVERNER TOUS</a:t>
            </a:r>
          </a:p>
        </p:txBody>
      </p:sp>
    </p:spTree>
    <p:extLst>
      <p:ext uri="{BB962C8B-B14F-4D97-AF65-F5344CB8AC3E}">
        <p14:creationId xmlns:p14="http://schemas.microsoft.com/office/powerpoint/2010/main" val="308496186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A15F999-1AD1-443F-BD4F-AE9E0BB033D2}"/>
              </a:ext>
            </a:extLst>
          </p:cNvPr>
          <p:cNvSpPr/>
          <p:nvPr/>
        </p:nvSpPr>
        <p:spPr>
          <a:xfrm>
            <a:off x="340568" y="2315492"/>
            <a:ext cx="11218773" cy="3684407"/>
          </a:xfrm>
          <a:prstGeom prst="rect">
            <a:avLst/>
          </a:prstGeom>
        </p:spPr>
        <p:txBody>
          <a:bodyPr wrap="square">
            <a:spAutoFit/>
          </a:bodyPr>
          <a:lstStyle/>
          <a:p>
            <a:pPr marL="107950" algn="just">
              <a:spcBef>
                <a:spcPts val="480"/>
              </a:spcBef>
            </a:pPr>
            <a:r>
              <a:rPr lang="fr-FR" sz="1600" b="1" dirty="0">
                <a:solidFill>
                  <a:srgbClr val="013863"/>
                </a:solidFill>
                <a:effectLst/>
                <a:latin typeface="Helvetica" panose="020B0504020202030204" pitchFamily="34" charset="0"/>
                <a:ea typeface="Arial" panose="020B0604020202020204" pitchFamily="34" charset="0"/>
              </a:rPr>
              <a:t>Les</a:t>
            </a:r>
            <a:r>
              <a:rPr lang="fr-FR" sz="1600" b="1" spc="-25" dirty="0">
                <a:solidFill>
                  <a:srgbClr val="013863"/>
                </a:solidFill>
                <a:effectLst/>
                <a:latin typeface="Helvetica" panose="020B0504020202030204" pitchFamily="34" charset="0"/>
                <a:ea typeface="Arial" panose="020B0604020202020204" pitchFamily="34" charset="0"/>
              </a:rPr>
              <a:t> </a:t>
            </a:r>
            <a:r>
              <a:rPr lang="fr-FR" sz="1600" b="1" dirty="0">
                <a:solidFill>
                  <a:srgbClr val="013863"/>
                </a:solidFill>
                <a:effectLst/>
                <a:latin typeface="Helvetica" panose="020B0504020202030204" pitchFamily="34" charset="0"/>
                <a:ea typeface="Arial" panose="020B0604020202020204" pitchFamily="34" charset="0"/>
              </a:rPr>
              <a:t>risques</a:t>
            </a:r>
            <a:r>
              <a:rPr lang="fr-FR" sz="1600" b="1" spc="-25" dirty="0">
                <a:solidFill>
                  <a:srgbClr val="013863"/>
                </a:solidFill>
                <a:effectLst/>
                <a:latin typeface="Helvetica" panose="020B0504020202030204" pitchFamily="34" charset="0"/>
                <a:ea typeface="Arial" panose="020B0604020202020204" pitchFamily="34" charset="0"/>
              </a:rPr>
              <a:t> </a:t>
            </a:r>
            <a:r>
              <a:rPr lang="fr-FR" sz="1600" b="1" dirty="0">
                <a:solidFill>
                  <a:srgbClr val="013863"/>
                </a:solidFill>
                <a:effectLst/>
                <a:latin typeface="Helvetica" panose="020B0504020202030204" pitchFamily="34" charset="0"/>
                <a:ea typeface="Arial" panose="020B0604020202020204" pitchFamily="34" charset="0"/>
              </a:rPr>
              <a:t>pour</a:t>
            </a:r>
            <a:r>
              <a:rPr lang="fr-FR" sz="1600" b="1" spc="-25" dirty="0">
                <a:solidFill>
                  <a:srgbClr val="013863"/>
                </a:solidFill>
                <a:effectLst/>
                <a:latin typeface="Helvetica" panose="020B0504020202030204" pitchFamily="34" charset="0"/>
                <a:ea typeface="Arial" panose="020B0604020202020204" pitchFamily="34" charset="0"/>
              </a:rPr>
              <a:t> </a:t>
            </a:r>
            <a:r>
              <a:rPr lang="fr-FR" sz="1600" b="1" dirty="0">
                <a:solidFill>
                  <a:srgbClr val="013863"/>
                </a:solidFill>
                <a:effectLst/>
                <a:latin typeface="Helvetica" panose="020B0504020202030204" pitchFamily="34" charset="0"/>
                <a:ea typeface="Arial" panose="020B0604020202020204" pitchFamily="34" charset="0"/>
              </a:rPr>
              <a:t>l’entreprise:</a:t>
            </a:r>
          </a:p>
          <a:p>
            <a:pPr marL="107950" marR="132080" algn="just">
              <a:lnSpc>
                <a:spcPct val="121000"/>
              </a:lnSpc>
              <a:spcBef>
                <a:spcPts val="795"/>
              </a:spcBef>
              <a:spcAft>
                <a:spcPts val="0"/>
              </a:spcAft>
            </a:pPr>
            <a:r>
              <a:rPr lang="fr-FR" sz="1400" dirty="0">
                <a:solidFill>
                  <a:srgbClr val="013863"/>
                </a:solidFill>
                <a:latin typeface="Helvetica" panose="020B0504020202030204" pitchFamily="34" charset="0"/>
              </a:rPr>
              <a:t>Les annuaires qui sont des éléments critiques du système d’information contiennent, la plupart du temps, des données à caractère personnel.</a:t>
            </a:r>
          </a:p>
          <a:p>
            <a:pPr marL="107950" marR="132715" algn="just">
              <a:lnSpc>
                <a:spcPct val="121000"/>
              </a:lnSpc>
              <a:spcBef>
                <a:spcPts val="440"/>
              </a:spcBef>
              <a:spcAft>
                <a:spcPts val="0"/>
              </a:spcAft>
            </a:pPr>
            <a:r>
              <a:rPr lang="fr-FR" sz="1400" dirty="0">
                <a:solidFill>
                  <a:srgbClr val="013863"/>
                </a:solidFill>
                <a:latin typeface="Helvetica" panose="020B0504020202030204" pitchFamily="34" charset="0"/>
              </a:rPr>
              <a:t>Une organisation défectueuse et/ou une mauvaise gestion des annuaires peuvent amener des collaborateurs ou des personnes malveillantes à accéder à des informations qu’ils ne sont pas en droit de connaître,</a:t>
            </a:r>
            <a:r>
              <a:rPr lang="fr-FR" sz="1800" dirty="0">
                <a:solidFill>
                  <a:srgbClr val="231F20"/>
                </a:solidFill>
                <a:effectLst/>
                <a:latin typeface="Arial" panose="020B0604020202020204" pitchFamily="34" charset="0"/>
                <a:ea typeface="Arial" panose="020B0604020202020204" pitchFamily="34" charset="0"/>
              </a:rPr>
              <a:t> </a:t>
            </a:r>
            <a:r>
              <a:rPr lang="fr-FR" sz="1400" dirty="0">
                <a:solidFill>
                  <a:srgbClr val="013863"/>
                </a:solidFill>
                <a:latin typeface="Helvetica" panose="020B0504020202030204" pitchFamily="34" charset="0"/>
              </a:rPr>
              <a:t>mettant ainsi l’organisation en défaut par rapport au Règlement Général de Protection des Données (RGPD).</a:t>
            </a:r>
          </a:p>
          <a:p>
            <a:pPr marL="107950" marR="132080" algn="just">
              <a:lnSpc>
                <a:spcPct val="121000"/>
              </a:lnSpc>
              <a:spcBef>
                <a:spcPts val="560"/>
              </a:spcBef>
              <a:spcAft>
                <a:spcPts val="0"/>
              </a:spcAft>
            </a:pPr>
            <a:r>
              <a:rPr lang="fr-FR" sz="1400" dirty="0">
                <a:solidFill>
                  <a:srgbClr val="013863"/>
                </a:solidFill>
                <a:latin typeface="Helvetica" panose="020B0504020202030204" pitchFamily="34" charset="0"/>
              </a:rPr>
              <a:t>La sécurisation insuffisante des annuaires peut permettre à une personne malveillante d’en prendre la maîtrise, d’usurper les droits des utilisateurs privilégiés et de prendre le contrôle de tout ou partie du système d’information. </a:t>
            </a:r>
          </a:p>
          <a:p>
            <a:pPr marL="107950" marR="132080" algn="just">
              <a:lnSpc>
                <a:spcPct val="121000"/>
              </a:lnSpc>
              <a:spcBef>
                <a:spcPts val="560"/>
              </a:spcBef>
              <a:spcAft>
                <a:spcPts val="0"/>
              </a:spcAft>
            </a:pPr>
            <a:r>
              <a:rPr lang="fr-FR" sz="1400" dirty="0">
                <a:solidFill>
                  <a:srgbClr val="013863"/>
                </a:solidFill>
                <a:latin typeface="Helvetica" panose="020B0504020202030204" pitchFamily="34" charset="0"/>
              </a:rPr>
              <a:t>Il pourra ensuite voler des données, bloquer le système d’information pour obtenir une rançon avec des identifiants légitimes difficiles à détecter.</a:t>
            </a:r>
          </a:p>
          <a:p>
            <a:pPr marL="107950" marR="132080" algn="just">
              <a:lnSpc>
                <a:spcPct val="121000"/>
              </a:lnSpc>
              <a:spcBef>
                <a:spcPts val="550"/>
              </a:spcBef>
              <a:spcAft>
                <a:spcPts val="0"/>
              </a:spcAft>
            </a:pPr>
            <a:r>
              <a:rPr lang="fr-FR" sz="1400" dirty="0">
                <a:solidFill>
                  <a:srgbClr val="013863"/>
                </a:solidFill>
                <a:latin typeface="Helvetica" panose="020B0504020202030204" pitchFamily="34" charset="0"/>
              </a:rPr>
              <a:t>Les annuaires sont critiques et doivent être protégés pour éviter de mettre en péril l’entreprise.</a:t>
            </a:r>
          </a:p>
          <a:p>
            <a:pPr marL="107950">
              <a:spcBef>
                <a:spcPts val="480"/>
              </a:spcBef>
            </a:pPr>
            <a:endParaRPr lang="fr-FR" sz="1400" b="1" dirty="0">
              <a:effectLst/>
              <a:latin typeface="Arial" panose="020B0604020202020204" pitchFamily="34" charset="0"/>
              <a:ea typeface="Arial" panose="020B0604020202020204" pitchFamily="34" charset="0"/>
            </a:endParaRPr>
          </a:p>
        </p:txBody>
      </p:sp>
      <p:sp>
        <p:nvSpPr>
          <p:cNvPr id="6" name="Espace réservé du numéro de diapositive 5">
            <a:extLst>
              <a:ext uri="{FF2B5EF4-FFF2-40B4-BE49-F238E27FC236}">
                <a16:creationId xmlns:a16="http://schemas.microsoft.com/office/drawing/2014/main" id="{F7D85A02-5EE8-44FC-8584-C652F71F9BC4}"/>
              </a:ext>
            </a:extLst>
          </p:cNvPr>
          <p:cNvSpPr>
            <a:spLocks noGrp="1"/>
          </p:cNvSpPr>
          <p:nvPr>
            <p:ph type="sldNum" sz="quarter" idx="12"/>
          </p:nvPr>
        </p:nvSpPr>
        <p:spPr>
          <a:xfrm>
            <a:off x="11541531" y="6545798"/>
            <a:ext cx="650469" cy="277958"/>
          </a:xfrm>
        </p:spPr>
        <p:txBody>
          <a:bodyPr/>
          <a:lstStyle/>
          <a:p>
            <a:pPr algn="r"/>
            <a:fld id="{F3EE269F-382C-4FDF-AA4F-64C84412D0DE}" type="slidenum">
              <a:rPr lang="fr-FR" sz="1200" smtClean="0">
                <a:solidFill>
                  <a:srgbClr val="013863"/>
                </a:solidFill>
              </a:rPr>
              <a:pPr algn="r"/>
              <a:t>29</a:t>
            </a:fld>
            <a:endParaRPr lang="fr-FR" dirty="0">
              <a:solidFill>
                <a:srgbClr val="013863"/>
              </a:solidFill>
            </a:endParaRPr>
          </a:p>
        </p:txBody>
      </p:sp>
      <p:sp>
        <p:nvSpPr>
          <p:cNvPr id="8" name="ZoneTexte 7">
            <a:extLst>
              <a:ext uri="{FF2B5EF4-FFF2-40B4-BE49-F238E27FC236}">
                <a16:creationId xmlns:a16="http://schemas.microsoft.com/office/drawing/2014/main" id="{52DF5D66-5E90-4986-B1C2-EA52BF462306}"/>
              </a:ext>
            </a:extLst>
          </p:cNvPr>
          <p:cNvSpPr txBox="1"/>
          <p:nvPr/>
        </p:nvSpPr>
        <p:spPr>
          <a:xfrm>
            <a:off x="407162" y="603358"/>
            <a:ext cx="12002322" cy="620426"/>
          </a:xfrm>
          <a:prstGeom prst="rect">
            <a:avLst/>
          </a:prstGeom>
          <a:noFill/>
        </p:spPr>
        <p:txBody>
          <a:bodyPr wrap="square">
            <a:spAutoFit/>
          </a:bodyPr>
          <a:lstStyle/>
          <a:p>
            <a:pPr>
              <a:lnSpc>
                <a:spcPts val="4400"/>
              </a:lnSpc>
            </a:pPr>
            <a:r>
              <a:rPr lang="fr-FR" sz="3600" cap="all" spc="-100" dirty="0">
                <a:solidFill>
                  <a:srgbClr val="1AB24B"/>
                </a:solidFill>
                <a:latin typeface="Helvetica" panose="020B0504020202030204" pitchFamily="34" charset="0"/>
                <a:ea typeface="Helvetica Neue Light" charset="0"/>
                <a:cs typeface="Helvetica Neue Light" charset="0"/>
              </a:rPr>
              <a:t>L’entreprise</a:t>
            </a:r>
            <a:endParaRPr lang="fr-FR" sz="3600" spc="-100" dirty="0">
              <a:solidFill>
                <a:srgbClr val="1AB24B"/>
              </a:solidFill>
              <a:latin typeface="Helvetica" panose="020B0504020202030204" pitchFamily="34" charset="0"/>
              <a:ea typeface="Helvetica Neue Light" charset="0"/>
              <a:cs typeface="Helvetica Neue Light" charset="0"/>
            </a:endParaRPr>
          </a:p>
        </p:txBody>
      </p:sp>
      <p:sp>
        <p:nvSpPr>
          <p:cNvPr id="10" name="Rectangle 6">
            <a:extLst>
              <a:ext uri="{FF2B5EF4-FFF2-40B4-BE49-F238E27FC236}">
                <a16:creationId xmlns:a16="http://schemas.microsoft.com/office/drawing/2014/main" id="{167B42ED-C96F-422E-9960-70B509FDABBE}"/>
              </a:ext>
            </a:extLst>
          </p:cNvPr>
          <p:cNvSpPr>
            <a:spLocks noChangeArrowheads="1"/>
          </p:cNvSpPr>
          <p:nvPr/>
        </p:nvSpPr>
        <p:spPr bwMode="auto">
          <a:xfrm>
            <a:off x="6003634" y="291098"/>
            <a:ext cx="184731"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tabLst>
                <a:tab pos="611188" algn="l"/>
              </a:tabLst>
              <a:defRPr>
                <a:solidFill>
                  <a:schemeClr val="tx1"/>
                </a:solidFill>
                <a:latin typeface="Arial" panose="020B0604020202020204" pitchFamily="34" charset="0"/>
              </a:defRPr>
            </a:lvl1pPr>
            <a:lvl2pPr eaLnBrk="0" fontAlgn="base" hangingPunct="0">
              <a:spcBef>
                <a:spcPct val="0"/>
              </a:spcBef>
              <a:spcAft>
                <a:spcPct val="0"/>
              </a:spcAft>
              <a:tabLst>
                <a:tab pos="611188" algn="l"/>
              </a:tabLst>
              <a:defRPr>
                <a:solidFill>
                  <a:schemeClr val="tx1"/>
                </a:solidFill>
                <a:latin typeface="Arial" panose="020B0604020202020204" pitchFamily="34" charset="0"/>
              </a:defRPr>
            </a:lvl2pPr>
            <a:lvl3pPr eaLnBrk="0" fontAlgn="base" hangingPunct="0">
              <a:spcBef>
                <a:spcPct val="0"/>
              </a:spcBef>
              <a:spcAft>
                <a:spcPct val="0"/>
              </a:spcAft>
              <a:tabLst>
                <a:tab pos="611188" algn="l"/>
              </a:tabLst>
              <a:defRPr>
                <a:solidFill>
                  <a:schemeClr val="tx1"/>
                </a:solidFill>
                <a:latin typeface="Arial" panose="020B0604020202020204" pitchFamily="34" charset="0"/>
              </a:defRPr>
            </a:lvl3pPr>
            <a:lvl4pPr eaLnBrk="0" fontAlgn="base" hangingPunct="0">
              <a:spcBef>
                <a:spcPct val="0"/>
              </a:spcBef>
              <a:spcAft>
                <a:spcPct val="0"/>
              </a:spcAft>
              <a:tabLst>
                <a:tab pos="611188" algn="l"/>
              </a:tabLst>
              <a:defRPr>
                <a:solidFill>
                  <a:schemeClr val="tx1"/>
                </a:solidFill>
                <a:latin typeface="Arial" panose="020B0604020202020204" pitchFamily="34" charset="0"/>
              </a:defRPr>
            </a:lvl4pPr>
            <a:lvl5pPr eaLnBrk="0" fontAlgn="base" hangingPunct="0">
              <a:spcBef>
                <a:spcPct val="0"/>
              </a:spcBef>
              <a:spcAft>
                <a:spcPct val="0"/>
              </a:spcAft>
              <a:tabLst>
                <a:tab pos="611188" algn="l"/>
              </a:tabLst>
              <a:defRPr>
                <a:solidFill>
                  <a:schemeClr val="tx1"/>
                </a:solidFill>
                <a:latin typeface="Arial" panose="020B0604020202020204" pitchFamily="34" charset="0"/>
              </a:defRPr>
            </a:lvl5pPr>
            <a:lvl6pPr eaLnBrk="0" fontAlgn="base" hangingPunct="0">
              <a:spcBef>
                <a:spcPct val="0"/>
              </a:spcBef>
              <a:spcAft>
                <a:spcPct val="0"/>
              </a:spcAft>
              <a:tabLst>
                <a:tab pos="611188" algn="l"/>
              </a:tabLst>
              <a:defRPr>
                <a:solidFill>
                  <a:schemeClr val="tx1"/>
                </a:solidFill>
                <a:latin typeface="Arial" panose="020B0604020202020204" pitchFamily="34" charset="0"/>
              </a:defRPr>
            </a:lvl6pPr>
            <a:lvl7pPr eaLnBrk="0" fontAlgn="base" hangingPunct="0">
              <a:spcBef>
                <a:spcPct val="0"/>
              </a:spcBef>
              <a:spcAft>
                <a:spcPct val="0"/>
              </a:spcAft>
              <a:tabLst>
                <a:tab pos="611188" algn="l"/>
              </a:tabLst>
              <a:defRPr>
                <a:solidFill>
                  <a:schemeClr val="tx1"/>
                </a:solidFill>
                <a:latin typeface="Arial" panose="020B0604020202020204" pitchFamily="34" charset="0"/>
              </a:defRPr>
            </a:lvl7pPr>
            <a:lvl8pPr eaLnBrk="0" fontAlgn="base" hangingPunct="0">
              <a:spcBef>
                <a:spcPct val="0"/>
              </a:spcBef>
              <a:spcAft>
                <a:spcPct val="0"/>
              </a:spcAft>
              <a:tabLst>
                <a:tab pos="611188" algn="l"/>
              </a:tabLst>
              <a:defRPr>
                <a:solidFill>
                  <a:schemeClr val="tx1"/>
                </a:solidFill>
                <a:latin typeface="Arial" panose="020B0604020202020204" pitchFamily="34" charset="0"/>
              </a:defRPr>
            </a:lvl8pPr>
            <a:lvl9pPr eaLnBrk="0" fontAlgn="base" hangingPunct="0">
              <a:spcBef>
                <a:spcPct val="0"/>
              </a:spcBef>
              <a:spcAft>
                <a:spcPct val="0"/>
              </a:spcAft>
              <a:tabLst>
                <a:tab pos="611188" algn="l"/>
              </a:tabLst>
              <a:defRPr>
                <a:solidFill>
                  <a:schemeClr val="tx1"/>
                </a:solidFill>
                <a:latin typeface="Arial" panose="020B0604020202020204" pitchFamily="34" charset="0"/>
              </a:defRPr>
            </a:lvl9pPr>
          </a:lstStyle>
          <a:p>
            <a:pPr marL="0" marR="0" lvl="0" indent="0" algn="justLow" defTabSz="914400" rtl="0" eaLnBrk="0" fontAlgn="base" latinLnBrk="0" hangingPunct="0">
              <a:lnSpc>
                <a:spcPct val="100000"/>
              </a:lnSpc>
              <a:spcBef>
                <a:spcPct val="0"/>
              </a:spcBef>
              <a:spcAft>
                <a:spcPct val="0"/>
              </a:spcAft>
              <a:buClrTx/>
              <a:buSzTx/>
              <a:buFontTx/>
              <a:buNone/>
              <a:tabLst>
                <a:tab pos="611188" algn="l"/>
              </a:tabLst>
            </a:pPr>
            <a:br>
              <a:rPr kumimoji="0" lang="fr-FR" altLang="fr-FR" sz="1000" b="0" i="0" u="none" strike="noStrike" cap="none" normalizeH="0" baseline="0" dirty="0">
                <a:ln>
                  <a:noFill/>
                </a:ln>
                <a:solidFill>
                  <a:schemeClr val="tx1"/>
                </a:solidFill>
                <a:effectLst/>
                <a:latin typeface="Arial" panose="020B0604020202020204" pitchFamily="34" charset="0"/>
                <a:ea typeface="Arial" panose="020B0604020202020204" pitchFamily="34" charset="0"/>
              </a:rPr>
            </a:br>
            <a:endParaRPr kumimoji="0" lang="fr-FR" altLang="fr-FR" sz="600" b="0" i="0" u="none" strike="noStrike" cap="none" normalizeH="0" baseline="0" dirty="0">
              <a:ln>
                <a:noFill/>
              </a:ln>
              <a:solidFill>
                <a:schemeClr val="tx1"/>
              </a:solidFill>
              <a:effectLst/>
              <a:latin typeface="Arial" panose="020B0604020202020204" pitchFamily="34" charset="0"/>
            </a:endParaRPr>
          </a:p>
        </p:txBody>
      </p:sp>
      <p:sp>
        <p:nvSpPr>
          <p:cNvPr id="9" name="Rectangle 5">
            <a:extLst>
              <a:ext uri="{FF2B5EF4-FFF2-40B4-BE49-F238E27FC236}">
                <a16:creationId xmlns:a16="http://schemas.microsoft.com/office/drawing/2014/main" id="{C0D922AF-EE6F-4FBB-8F8F-2BE91AEE22CF}"/>
              </a:ext>
            </a:extLst>
          </p:cNvPr>
          <p:cNvSpPr>
            <a:spLocks noChangeArrowheads="1"/>
          </p:cNvSpPr>
          <p:nvPr/>
        </p:nvSpPr>
        <p:spPr bwMode="auto">
          <a:xfrm>
            <a:off x="438370" y="1297624"/>
            <a:ext cx="10157530" cy="5559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223767" tIns="60306" rIns="247572" bIns="0" numCol="1" anchor="ctr" anchorCtr="0" compatLnSpc="1">
            <a:prstTxWarp prst="textNoShape">
              <a:avLst/>
            </a:prstTxWarp>
            <a:spAutoFit/>
          </a:bodyPr>
          <a:lstStyle/>
          <a:p>
            <a:pPr marR="247015" eaLnBrk="0" fontAlgn="base" hangingPunct="0">
              <a:lnSpc>
                <a:spcPts val="1695"/>
              </a:lnSpc>
              <a:spcBef>
                <a:spcPct val="0"/>
              </a:spcBef>
              <a:spcAft>
                <a:spcPct val="0"/>
              </a:spcAft>
            </a:pPr>
            <a:r>
              <a:rPr lang="fr-FR" b="1" dirty="0">
                <a:solidFill>
                  <a:srgbClr val="003964"/>
                </a:solidFill>
                <a:latin typeface="Helvetica Neue"/>
              </a:rPr>
              <a:t>L’ANNUAIRE D’ENTREPRISE :</a:t>
            </a:r>
          </a:p>
          <a:p>
            <a:pPr marR="247015" eaLnBrk="0" fontAlgn="base" hangingPunct="0">
              <a:spcBef>
                <a:spcPct val="0"/>
              </a:spcBef>
              <a:spcAft>
                <a:spcPct val="0"/>
              </a:spcAft>
            </a:pPr>
            <a:r>
              <a:rPr lang="fr-FR" b="1" dirty="0">
                <a:solidFill>
                  <a:srgbClr val="003964"/>
                </a:solidFill>
                <a:latin typeface="Helvetica Neue"/>
              </a:rPr>
              <a:t>UN SERVICE POUR LES GOUVERNER TOUS</a:t>
            </a:r>
          </a:p>
        </p:txBody>
      </p:sp>
    </p:spTree>
    <p:extLst>
      <p:ext uri="{BB962C8B-B14F-4D97-AF65-F5344CB8AC3E}">
        <p14:creationId xmlns:p14="http://schemas.microsoft.com/office/powerpoint/2010/main" val="657521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25E6B642-6248-4819-B548-CF698E25069A}"/>
              </a:ext>
            </a:extLst>
          </p:cNvPr>
          <p:cNvPicPr>
            <a:picLocks noChangeAspect="1"/>
          </p:cNvPicPr>
          <p:nvPr/>
        </p:nvPicPr>
        <p:blipFill>
          <a:blip r:embed="rId2"/>
          <a:stretch>
            <a:fillRect/>
          </a:stretch>
        </p:blipFill>
        <p:spPr>
          <a:xfrm>
            <a:off x="-1" y="0"/>
            <a:ext cx="7570897" cy="6858000"/>
          </a:xfrm>
          <a:prstGeom prst="rect">
            <a:avLst/>
          </a:prstGeom>
        </p:spPr>
      </p:pic>
      <p:sp>
        <p:nvSpPr>
          <p:cNvPr id="6" name="Titre 1">
            <a:extLst>
              <a:ext uri="{FF2B5EF4-FFF2-40B4-BE49-F238E27FC236}">
                <a16:creationId xmlns:a16="http://schemas.microsoft.com/office/drawing/2014/main" id="{52C617E7-8442-48F5-B3C1-9F6035848808}"/>
              </a:ext>
            </a:extLst>
          </p:cNvPr>
          <p:cNvSpPr txBox="1">
            <a:spLocks/>
          </p:cNvSpPr>
          <p:nvPr/>
        </p:nvSpPr>
        <p:spPr>
          <a:xfrm>
            <a:off x="508410" y="534419"/>
            <a:ext cx="4542176" cy="668739"/>
          </a:xfrm>
          <a:prstGeom prst="rect">
            <a:avLst/>
          </a:prstGeom>
        </p:spPr>
        <p:txBody>
          <a:bodyPr/>
          <a:lstStyle>
            <a:lvl1pPr algn="l" defTabSz="914400" rtl="0" eaLnBrk="1" latinLnBrk="0" hangingPunct="1">
              <a:lnSpc>
                <a:spcPct val="90000"/>
              </a:lnSpc>
              <a:spcBef>
                <a:spcPct val="0"/>
              </a:spcBef>
              <a:buNone/>
              <a:defRPr sz="4400" kern="1200">
                <a:solidFill>
                  <a:srgbClr val="003964"/>
                </a:solidFill>
                <a:latin typeface="+mj-lt"/>
                <a:ea typeface="+mj-ea"/>
                <a:cs typeface="+mj-cs"/>
              </a:defRPr>
            </a:lvl1pPr>
          </a:lstStyle>
          <a:p>
            <a:pPr>
              <a:lnSpc>
                <a:spcPts val="4400"/>
              </a:lnSpc>
            </a:pPr>
            <a:r>
              <a:rPr lang="fr-FR" b="1" cap="all" dirty="0">
                <a:solidFill>
                  <a:srgbClr val="013863"/>
                </a:solidFill>
                <a:latin typeface="Helvetica Neue Light"/>
                <a:ea typeface="Helvetica Neue Light" charset="0"/>
                <a:cs typeface="Helvetica Neue Light" charset="0"/>
              </a:rPr>
              <a:t>SOMMAIRE</a:t>
            </a:r>
          </a:p>
          <a:p>
            <a:pPr>
              <a:lnSpc>
                <a:spcPts val="4400"/>
              </a:lnSpc>
            </a:pPr>
            <a:endParaRPr lang="fr-FR" spc="-100" dirty="0">
              <a:solidFill>
                <a:srgbClr val="1AB24B"/>
              </a:solidFill>
              <a:latin typeface="Helvetica Neue Light"/>
              <a:ea typeface="Helvetica Neue Light" charset="0"/>
              <a:cs typeface="Helvetica Neue Light" charset="0"/>
            </a:endParaRPr>
          </a:p>
          <a:p>
            <a:endParaRPr lang="fr-FR" sz="3600" b="1" dirty="0">
              <a:solidFill>
                <a:schemeClr val="bg1"/>
              </a:solidFill>
              <a:latin typeface="Helvetica Neue Light" charset="0"/>
              <a:ea typeface="Helvetica Neue Light" charset="0"/>
              <a:cs typeface="Helvetica Neue Light" charset="0"/>
            </a:endParaRPr>
          </a:p>
          <a:p>
            <a:r>
              <a:rPr lang="fr-FR" sz="3600" b="1" dirty="0">
                <a:solidFill>
                  <a:schemeClr val="bg1"/>
                </a:solidFill>
                <a:latin typeface="Helvetica Neue Light" charset="0"/>
                <a:ea typeface="Helvetica Neue Light" charset="0"/>
                <a:cs typeface="Helvetica Neue Light" charset="0"/>
              </a:rPr>
              <a:t>L</a:t>
            </a:r>
          </a:p>
        </p:txBody>
      </p:sp>
      <p:sp>
        <p:nvSpPr>
          <p:cNvPr id="7" name="Titre 1">
            <a:extLst>
              <a:ext uri="{FF2B5EF4-FFF2-40B4-BE49-F238E27FC236}">
                <a16:creationId xmlns:a16="http://schemas.microsoft.com/office/drawing/2014/main" id="{57423385-417B-4232-9B52-8EBC83695159}"/>
              </a:ext>
            </a:extLst>
          </p:cNvPr>
          <p:cNvSpPr txBox="1">
            <a:spLocks/>
          </p:cNvSpPr>
          <p:nvPr/>
        </p:nvSpPr>
        <p:spPr>
          <a:xfrm>
            <a:off x="556890" y="1274505"/>
            <a:ext cx="9470337" cy="5305515"/>
          </a:xfrm>
          <a:prstGeom prst="rect">
            <a:avLst/>
          </a:prstGeom>
        </p:spPr>
        <p:txBody>
          <a:bodyPr/>
          <a:lstStyle>
            <a:lvl1pPr algn="l" defTabSz="914400" rtl="0" eaLnBrk="1" latinLnBrk="0" hangingPunct="1">
              <a:lnSpc>
                <a:spcPct val="90000"/>
              </a:lnSpc>
              <a:spcBef>
                <a:spcPct val="0"/>
              </a:spcBef>
              <a:buNone/>
              <a:defRPr sz="4400" kern="1200">
                <a:solidFill>
                  <a:srgbClr val="003964"/>
                </a:solidFill>
                <a:latin typeface="+mj-lt"/>
                <a:ea typeface="+mj-ea"/>
                <a:cs typeface="+mj-cs"/>
              </a:defRPr>
            </a:lvl1pPr>
          </a:lstStyle>
          <a:p>
            <a:pPr>
              <a:lnSpc>
                <a:spcPts val="4500"/>
              </a:lnSpc>
            </a:pPr>
            <a:r>
              <a:rPr lang="fr-FR" sz="2500" b="1" dirty="0">
                <a:solidFill>
                  <a:srgbClr val="003863"/>
                </a:solidFill>
                <a:latin typeface="Helvetica Neue "/>
                <a:ea typeface="Helvetica Neue Light" charset="0"/>
                <a:cs typeface="Helvetica Neue Light" charset="0"/>
              </a:rPr>
              <a:t>Introduction</a:t>
            </a:r>
          </a:p>
          <a:p>
            <a:pPr>
              <a:lnSpc>
                <a:spcPts val="4500"/>
              </a:lnSpc>
            </a:pPr>
            <a:r>
              <a:rPr lang="fr-FR" sz="2500" b="1" dirty="0">
                <a:solidFill>
                  <a:srgbClr val="003863"/>
                </a:solidFill>
                <a:latin typeface="Helvetica Neue "/>
                <a:ea typeface="Helvetica Neue Light" charset="0"/>
                <a:cs typeface="Helvetica Neue Light" charset="0"/>
              </a:rPr>
              <a:t>L’entreprise</a:t>
            </a:r>
          </a:p>
          <a:p>
            <a:pPr>
              <a:lnSpc>
                <a:spcPts val="4500"/>
              </a:lnSpc>
            </a:pPr>
            <a:r>
              <a:rPr lang="fr-FR" sz="2500" b="1" dirty="0">
                <a:solidFill>
                  <a:srgbClr val="003863"/>
                </a:solidFill>
                <a:latin typeface="Helvetica Neue "/>
                <a:ea typeface="Helvetica Neue Light" charset="0"/>
                <a:cs typeface="Helvetica Neue Light" charset="0"/>
              </a:rPr>
              <a:t>L’entreprise interconnectée</a:t>
            </a:r>
          </a:p>
          <a:p>
            <a:pPr>
              <a:lnSpc>
                <a:spcPts val="4500"/>
              </a:lnSpc>
            </a:pPr>
            <a:r>
              <a:rPr lang="fr-FR" sz="2500" b="1" dirty="0">
                <a:solidFill>
                  <a:srgbClr val="003863"/>
                </a:solidFill>
                <a:latin typeface="Helvetica Neue "/>
                <a:ea typeface="Helvetica Neue Light" charset="0"/>
                <a:cs typeface="Helvetica Neue Light" charset="0"/>
              </a:rPr>
              <a:t>Gouvernance et confiance numérique</a:t>
            </a:r>
          </a:p>
          <a:p>
            <a:pPr>
              <a:lnSpc>
                <a:spcPts val="4500"/>
              </a:lnSpc>
            </a:pPr>
            <a:r>
              <a:rPr lang="fr-FR" sz="2500" b="1" dirty="0">
                <a:solidFill>
                  <a:srgbClr val="003863"/>
                </a:solidFill>
                <a:latin typeface="Helvetica Neue "/>
                <a:ea typeface="Helvetica Neue Light" charset="0"/>
                <a:cs typeface="Helvetica Neue Light" charset="0"/>
              </a:rPr>
              <a:t>Maturité</a:t>
            </a:r>
          </a:p>
          <a:p>
            <a:pPr>
              <a:lnSpc>
                <a:spcPts val="4500"/>
              </a:lnSpc>
            </a:pPr>
            <a:r>
              <a:rPr lang="fr-FR" sz="2500" b="1" dirty="0">
                <a:solidFill>
                  <a:srgbClr val="003863"/>
                </a:solidFill>
                <a:latin typeface="Helvetica Neue "/>
                <a:ea typeface="Helvetica Neue Light" charset="0"/>
                <a:cs typeface="Helvetica Neue Light" charset="0"/>
              </a:rPr>
              <a:t>Focus ransomware</a:t>
            </a:r>
          </a:p>
          <a:p>
            <a:pPr>
              <a:lnSpc>
                <a:spcPts val="4500"/>
              </a:lnSpc>
            </a:pPr>
            <a:r>
              <a:rPr lang="fr-FR" sz="2500" b="1" dirty="0">
                <a:solidFill>
                  <a:srgbClr val="003863"/>
                </a:solidFill>
                <a:latin typeface="Helvetica Neue "/>
                <a:ea typeface="Helvetica Neue Light" charset="0"/>
                <a:cs typeface="Helvetica Neue Light" charset="0"/>
              </a:rPr>
              <a:t>Conclusion</a:t>
            </a:r>
          </a:p>
          <a:p>
            <a:pPr>
              <a:lnSpc>
                <a:spcPts val="4500"/>
              </a:lnSpc>
            </a:pPr>
            <a:r>
              <a:rPr lang="fr-FR" sz="2500" b="1" dirty="0">
                <a:solidFill>
                  <a:srgbClr val="003863"/>
                </a:solidFill>
                <a:latin typeface="Helvetica Neue "/>
                <a:ea typeface="Helvetica Neue Light" charset="0"/>
                <a:cs typeface="Helvetica Neue Light" charset="0"/>
              </a:rPr>
              <a:t>Glossaire</a:t>
            </a:r>
          </a:p>
          <a:p>
            <a:pPr>
              <a:lnSpc>
                <a:spcPts val="4500"/>
              </a:lnSpc>
            </a:pPr>
            <a:endParaRPr lang="fr-FR" sz="2500" b="1" dirty="0">
              <a:solidFill>
                <a:srgbClr val="003863"/>
              </a:solidFill>
              <a:latin typeface="Helvetica Neue "/>
              <a:ea typeface="Helvetica Neue Light" charset="0"/>
              <a:cs typeface="Helvetica Neue Light" charset="0"/>
            </a:endParaRPr>
          </a:p>
          <a:p>
            <a:pPr>
              <a:lnSpc>
                <a:spcPts val="4500"/>
              </a:lnSpc>
            </a:pPr>
            <a:endParaRPr lang="fr-FR" sz="2500" b="1" dirty="0">
              <a:solidFill>
                <a:srgbClr val="003863"/>
              </a:solidFill>
              <a:latin typeface="Helvetica Neue "/>
              <a:ea typeface="Helvetica Neue Light" charset="0"/>
              <a:cs typeface="Helvetica Neue Light" charset="0"/>
            </a:endParaRPr>
          </a:p>
          <a:p>
            <a:pPr>
              <a:lnSpc>
                <a:spcPts val="4500"/>
              </a:lnSpc>
            </a:pPr>
            <a:endParaRPr lang="fr-FR" sz="2500" b="1" dirty="0">
              <a:solidFill>
                <a:srgbClr val="003863"/>
              </a:solidFill>
              <a:latin typeface="Helvetica Neue "/>
              <a:ea typeface="Helvetica Neue Light" charset="0"/>
              <a:cs typeface="Helvetica Neue Light" charset="0"/>
            </a:endParaRPr>
          </a:p>
          <a:p>
            <a:pPr>
              <a:lnSpc>
                <a:spcPts val="4500"/>
              </a:lnSpc>
            </a:pPr>
            <a:endParaRPr lang="fr-FR" sz="2500" b="1" dirty="0">
              <a:solidFill>
                <a:srgbClr val="003863"/>
              </a:solidFill>
              <a:latin typeface="Helvetica Neue "/>
              <a:ea typeface="Helvetica Neue Light" charset="0"/>
              <a:cs typeface="Helvetica Neue Light" charset="0"/>
            </a:endParaRPr>
          </a:p>
          <a:p>
            <a:pPr>
              <a:lnSpc>
                <a:spcPts val="3000"/>
              </a:lnSpc>
            </a:pPr>
            <a:endParaRPr lang="fr-FR" sz="2500" b="1" dirty="0">
              <a:solidFill>
                <a:srgbClr val="003863"/>
              </a:solidFill>
              <a:latin typeface="Helvetica Neue "/>
              <a:ea typeface="Helvetica Neue Light" charset="0"/>
              <a:cs typeface="Helvetica Neue Light" charset="0"/>
            </a:endParaRPr>
          </a:p>
          <a:p>
            <a:pPr>
              <a:lnSpc>
                <a:spcPts val="3000"/>
              </a:lnSpc>
            </a:pPr>
            <a:endParaRPr lang="fr-FR" sz="2500" b="1" dirty="0">
              <a:solidFill>
                <a:srgbClr val="003863"/>
              </a:solidFill>
              <a:latin typeface="Helvetica Neue "/>
              <a:ea typeface="Helvetica Neue Light" charset="0"/>
              <a:cs typeface="Helvetica Neue Light" charset="0"/>
            </a:endParaRPr>
          </a:p>
          <a:p>
            <a:pPr>
              <a:lnSpc>
                <a:spcPts val="3000"/>
              </a:lnSpc>
            </a:pPr>
            <a:endParaRPr lang="fr-FR" sz="2500" b="1" dirty="0">
              <a:solidFill>
                <a:srgbClr val="003863"/>
              </a:solidFill>
              <a:latin typeface="Helvetica Neue "/>
              <a:ea typeface="Helvetica Neue Light" charset="0"/>
              <a:cs typeface="Helvetica Neue Light" charset="0"/>
            </a:endParaRPr>
          </a:p>
          <a:p>
            <a:pPr>
              <a:lnSpc>
                <a:spcPts val="3000"/>
              </a:lnSpc>
            </a:pPr>
            <a:endParaRPr lang="fr-FR" sz="3600" b="1" dirty="0">
              <a:solidFill>
                <a:schemeClr val="bg1"/>
              </a:solidFill>
              <a:latin typeface="Helvetica Neue Light" charset="0"/>
              <a:ea typeface="Helvetica Neue Light" charset="0"/>
              <a:cs typeface="Helvetica Neue Light" charset="0"/>
            </a:endParaRPr>
          </a:p>
        </p:txBody>
      </p:sp>
      <p:sp>
        <p:nvSpPr>
          <p:cNvPr id="10" name="Espace réservé du numéro de diapositive 5">
            <a:extLst>
              <a:ext uri="{FF2B5EF4-FFF2-40B4-BE49-F238E27FC236}">
                <a16:creationId xmlns:a16="http://schemas.microsoft.com/office/drawing/2014/main" id="{58CEC663-B848-416C-AED9-65AEDF7FD6F2}"/>
              </a:ext>
            </a:extLst>
          </p:cNvPr>
          <p:cNvSpPr>
            <a:spLocks noGrp="1"/>
          </p:cNvSpPr>
          <p:nvPr>
            <p:ph type="sldNum" sz="quarter" idx="12"/>
          </p:nvPr>
        </p:nvSpPr>
        <p:spPr>
          <a:xfrm>
            <a:off x="11541531" y="6540355"/>
            <a:ext cx="650469" cy="277958"/>
          </a:xfrm>
        </p:spPr>
        <p:txBody>
          <a:bodyPr/>
          <a:lstStyle/>
          <a:p>
            <a:pPr algn="r"/>
            <a:fld id="{F3EE269F-382C-4FDF-AA4F-64C84412D0DE}" type="slidenum">
              <a:rPr lang="fr-FR" sz="1200" smtClean="0">
                <a:solidFill>
                  <a:srgbClr val="013863"/>
                </a:solidFill>
              </a:rPr>
              <a:pPr algn="r"/>
              <a:t>3</a:t>
            </a:fld>
            <a:endParaRPr lang="fr-FR" dirty="0">
              <a:solidFill>
                <a:srgbClr val="013863"/>
              </a:solidFill>
            </a:endParaRPr>
          </a:p>
        </p:txBody>
      </p:sp>
    </p:spTree>
    <p:extLst>
      <p:ext uri="{BB962C8B-B14F-4D97-AF65-F5344CB8AC3E}">
        <p14:creationId xmlns:p14="http://schemas.microsoft.com/office/powerpoint/2010/main" val="19969418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A15F999-1AD1-443F-BD4F-AE9E0BB033D2}"/>
              </a:ext>
            </a:extLst>
          </p:cNvPr>
          <p:cNvSpPr/>
          <p:nvPr/>
        </p:nvSpPr>
        <p:spPr>
          <a:xfrm>
            <a:off x="322758" y="2289179"/>
            <a:ext cx="11218773" cy="3222934"/>
          </a:xfrm>
          <a:prstGeom prst="rect">
            <a:avLst/>
          </a:prstGeom>
        </p:spPr>
        <p:txBody>
          <a:bodyPr wrap="square">
            <a:spAutoFit/>
          </a:bodyPr>
          <a:lstStyle/>
          <a:p>
            <a:pPr marL="107950">
              <a:spcBef>
                <a:spcPts val="740"/>
              </a:spcBef>
              <a:spcAft>
                <a:spcPts val="0"/>
              </a:spcAft>
            </a:pPr>
            <a:r>
              <a:rPr lang="fr-FR" sz="1400" dirty="0">
                <a:solidFill>
                  <a:srgbClr val="013863"/>
                </a:solidFill>
                <a:latin typeface="Helvetica" panose="020B0504020202030204" pitchFamily="34" charset="0"/>
              </a:rPr>
              <a:t>Niveau standard</a:t>
            </a:r>
          </a:p>
          <a:p>
            <a:pPr marL="107950">
              <a:spcBef>
                <a:spcPts val="795"/>
              </a:spcBef>
              <a:spcAft>
                <a:spcPts val="0"/>
              </a:spcAft>
            </a:pPr>
            <a:r>
              <a:rPr lang="fr-FR" sz="1400" dirty="0">
                <a:solidFill>
                  <a:srgbClr val="013863"/>
                </a:solidFill>
                <a:latin typeface="Helvetica" panose="020B0504020202030204" pitchFamily="34" charset="0"/>
              </a:rPr>
              <a:t>À quand remonte votre dernier audit de sécurité de l’annuaire ?</a:t>
            </a:r>
          </a:p>
          <a:p>
            <a:r>
              <a:rPr lang="fr-FR" sz="1400" dirty="0">
                <a:solidFill>
                  <a:srgbClr val="013863"/>
                </a:solidFill>
                <a:latin typeface="Helvetica" panose="020B0504020202030204" pitchFamily="34" charset="0"/>
              </a:rPr>
              <a:t> </a:t>
            </a:r>
          </a:p>
          <a:p>
            <a:pPr marL="107950">
              <a:spcBef>
                <a:spcPts val="875"/>
              </a:spcBef>
            </a:pPr>
            <a:r>
              <a:rPr lang="fr-FR" sz="1400" dirty="0">
                <a:solidFill>
                  <a:srgbClr val="013863"/>
                </a:solidFill>
                <a:latin typeface="Helvetica" panose="020B0504020202030204" pitchFamily="34" charset="0"/>
              </a:rPr>
              <a:t>Niveau avancé</a:t>
            </a:r>
          </a:p>
          <a:p>
            <a:pPr marL="107950" marR="132715">
              <a:lnSpc>
                <a:spcPct val="121000"/>
              </a:lnSpc>
              <a:spcBef>
                <a:spcPts val="800"/>
              </a:spcBef>
              <a:spcAft>
                <a:spcPts val="0"/>
              </a:spcAft>
            </a:pPr>
            <a:r>
              <a:rPr lang="fr-FR" sz="1400" dirty="0">
                <a:solidFill>
                  <a:srgbClr val="013863"/>
                </a:solidFill>
                <a:latin typeface="Helvetica" panose="020B0504020202030204" pitchFamily="34" charset="0"/>
              </a:rPr>
              <a:t>Combien de personnes ont un compte administrateur sur votre annuaire ? Est-ce justifié ?</a:t>
            </a:r>
          </a:p>
          <a:p>
            <a:pPr marL="107950" marR="132080" algn="just">
              <a:lnSpc>
                <a:spcPct val="121000"/>
              </a:lnSpc>
              <a:spcBef>
                <a:spcPts val="795"/>
              </a:spcBef>
              <a:spcAft>
                <a:spcPts val="0"/>
              </a:spcAft>
            </a:pPr>
            <a:endParaRPr lang="fr-FR" sz="1400" dirty="0">
              <a:solidFill>
                <a:srgbClr val="013863"/>
              </a:solidFill>
              <a:latin typeface="Helvetica" panose="020B0504020202030204" pitchFamily="34" charset="0"/>
            </a:endParaRPr>
          </a:p>
          <a:p>
            <a:pPr marL="107950" marR="26035">
              <a:lnSpc>
                <a:spcPct val="121000"/>
              </a:lnSpc>
              <a:spcBef>
                <a:spcPts val="795"/>
              </a:spcBef>
              <a:spcAft>
                <a:spcPts val="0"/>
              </a:spcAft>
            </a:pPr>
            <a:endParaRPr lang="fr-FR" sz="1400" dirty="0">
              <a:solidFill>
                <a:srgbClr val="013863"/>
              </a:solidFill>
              <a:latin typeface="Helvetica" panose="020B0504020202030204" pitchFamily="34" charset="0"/>
            </a:endParaRPr>
          </a:p>
          <a:p>
            <a:pPr marL="107950" marR="132715" algn="just">
              <a:lnSpc>
                <a:spcPct val="121000"/>
              </a:lnSpc>
              <a:spcBef>
                <a:spcPts val="800"/>
              </a:spcBef>
              <a:spcAft>
                <a:spcPts val="0"/>
              </a:spcAft>
            </a:pPr>
            <a:endParaRPr lang="fr-FR" sz="1400" dirty="0">
              <a:solidFill>
                <a:srgbClr val="013863"/>
              </a:solidFill>
              <a:latin typeface="Helvetica" panose="020B0504020202030204" pitchFamily="34" charset="0"/>
            </a:endParaRPr>
          </a:p>
          <a:p>
            <a:pPr marL="107950" algn="just">
              <a:spcBef>
                <a:spcPts val="800"/>
              </a:spcBef>
            </a:pPr>
            <a:endParaRPr lang="fr-FR" sz="1400" dirty="0">
              <a:solidFill>
                <a:srgbClr val="013863"/>
              </a:solidFill>
              <a:latin typeface="Helvetica" panose="020B0504020202030204" pitchFamily="34" charset="0"/>
            </a:endParaRPr>
          </a:p>
          <a:p>
            <a:pPr marL="107950">
              <a:spcBef>
                <a:spcPts val="480"/>
              </a:spcBef>
            </a:pPr>
            <a:endParaRPr lang="fr-FR" sz="1400" b="1" dirty="0">
              <a:effectLst/>
              <a:latin typeface="Arial" panose="020B0604020202020204" pitchFamily="34" charset="0"/>
              <a:ea typeface="Arial" panose="020B0604020202020204" pitchFamily="34" charset="0"/>
            </a:endParaRPr>
          </a:p>
        </p:txBody>
      </p:sp>
      <p:sp>
        <p:nvSpPr>
          <p:cNvPr id="6" name="Espace réservé du numéro de diapositive 5">
            <a:extLst>
              <a:ext uri="{FF2B5EF4-FFF2-40B4-BE49-F238E27FC236}">
                <a16:creationId xmlns:a16="http://schemas.microsoft.com/office/drawing/2014/main" id="{F7D85A02-5EE8-44FC-8584-C652F71F9BC4}"/>
              </a:ext>
            </a:extLst>
          </p:cNvPr>
          <p:cNvSpPr>
            <a:spLocks noGrp="1"/>
          </p:cNvSpPr>
          <p:nvPr>
            <p:ph type="sldNum" sz="quarter" idx="12"/>
          </p:nvPr>
        </p:nvSpPr>
        <p:spPr>
          <a:xfrm>
            <a:off x="11541531" y="6545798"/>
            <a:ext cx="650469" cy="277958"/>
          </a:xfrm>
        </p:spPr>
        <p:txBody>
          <a:bodyPr/>
          <a:lstStyle/>
          <a:p>
            <a:pPr algn="r"/>
            <a:fld id="{F3EE269F-382C-4FDF-AA4F-64C84412D0DE}" type="slidenum">
              <a:rPr lang="fr-FR" sz="1200" smtClean="0">
                <a:solidFill>
                  <a:srgbClr val="013863"/>
                </a:solidFill>
              </a:rPr>
              <a:pPr algn="r"/>
              <a:t>30</a:t>
            </a:fld>
            <a:endParaRPr lang="fr-FR" dirty="0">
              <a:solidFill>
                <a:srgbClr val="013863"/>
              </a:solidFill>
            </a:endParaRPr>
          </a:p>
        </p:txBody>
      </p:sp>
      <p:sp>
        <p:nvSpPr>
          <p:cNvPr id="8" name="ZoneTexte 7">
            <a:extLst>
              <a:ext uri="{FF2B5EF4-FFF2-40B4-BE49-F238E27FC236}">
                <a16:creationId xmlns:a16="http://schemas.microsoft.com/office/drawing/2014/main" id="{52DF5D66-5E90-4986-B1C2-EA52BF462306}"/>
              </a:ext>
            </a:extLst>
          </p:cNvPr>
          <p:cNvSpPr txBox="1"/>
          <p:nvPr/>
        </p:nvSpPr>
        <p:spPr>
          <a:xfrm>
            <a:off x="407162" y="603358"/>
            <a:ext cx="12002322" cy="620426"/>
          </a:xfrm>
          <a:prstGeom prst="rect">
            <a:avLst/>
          </a:prstGeom>
          <a:noFill/>
        </p:spPr>
        <p:txBody>
          <a:bodyPr wrap="square">
            <a:spAutoFit/>
          </a:bodyPr>
          <a:lstStyle/>
          <a:p>
            <a:pPr>
              <a:lnSpc>
                <a:spcPts val="4400"/>
              </a:lnSpc>
            </a:pPr>
            <a:r>
              <a:rPr lang="fr-FR" sz="3600" cap="all" spc="-100" dirty="0">
                <a:solidFill>
                  <a:srgbClr val="1AB24B"/>
                </a:solidFill>
                <a:latin typeface="Helvetica" panose="020B0504020202030204" pitchFamily="34" charset="0"/>
                <a:ea typeface="Helvetica Neue Light" charset="0"/>
                <a:cs typeface="Helvetica Neue Light" charset="0"/>
              </a:rPr>
              <a:t>L’entreprise</a:t>
            </a:r>
            <a:endParaRPr lang="fr-FR" sz="3600" spc="-100" dirty="0">
              <a:solidFill>
                <a:srgbClr val="1AB24B"/>
              </a:solidFill>
              <a:latin typeface="Helvetica" panose="020B0504020202030204" pitchFamily="34" charset="0"/>
              <a:ea typeface="Helvetica Neue Light" charset="0"/>
              <a:cs typeface="Helvetica Neue Light" charset="0"/>
            </a:endParaRPr>
          </a:p>
        </p:txBody>
      </p:sp>
      <p:sp>
        <p:nvSpPr>
          <p:cNvPr id="10" name="Rectangle 6">
            <a:extLst>
              <a:ext uri="{FF2B5EF4-FFF2-40B4-BE49-F238E27FC236}">
                <a16:creationId xmlns:a16="http://schemas.microsoft.com/office/drawing/2014/main" id="{167B42ED-C96F-422E-9960-70B509FDABBE}"/>
              </a:ext>
            </a:extLst>
          </p:cNvPr>
          <p:cNvSpPr>
            <a:spLocks noChangeArrowheads="1"/>
          </p:cNvSpPr>
          <p:nvPr/>
        </p:nvSpPr>
        <p:spPr bwMode="auto">
          <a:xfrm>
            <a:off x="6003634" y="291098"/>
            <a:ext cx="184731"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tabLst>
                <a:tab pos="611188" algn="l"/>
              </a:tabLst>
              <a:defRPr>
                <a:solidFill>
                  <a:schemeClr val="tx1"/>
                </a:solidFill>
                <a:latin typeface="Arial" panose="020B0604020202020204" pitchFamily="34" charset="0"/>
              </a:defRPr>
            </a:lvl1pPr>
            <a:lvl2pPr eaLnBrk="0" fontAlgn="base" hangingPunct="0">
              <a:spcBef>
                <a:spcPct val="0"/>
              </a:spcBef>
              <a:spcAft>
                <a:spcPct val="0"/>
              </a:spcAft>
              <a:tabLst>
                <a:tab pos="611188" algn="l"/>
              </a:tabLst>
              <a:defRPr>
                <a:solidFill>
                  <a:schemeClr val="tx1"/>
                </a:solidFill>
                <a:latin typeface="Arial" panose="020B0604020202020204" pitchFamily="34" charset="0"/>
              </a:defRPr>
            </a:lvl2pPr>
            <a:lvl3pPr eaLnBrk="0" fontAlgn="base" hangingPunct="0">
              <a:spcBef>
                <a:spcPct val="0"/>
              </a:spcBef>
              <a:spcAft>
                <a:spcPct val="0"/>
              </a:spcAft>
              <a:tabLst>
                <a:tab pos="611188" algn="l"/>
              </a:tabLst>
              <a:defRPr>
                <a:solidFill>
                  <a:schemeClr val="tx1"/>
                </a:solidFill>
                <a:latin typeface="Arial" panose="020B0604020202020204" pitchFamily="34" charset="0"/>
              </a:defRPr>
            </a:lvl3pPr>
            <a:lvl4pPr eaLnBrk="0" fontAlgn="base" hangingPunct="0">
              <a:spcBef>
                <a:spcPct val="0"/>
              </a:spcBef>
              <a:spcAft>
                <a:spcPct val="0"/>
              </a:spcAft>
              <a:tabLst>
                <a:tab pos="611188" algn="l"/>
              </a:tabLst>
              <a:defRPr>
                <a:solidFill>
                  <a:schemeClr val="tx1"/>
                </a:solidFill>
                <a:latin typeface="Arial" panose="020B0604020202020204" pitchFamily="34" charset="0"/>
              </a:defRPr>
            </a:lvl4pPr>
            <a:lvl5pPr eaLnBrk="0" fontAlgn="base" hangingPunct="0">
              <a:spcBef>
                <a:spcPct val="0"/>
              </a:spcBef>
              <a:spcAft>
                <a:spcPct val="0"/>
              </a:spcAft>
              <a:tabLst>
                <a:tab pos="611188" algn="l"/>
              </a:tabLst>
              <a:defRPr>
                <a:solidFill>
                  <a:schemeClr val="tx1"/>
                </a:solidFill>
                <a:latin typeface="Arial" panose="020B0604020202020204" pitchFamily="34" charset="0"/>
              </a:defRPr>
            </a:lvl5pPr>
            <a:lvl6pPr eaLnBrk="0" fontAlgn="base" hangingPunct="0">
              <a:spcBef>
                <a:spcPct val="0"/>
              </a:spcBef>
              <a:spcAft>
                <a:spcPct val="0"/>
              </a:spcAft>
              <a:tabLst>
                <a:tab pos="611188" algn="l"/>
              </a:tabLst>
              <a:defRPr>
                <a:solidFill>
                  <a:schemeClr val="tx1"/>
                </a:solidFill>
                <a:latin typeface="Arial" panose="020B0604020202020204" pitchFamily="34" charset="0"/>
              </a:defRPr>
            </a:lvl6pPr>
            <a:lvl7pPr eaLnBrk="0" fontAlgn="base" hangingPunct="0">
              <a:spcBef>
                <a:spcPct val="0"/>
              </a:spcBef>
              <a:spcAft>
                <a:spcPct val="0"/>
              </a:spcAft>
              <a:tabLst>
                <a:tab pos="611188" algn="l"/>
              </a:tabLst>
              <a:defRPr>
                <a:solidFill>
                  <a:schemeClr val="tx1"/>
                </a:solidFill>
                <a:latin typeface="Arial" panose="020B0604020202020204" pitchFamily="34" charset="0"/>
              </a:defRPr>
            </a:lvl7pPr>
            <a:lvl8pPr eaLnBrk="0" fontAlgn="base" hangingPunct="0">
              <a:spcBef>
                <a:spcPct val="0"/>
              </a:spcBef>
              <a:spcAft>
                <a:spcPct val="0"/>
              </a:spcAft>
              <a:tabLst>
                <a:tab pos="611188" algn="l"/>
              </a:tabLst>
              <a:defRPr>
                <a:solidFill>
                  <a:schemeClr val="tx1"/>
                </a:solidFill>
                <a:latin typeface="Arial" panose="020B0604020202020204" pitchFamily="34" charset="0"/>
              </a:defRPr>
            </a:lvl8pPr>
            <a:lvl9pPr eaLnBrk="0" fontAlgn="base" hangingPunct="0">
              <a:spcBef>
                <a:spcPct val="0"/>
              </a:spcBef>
              <a:spcAft>
                <a:spcPct val="0"/>
              </a:spcAft>
              <a:tabLst>
                <a:tab pos="611188" algn="l"/>
              </a:tabLst>
              <a:defRPr>
                <a:solidFill>
                  <a:schemeClr val="tx1"/>
                </a:solidFill>
                <a:latin typeface="Arial" panose="020B0604020202020204" pitchFamily="34" charset="0"/>
              </a:defRPr>
            </a:lvl9pPr>
          </a:lstStyle>
          <a:p>
            <a:pPr marL="0" marR="0" lvl="0" indent="0" algn="justLow" defTabSz="914400" rtl="0" eaLnBrk="0" fontAlgn="base" latinLnBrk="0" hangingPunct="0">
              <a:lnSpc>
                <a:spcPct val="100000"/>
              </a:lnSpc>
              <a:spcBef>
                <a:spcPct val="0"/>
              </a:spcBef>
              <a:spcAft>
                <a:spcPct val="0"/>
              </a:spcAft>
              <a:buClrTx/>
              <a:buSzTx/>
              <a:buFontTx/>
              <a:buNone/>
              <a:tabLst>
                <a:tab pos="611188" algn="l"/>
              </a:tabLst>
            </a:pPr>
            <a:br>
              <a:rPr kumimoji="0" lang="fr-FR" altLang="fr-FR" sz="1000" b="0" i="0" u="none" strike="noStrike" cap="none" normalizeH="0" baseline="0" dirty="0">
                <a:ln>
                  <a:noFill/>
                </a:ln>
                <a:solidFill>
                  <a:schemeClr val="tx1"/>
                </a:solidFill>
                <a:effectLst/>
                <a:latin typeface="Arial" panose="020B0604020202020204" pitchFamily="34" charset="0"/>
                <a:ea typeface="Arial" panose="020B0604020202020204" pitchFamily="34" charset="0"/>
              </a:rPr>
            </a:br>
            <a:endParaRPr kumimoji="0" lang="fr-FR" altLang="fr-FR" sz="600" b="0" i="0" u="none" strike="noStrike" cap="none" normalizeH="0" baseline="0" dirty="0">
              <a:ln>
                <a:noFill/>
              </a:ln>
              <a:solidFill>
                <a:schemeClr val="tx1"/>
              </a:solidFill>
              <a:effectLst/>
              <a:latin typeface="Arial" panose="020B0604020202020204" pitchFamily="34" charset="0"/>
            </a:endParaRPr>
          </a:p>
        </p:txBody>
      </p:sp>
      <p:sp>
        <p:nvSpPr>
          <p:cNvPr id="9" name="Rectangle 5">
            <a:extLst>
              <a:ext uri="{FF2B5EF4-FFF2-40B4-BE49-F238E27FC236}">
                <a16:creationId xmlns:a16="http://schemas.microsoft.com/office/drawing/2014/main" id="{9132A27E-C6E3-4373-8002-C6508EF956C4}"/>
              </a:ext>
            </a:extLst>
          </p:cNvPr>
          <p:cNvSpPr>
            <a:spLocks noChangeArrowheads="1"/>
          </p:cNvSpPr>
          <p:nvPr/>
        </p:nvSpPr>
        <p:spPr bwMode="auto">
          <a:xfrm>
            <a:off x="438370" y="1297624"/>
            <a:ext cx="10157530" cy="5559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223767" tIns="60306" rIns="247572" bIns="0" numCol="1" anchor="ctr" anchorCtr="0" compatLnSpc="1">
            <a:prstTxWarp prst="textNoShape">
              <a:avLst/>
            </a:prstTxWarp>
            <a:spAutoFit/>
          </a:bodyPr>
          <a:lstStyle/>
          <a:p>
            <a:pPr marR="247015" eaLnBrk="0" fontAlgn="base" hangingPunct="0">
              <a:lnSpc>
                <a:spcPts val="1695"/>
              </a:lnSpc>
              <a:spcBef>
                <a:spcPct val="0"/>
              </a:spcBef>
              <a:spcAft>
                <a:spcPct val="0"/>
              </a:spcAft>
            </a:pPr>
            <a:r>
              <a:rPr lang="fr-FR" b="1" dirty="0">
                <a:solidFill>
                  <a:srgbClr val="003964"/>
                </a:solidFill>
                <a:latin typeface="Helvetica Neue"/>
              </a:rPr>
              <a:t>L’ANNUAIRE D’ENTREPRISE :</a:t>
            </a:r>
          </a:p>
          <a:p>
            <a:pPr marR="247015" eaLnBrk="0" fontAlgn="base" hangingPunct="0">
              <a:spcBef>
                <a:spcPct val="0"/>
              </a:spcBef>
              <a:spcAft>
                <a:spcPct val="0"/>
              </a:spcAft>
            </a:pPr>
            <a:r>
              <a:rPr lang="fr-FR" b="1" dirty="0">
                <a:solidFill>
                  <a:srgbClr val="003964"/>
                </a:solidFill>
                <a:latin typeface="Helvetica Neue"/>
              </a:rPr>
              <a:t>UN SERVICE POUR LES GOUVERNER TOUS</a:t>
            </a:r>
          </a:p>
        </p:txBody>
      </p:sp>
    </p:spTree>
    <p:extLst>
      <p:ext uri="{BB962C8B-B14F-4D97-AF65-F5344CB8AC3E}">
        <p14:creationId xmlns:p14="http://schemas.microsoft.com/office/powerpoint/2010/main" val="295663413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A15F999-1AD1-443F-BD4F-AE9E0BB033D2}"/>
              </a:ext>
            </a:extLst>
          </p:cNvPr>
          <p:cNvSpPr/>
          <p:nvPr/>
        </p:nvSpPr>
        <p:spPr>
          <a:xfrm>
            <a:off x="322758" y="2282601"/>
            <a:ext cx="8130507" cy="1549014"/>
          </a:xfrm>
          <a:prstGeom prst="rect">
            <a:avLst/>
          </a:prstGeom>
        </p:spPr>
        <p:txBody>
          <a:bodyPr wrap="square">
            <a:spAutoFit/>
          </a:bodyPr>
          <a:lstStyle/>
          <a:p>
            <a:pPr marL="107950" marR="131445" algn="just">
              <a:lnSpc>
                <a:spcPct val="121000"/>
              </a:lnSpc>
              <a:spcBef>
                <a:spcPts val="795"/>
              </a:spcBef>
              <a:spcAft>
                <a:spcPts val="0"/>
              </a:spcAft>
            </a:pPr>
            <a:r>
              <a:rPr lang="fr-FR" sz="1400" dirty="0">
                <a:solidFill>
                  <a:srgbClr val="013863"/>
                </a:solidFill>
                <a:latin typeface="Helvetica" panose="020B0504020202030204" pitchFamily="34" charset="0"/>
              </a:rPr>
              <a:t>Chaque composant (matériel ou logiciel) a un cycle de vie propre intégrant plusieurs étapes :</a:t>
            </a:r>
          </a:p>
          <a:p>
            <a:pPr marL="107950" marR="131445" algn="just">
              <a:lnSpc>
                <a:spcPct val="121000"/>
              </a:lnSpc>
              <a:spcBef>
                <a:spcPts val="795"/>
              </a:spcBef>
              <a:spcAft>
                <a:spcPts val="0"/>
              </a:spcAft>
            </a:pPr>
            <a:r>
              <a:rPr lang="fr-FR" sz="1400" dirty="0">
                <a:solidFill>
                  <a:srgbClr val="013863"/>
                </a:solidFill>
                <a:latin typeface="Helvetica" panose="020B0504020202030204" pitchFamily="34" charset="0"/>
              </a:rPr>
              <a:t>Sa conception, ses phases de développement, d’utilisation et de maintenance, sa fin d’utilisation (ou décommissionnement).</a:t>
            </a:r>
          </a:p>
          <a:p>
            <a:pPr marL="107950" algn="just">
              <a:spcBef>
                <a:spcPts val="560"/>
              </a:spcBef>
              <a:spcAft>
                <a:spcPts val="0"/>
              </a:spcAft>
            </a:pPr>
            <a:r>
              <a:rPr lang="fr-FR" sz="1400" dirty="0">
                <a:solidFill>
                  <a:srgbClr val="013863"/>
                </a:solidFill>
                <a:latin typeface="Helvetica" panose="020B0504020202030204" pitchFamily="34" charset="0"/>
              </a:rPr>
              <a:t>Ce cycle de vie dépend essentiellement de la stratégie du fournisseur.</a:t>
            </a:r>
          </a:p>
          <a:p>
            <a:pPr marL="107950">
              <a:spcBef>
                <a:spcPts val="480"/>
              </a:spcBef>
            </a:pPr>
            <a:endParaRPr lang="fr-FR" sz="1400" b="1" dirty="0">
              <a:effectLst/>
              <a:latin typeface="Arial" panose="020B0604020202020204" pitchFamily="34" charset="0"/>
              <a:ea typeface="Arial" panose="020B0604020202020204" pitchFamily="34" charset="0"/>
            </a:endParaRPr>
          </a:p>
        </p:txBody>
      </p:sp>
      <p:sp>
        <p:nvSpPr>
          <p:cNvPr id="6" name="Espace réservé du numéro de diapositive 5">
            <a:extLst>
              <a:ext uri="{FF2B5EF4-FFF2-40B4-BE49-F238E27FC236}">
                <a16:creationId xmlns:a16="http://schemas.microsoft.com/office/drawing/2014/main" id="{F7D85A02-5EE8-44FC-8584-C652F71F9BC4}"/>
              </a:ext>
            </a:extLst>
          </p:cNvPr>
          <p:cNvSpPr>
            <a:spLocks noGrp="1"/>
          </p:cNvSpPr>
          <p:nvPr>
            <p:ph type="sldNum" sz="quarter" idx="12"/>
          </p:nvPr>
        </p:nvSpPr>
        <p:spPr>
          <a:xfrm>
            <a:off x="11541531" y="6545798"/>
            <a:ext cx="650469" cy="277958"/>
          </a:xfrm>
        </p:spPr>
        <p:txBody>
          <a:bodyPr/>
          <a:lstStyle/>
          <a:p>
            <a:pPr algn="r"/>
            <a:fld id="{F3EE269F-382C-4FDF-AA4F-64C84412D0DE}" type="slidenum">
              <a:rPr lang="fr-FR" sz="1200" smtClean="0">
                <a:solidFill>
                  <a:srgbClr val="013863"/>
                </a:solidFill>
              </a:rPr>
              <a:pPr algn="r"/>
              <a:t>31</a:t>
            </a:fld>
            <a:endParaRPr lang="fr-FR" dirty="0">
              <a:solidFill>
                <a:srgbClr val="013863"/>
              </a:solidFill>
            </a:endParaRPr>
          </a:p>
        </p:txBody>
      </p:sp>
      <p:sp>
        <p:nvSpPr>
          <p:cNvPr id="8" name="ZoneTexte 7">
            <a:extLst>
              <a:ext uri="{FF2B5EF4-FFF2-40B4-BE49-F238E27FC236}">
                <a16:creationId xmlns:a16="http://schemas.microsoft.com/office/drawing/2014/main" id="{52DF5D66-5E90-4986-B1C2-EA52BF462306}"/>
              </a:ext>
            </a:extLst>
          </p:cNvPr>
          <p:cNvSpPr txBox="1"/>
          <p:nvPr/>
        </p:nvSpPr>
        <p:spPr>
          <a:xfrm>
            <a:off x="407162" y="603358"/>
            <a:ext cx="12002322" cy="620426"/>
          </a:xfrm>
          <a:prstGeom prst="rect">
            <a:avLst/>
          </a:prstGeom>
          <a:noFill/>
        </p:spPr>
        <p:txBody>
          <a:bodyPr wrap="square">
            <a:spAutoFit/>
          </a:bodyPr>
          <a:lstStyle/>
          <a:p>
            <a:pPr>
              <a:lnSpc>
                <a:spcPts val="4400"/>
              </a:lnSpc>
            </a:pPr>
            <a:r>
              <a:rPr lang="fr-FR" sz="3600" cap="all" spc="-100" dirty="0">
                <a:solidFill>
                  <a:srgbClr val="1AB24B"/>
                </a:solidFill>
                <a:latin typeface="Helvetica" panose="020B0504020202030204" pitchFamily="34" charset="0"/>
                <a:ea typeface="Helvetica Neue Light" charset="0"/>
                <a:cs typeface="Helvetica Neue Light" charset="0"/>
              </a:rPr>
              <a:t>L’entreprise</a:t>
            </a:r>
            <a:endParaRPr lang="fr-FR" sz="3600" spc="-100" dirty="0">
              <a:solidFill>
                <a:srgbClr val="1AB24B"/>
              </a:solidFill>
              <a:latin typeface="Helvetica" panose="020B0504020202030204" pitchFamily="34" charset="0"/>
              <a:ea typeface="Helvetica Neue Light" charset="0"/>
              <a:cs typeface="Helvetica Neue Light" charset="0"/>
            </a:endParaRPr>
          </a:p>
        </p:txBody>
      </p:sp>
      <p:sp>
        <p:nvSpPr>
          <p:cNvPr id="7" name="Rectangle 5">
            <a:extLst>
              <a:ext uri="{FF2B5EF4-FFF2-40B4-BE49-F238E27FC236}">
                <a16:creationId xmlns:a16="http://schemas.microsoft.com/office/drawing/2014/main" id="{DA0CC942-3735-41B5-B57E-868D1DA9CDB6}"/>
              </a:ext>
            </a:extLst>
          </p:cNvPr>
          <p:cNvSpPr>
            <a:spLocks noChangeArrowheads="1"/>
          </p:cNvSpPr>
          <p:nvPr/>
        </p:nvSpPr>
        <p:spPr bwMode="auto">
          <a:xfrm>
            <a:off x="262683" y="1589672"/>
            <a:ext cx="10157530" cy="3378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223767" tIns="60306" rIns="247572" bIns="0" numCol="1" anchor="ctr" anchorCtr="0" compatLnSpc="1">
            <a:prstTxWarp prst="textNoShape">
              <a:avLst/>
            </a:prstTxWarp>
            <a:spAutoFit/>
          </a:bodyPr>
          <a:lstStyle/>
          <a:p>
            <a:pPr marR="247015" eaLnBrk="0" fontAlgn="base" hangingPunct="0">
              <a:spcBef>
                <a:spcPct val="0"/>
              </a:spcBef>
              <a:spcAft>
                <a:spcPct val="0"/>
              </a:spcAft>
            </a:pPr>
            <a:r>
              <a:rPr lang="fr-FR" b="1" dirty="0">
                <a:solidFill>
                  <a:srgbClr val="003964"/>
                </a:solidFill>
                <a:latin typeface="Helvetica Neue"/>
              </a:rPr>
              <a:t>CYCLE DE VIE : POURQUOI REMPLACER SES MINITELS</a:t>
            </a:r>
          </a:p>
        </p:txBody>
      </p:sp>
      <p:sp>
        <p:nvSpPr>
          <p:cNvPr id="10" name="Rectangle 6">
            <a:extLst>
              <a:ext uri="{FF2B5EF4-FFF2-40B4-BE49-F238E27FC236}">
                <a16:creationId xmlns:a16="http://schemas.microsoft.com/office/drawing/2014/main" id="{167B42ED-C96F-422E-9960-70B509FDABBE}"/>
              </a:ext>
            </a:extLst>
          </p:cNvPr>
          <p:cNvSpPr>
            <a:spLocks noChangeArrowheads="1"/>
          </p:cNvSpPr>
          <p:nvPr/>
        </p:nvSpPr>
        <p:spPr bwMode="auto">
          <a:xfrm>
            <a:off x="6003634" y="291098"/>
            <a:ext cx="184731"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tabLst>
                <a:tab pos="611188" algn="l"/>
              </a:tabLst>
              <a:defRPr>
                <a:solidFill>
                  <a:schemeClr val="tx1"/>
                </a:solidFill>
                <a:latin typeface="Arial" panose="020B0604020202020204" pitchFamily="34" charset="0"/>
              </a:defRPr>
            </a:lvl1pPr>
            <a:lvl2pPr eaLnBrk="0" fontAlgn="base" hangingPunct="0">
              <a:spcBef>
                <a:spcPct val="0"/>
              </a:spcBef>
              <a:spcAft>
                <a:spcPct val="0"/>
              </a:spcAft>
              <a:tabLst>
                <a:tab pos="611188" algn="l"/>
              </a:tabLst>
              <a:defRPr>
                <a:solidFill>
                  <a:schemeClr val="tx1"/>
                </a:solidFill>
                <a:latin typeface="Arial" panose="020B0604020202020204" pitchFamily="34" charset="0"/>
              </a:defRPr>
            </a:lvl2pPr>
            <a:lvl3pPr eaLnBrk="0" fontAlgn="base" hangingPunct="0">
              <a:spcBef>
                <a:spcPct val="0"/>
              </a:spcBef>
              <a:spcAft>
                <a:spcPct val="0"/>
              </a:spcAft>
              <a:tabLst>
                <a:tab pos="611188" algn="l"/>
              </a:tabLst>
              <a:defRPr>
                <a:solidFill>
                  <a:schemeClr val="tx1"/>
                </a:solidFill>
                <a:latin typeface="Arial" panose="020B0604020202020204" pitchFamily="34" charset="0"/>
              </a:defRPr>
            </a:lvl3pPr>
            <a:lvl4pPr eaLnBrk="0" fontAlgn="base" hangingPunct="0">
              <a:spcBef>
                <a:spcPct val="0"/>
              </a:spcBef>
              <a:spcAft>
                <a:spcPct val="0"/>
              </a:spcAft>
              <a:tabLst>
                <a:tab pos="611188" algn="l"/>
              </a:tabLst>
              <a:defRPr>
                <a:solidFill>
                  <a:schemeClr val="tx1"/>
                </a:solidFill>
                <a:latin typeface="Arial" panose="020B0604020202020204" pitchFamily="34" charset="0"/>
              </a:defRPr>
            </a:lvl4pPr>
            <a:lvl5pPr eaLnBrk="0" fontAlgn="base" hangingPunct="0">
              <a:spcBef>
                <a:spcPct val="0"/>
              </a:spcBef>
              <a:spcAft>
                <a:spcPct val="0"/>
              </a:spcAft>
              <a:tabLst>
                <a:tab pos="611188" algn="l"/>
              </a:tabLst>
              <a:defRPr>
                <a:solidFill>
                  <a:schemeClr val="tx1"/>
                </a:solidFill>
                <a:latin typeface="Arial" panose="020B0604020202020204" pitchFamily="34" charset="0"/>
              </a:defRPr>
            </a:lvl5pPr>
            <a:lvl6pPr eaLnBrk="0" fontAlgn="base" hangingPunct="0">
              <a:spcBef>
                <a:spcPct val="0"/>
              </a:spcBef>
              <a:spcAft>
                <a:spcPct val="0"/>
              </a:spcAft>
              <a:tabLst>
                <a:tab pos="611188" algn="l"/>
              </a:tabLst>
              <a:defRPr>
                <a:solidFill>
                  <a:schemeClr val="tx1"/>
                </a:solidFill>
                <a:latin typeface="Arial" panose="020B0604020202020204" pitchFamily="34" charset="0"/>
              </a:defRPr>
            </a:lvl6pPr>
            <a:lvl7pPr eaLnBrk="0" fontAlgn="base" hangingPunct="0">
              <a:spcBef>
                <a:spcPct val="0"/>
              </a:spcBef>
              <a:spcAft>
                <a:spcPct val="0"/>
              </a:spcAft>
              <a:tabLst>
                <a:tab pos="611188" algn="l"/>
              </a:tabLst>
              <a:defRPr>
                <a:solidFill>
                  <a:schemeClr val="tx1"/>
                </a:solidFill>
                <a:latin typeface="Arial" panose="020B0604020202020204" pitchFamily="34" charset="0"/>
              </a:defRPr>
            </a:lvl7pPr>
            <a:lvl8pPr eaLnBrk="0" fontAlgn="base" hangingPunct="0">
              <a:spcBef>
                <a:spcPct val="0"/>
              </a:spcBef>
              <a:spcAft>
                <a:spcPct val="0"/>
              </a:spcAft>
              <a:tabLst>
                <a:tab pos="611188" algn="l"/>
              </a:tabLst>
              <a:defRPr>
                <a:solidFill>
                  <a:schemeClr val="tx1"/>
                </a:solidFill>
                <a:latin typeface="Arial" panose="020B0604020202020204" pitchFamily="34" charset="0"/>
              </a:defRPr>
            </a:lvl8pPr>
            <a:lvl9pPr eaLnBrk="0" fontAlgn="base" hangingPunct="0">
              <a:spcBef>
                <a:spcPct val="0"/>
              </a:spcBef>
              <a:spcAft>
                <a:spcPct val="0"/>
              </a:spcAft>
              <a:tabLst>
                <a:tab pos="611188" algn="l"/>
              </a:tabLst>
              <a:defRPr>
                <a:solidFill>
                  <a:schemeClr val="tx1"/>
                </a:solidFill>
                <a:latin typeface="Arial" panose="020B0604020202020204" pitchFamily="34" charset="0"/>
              </a:defRPr>
            </a:lvl9pPr>
          </a:lstStyle>
          <a:p>
            <a:pPr marL="0" marR="0" lvl="0" indent="0" algn="justLow" defTabSz="914400" rtl="0" eaLnBrk="0" fontAlgn="base" latinLnBrk="0" hangingPunct="0">
              <a:lnSpc>
                <a:spcPct val="100000"/>
              </a:lnSpc>
              <a:spcBef>
                <a:spcPct val="0"/>
              </a:spcBef>
              <a:spcAft>
                <a:spcPct val="0"/>
              </a:spcAft>
              <a:buClrTx/>
              <a:buSzTx/>
              <a:buFontTx/>
              <a:buNone/>
              <a:tabLst>
                <a:tab pos="611188" algn="l"/>
              </a:tabLst>
            </a:pPr>
            <a:br>
              <a:rPr kumimoji="0" lang="fr-FR" altLang="fr-FR" sz="1000" b="0" i="0" u="none" strike="noStrike" cap="none" normalizeH="0" baseline="0" dirty="0">
                <a:ln>
                  <a:noFill/>
                </a:ln>
                <a:solidFill>
                  <a:schemeClr val="tx1"/>
                </a:solidFill>
                <a:effectLst/>
                <a:latin typeface="Arial" panose="020B0604020202020204" pitchFamily="34" charset="0"/>
                <a:ea typeface="Arial" panose="020B0604020202020204" pitchFamily="34" charset="0"/>
              </a:rPr>
            </a:br>
            <a:endParaRPr kumimoji="0" lang="fr-FR" altLang="fr-FR" sz="600" b="0" i="0" u="none" strike="noStrike" cap="none" normalizeH="0" baseline="0" dirty="0">
              <a:ln>
                <a:noFill/>
              </a:ln>
              <a:solidFill>
                <a:schemeClr val="tx1"/>
              </a:solidFill>
              <a:effectLst/>
              <a:latin typeface="Arial" panose="020B0604020202020204" pitchFamily="34" charset="0"/>
            </a:endParaRPr>
          </a:p>
        </p:txBody>
      </p:sp>
      <p:pic>
        <p:nvPicPr>
          <p:cNvPr id="11" name="image23.jpeg">
            <a:extLst>
              <a:ext uri="{FF2B5EF4-FFF2-40B4-BE49-F238E27FC236}">
                <a16:creationId xmlns:a16="http://schemas.microsoft.com/office/drawing/2014/main" id="{1A234AE1-6FFB-4416-AC24-C5D879493A0A}"/>
              </a:ext>
            </a:extLst>
          </p:cNvPr>
          <p:cNvPicPr>
            <a:picLocks noChangeAspect="1"/>
          </p:cNvPicPr>
          <p:nvPr/>
        </p:nvPicPr>
        <p:blipFill>
          <a:blip r:embed="rId2" cstate="print"/>
          <a:stretch>
            <a:fillRect/>
          </a:stretch>
        </p:blipFill>
        <p:spPr>
          <a:xfrm>
            <a:off x="8683063" y="2341588"/>
            <a:ext cx="2789697" cy="3284780"/>
          </a:xfrm>
          <a:prstGeom prst="rect">
            <a:avLst/>
          </a:prstGeom>
        </p:spPr>
      </p:pic>
    </p:spTree>
    <p:extLst>
      <p:ext uri="{BB962C8B-B14F-4D97-AF65-F5344CB8AC3E}">
        <p14:creationId xmlns:p14="http://schemas.microsoft.com/office/powerpoint/2010/main" val="285984507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A15F999-1AD1-443F-BD4F-AE9E0BB033D2}"/>
              </a:ext>
            </a:extLst>
          </p:cNvPr>
          <p:cNvSpPr/>
          <p:nvPr/>
        </p:nvSpPr>
        <p:spPr>
          <a:xfrm>
            <a:off x="322758" y="2289179"/>
            <a:ext cx="11459187" cy="2828210"/>
          </a:xfrm>
          <a:prstGeom prst="rect">
            <a:avLst/>
          </a:prstGeom>
        </p:spPr>
        <p:txBody>
          <a:bodyPr wrap="square">
            <a:spAutoFit/>
          </a:bodyPr>
          <a:lstStyle/>
          <a:p>
            <a:pPr marL="107950" marR="132715" algn="just">
              <a:lnSpc>
                <a:spcPct val="121000"/>
              </a:lnSpc>
              <a:spcBef>
                <a:spcPts val="800"/>
              </a:spcBef>
            </a:pPr>
            <a:r>
              <a:rPr lang="fr-FR" sz="1600" b="1" dirty="0">
                <a:solidFill>
                  <a:srgbClr val="013863"/>
                </a:solidFill>
                <a:latin typeface="Helvetica" panose="020B0504020202030204" pitchFamily="34" charset="0"/>
              </a:rPr>
              <a:t>Les enjeux métier</a:t>
            </a:r>
          </a:p>
          <a:p>
            <a:pPr marL="107950" marR="132080" algn="just">
              <a:lnSpc>
                <a:spcPct val="121000"/>
              </a:lnSpc>
              <a:spcBef>
                <a:spcPts val="795"/>
              </a:spcBef>
              <a:spcAft>
                <a:spcPts val="0"/>
              </a:spcAft>
            </a:pPr>
            <a:r>
              <a:rPr lang="fr-FR" sz="1400" dirty="0">
                <a:solidFill>
                  <a:srgbClr val="013863"/>
                </a:solidFill>
                <a:latin typeface="Helvetica" panose="020B0504020202030204" pitchFamily="34" charset="0"/>
              </a:rPr>
              <a:t>Un composant informatique critique pour l’entreprise doit être pleinement fonctionnel et disponible.</a:t>
            </a:r>
          </a:p>
          <a:p>
            <a:pPr marL="107950" marR="131445" algn="just">
              <a:lnSpc>
                <a:spcPct val="121000"/>
              </a:lnSpc>
              <a:spcBef>
                <a:spcPts val="565"/>
              </a:spcBef>
              <a:spcAft>
                <a:spcPts val="0"/>
              </a:spcAft>
            </a:pPr>
            <a:r>
              <a:rPr lang="fr-FR" sz="1400" dirty="0">
                <a:solidFill>
                  <a:srgbClr val="013863"/>
                </a:solidFill>
                <a:latin typeface="Helvetica" panose="020B0504020202030204" pitchFamily="34" charset="0"/>
              </a:rPr>
              <a:t>Pour garantir cela, des équipes informatiques internes ou externes doivent veiller à maintenir ce composant en “bonne santé numérique” ; c’est-à- dire appliquer les correctifs nécessaires, surveiller sa consommation de ressources informatiques, anticiper les pannes, etc.</a:t>
            </a:r>
          </a:p>
          <a:p>
            <a:pPr marL="107950" marR="131445" algn="just">
              <a:lnSpc>
                <a:spcPct val="121000"/>
              </a:lnSpc>
              <a:spcBef>
                <a:spcPts val="555"/>
              </a:spcBef>
              <a:spcAft>
                <a:spcPts val="0"/>
              </a:spcAft>
            </a:pPr>
            <a:r>
              <a:rPr lang="fr-FR" sz="1400" dirty="0">
                <a:solidFill>
                  <a:srgbClr val="013863"/>
                </a:solidFill>
                <a:latin typeface="Helvetica" panose="020B0504020202030204" pitchFamily="34" charset="0"/>
              </a:rPr>
              <a:t>Quand un composant (matériel ou logiciel) est obsolète et n’est donc plus maintenu par son fabricant, cette mission devient plus difficile à réaliser.</a:t>
            </a:r>
          </a:p>
          <a:p>
            <a:pPr marL="107950" marR="131445" algn="just">
              <a:lnSpc>
                <a:spcPct val="121000"/>
              </a:lnSpc>
              <a:spcBef>
                <a:spcPts val="560"/>
              </a:spcBef>
              <a:spcAft>
                <a:spcPts val="0"/>
              </a:spcAft>
            </a:pPr>
            <a:r>
              <a:rPr lang="fr-FR" sz="1400" dirty="0">
                <a:solidFill>
                  <a:srgbClr val="013863"/>
                </a:solidFill>
                <a:latin typeface="Helvetica" panose="020B0504020202030204" pitchFamily="34" charset="0"/>
              </a:rPr>
              <a:t>Le composant peut très bien rester fonctionnel chez le client, en revanche, la prise de risques augmente, car le fabricant n’apportera aucun support en cas de problème ou de vulnérabilité.</a:t>
            </a:r>
          </a:p>
          <a:p>
            <a:pPr marL="107950">
              <a:spcBef>
                <a:spcPts val="480"/>
              </a:spcBef>
            </a:pPr>
            <a:endParaRPr lang="fr-FR" sz="1400" b="1" dirty="0">
              <a:effectLst/>
              <a:latin typeface="Arial" panose="020B0604020202020204" pitchFamily="34" charset="0"/>
              <a:ea typeface="Arial" panose="020B0604020202020204" pitchFamily="34" charset="0"/>
            </a:endParaRPr>
          </a:p>
        </p:txBody>
      </p:sp>
      <p:sp>
        <p:nvSpPr>
          <p:cNvPr id="6" name="Espace réservé du numéro de diapositive 5">
            <a:extLst>
              <a:ext uri="{FF2B5EF4-FFF2-40B4-BE49-F238E27FC236}">
                <a16:creationId xmlns:a16="http://schemas.microsoft.com/office/drawing/2014/main" id="{F7D85A02-5EE8-44FC-8584-C652F71F9BC4}"/>
              </a:ext>
            </a:extLst>
          </p:cNvPr>
          <p:cNvSpPr>
            <a:spLocks noGrp="1"/>
          </p:cNvSpPr>
          <p:nvPr>
            <p:ph type="sldNum" sz="quarter" idx="12"/>
          </p:nvPr>
        </p:nvSpPr>
        <p:spPr>
          <a:xfrm>
            <a:off x="11541531" y="6545798"/>
            <a:ext cx="650469" cy="277958"/>
          </a:xfrm>
        </p:spPr>
        <p:txBody>
          <a:bodyPr/>
          <a:lstStyle/>
          <a:p>
            <a:pPr algn="r"/>
            <a:fld id="{F3EE269F-382C-4FDF-AA4F-64C84412D0DE}" type="slidenum">
              <a:rPr lang="fr-FR" sz="1200" smtClean="0">
                <a:solidFill>
                  <a:srgbClr val="013863"/>
                </a:solidFill>
              </a:rPr>
              <a:pPr algn="r"/>
              <a:t>32</a:t>
            </a:fld>
            <a:endParaRPr lang="fr-FR" dirty="0">
              <a:solidFill>
                <a:srgbClr val="013863"/>
              </a:solidFill>
            </a:endParaRPr>
          </a:p>
        </p:txBody>
      </p:sp>
      <p:sp>
        <p:nvSpPr>
          <p:cNvPr id="8" name="ZoneTexte 7">
            <a:extLst>
              <a:ext uri="{FF2B5EF4-FFF2-40B4-BE49-F238E27FC236}">
                <a16:creationId xmlns:a16="http://schemas.microsoft.com/office/drawing/2014/main" id="{52DF5D66-5E90-4986-B1C2-EA52BF462306}"/>
              </a:ext>
            </a:extLst>
          </p:cNvPr>
          <p:cNvSpPr txBox="1"/>
          <p:nvPr/>
        </p:nvSpPr>
        <p:spPr>
          <a:xfrm>
            <a:off x="407162" y="603358"/>
            <a:ext cx="12002322" cy="620426"/>
          </a:xfrm>
          <a:prstGeom prst="rect">
            <a:avLst/>
          </a:prstGeom>
          <a:noFill/>
        </p:spPr>
        <p:txBody>
          <a:bodyPr wrap="square">
            <a:spAutoFit/>
          </a:bodyPr>
          <a:lstStyle/>
          <a:p>
            <a:pPr>
              <a:lnSpc>
                <a:spcPts val="4400"/>
              </a:lnSpc>
            </a:pPr>
            <a:r>
              <a:rPr lang="fr-FR" sz="3600" cap="all" spc="-100" dirty="0">
                <a:solidFill>
                  <a:srgbClr val="1AB24B"/>
                </a:solidFill>
                <a:latin typeface="Helvetica" panose="020B0504020202030204" pitchFamily="34" charset="0"/>
                <a:ea typeface="Helvetica Neue Light" charset="0"/>
                <a:cs typeface="Helvetica Neue Light" charset="0"/>
              </a:rPr>
              <a:t>L’entreprise</a:t>
            </a:r>
            <a:endParaRPr lang="fr-FR" sz="3600" spc="-100" dirty="0">
              <a:solidFill>
                <a:srgbClr val="1AB24B"/>
              </a:solidFill>
              <a:latin typeface="Helvetica" panose="020B0504020202030204" pitchFamily="34" charset="0"/>
              <a:ea typeface="Helvetica Neue Light" charset="0"/>
              <a:cs typeface="Helvetica Neue Light" charset="0"/>
            </a:endParaRPr>
          </a:p>
        </p:txBody>
      </p:sp>
      <p:sp>
        <p:nvSpPr>
          <p:cNvPr id="10" name="Rectangle 6">
            <a:extLst>
              <a:ext uri="{FF2B5EF4-FFF2-40B4-BE49-F238E27FC236}">
                <a16:creationId xmlns:a16="http://schemas.microsoft.com/office/drawing/2014/main" id="{167B42ED-C96F-422E-9960-70B509FDABBE}"/>
              </a:ext>
            </a:extLst>
          </p:cNvPr>
          <p:cNvSpPr>
            <a:spLocks noChangeArrowheads="1"/>
          </p:cNvSpPr>
          <p:nvPr/>
        </p:nvSpPr>
        <p:spPr bwMode="auto">
          <a:xfrm>
            <a:off x="6003634" y="291098"/>
            <a:ext cx="184731"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tabLst>
                <a:tab pos="611188" algn="l"/>
              </a:tabLst>
              <a:defRPr>
                <a:solidFill>
                  <a:schemeClr val="tx1"/>
                </a:solidFill>
                <a:latin typeface="Arial" panose="020B0604020202020204" pitchFamily="34" charset="0"/>
              </a:defRPr>
            </a:lvl1pPr>
            <a:lvl2pPr eaLnBrk="0" fontAlgn="base" hangingPunct="0">
              <a:spcBef>
                <a:spcPct val="0"/>
              </a:spcBef>
              <a:spcAft>
                <a:spcPct val="0"/>
              </a:spcAft>
              <a:tabLst>
                <a:tab pos="611188" algn="l"/>
              </a:tabLst>
              <a:defRPr>
                <a:solidFill>
                  <a:schemeClr val="tx1"/>
                </a:solidFill>
                <a:latin typeface="Arial" panose="020B0604020202020204" pitchFamily="34" charset="0"/>
              </a:defRPr>
            </a:lvl2pPr>
            <a:lvl3pPr eaLnBrk="0" fontAlgn="base" hangingPunct="0">
              <a:spcBef>
                <a:spcPct val="0"/>
              </a:spcBef>
              <a:spcAft>
                <a:spcPct val="0"/>
              </a:spcAft>
              <a:tabLst>
                <a:tab pos="611188" algn="l"/>
              </a:tabLst>
              <a:defRPr>
                <a:solidFill>
                  <a:schemeClr val="tx1"/>
                </a:solidFill>
                <a:latin typeface="Arial" panose="020B0604020202020204" pitchFamily="34" charset="0"/>
              </a:defRPr>
            </a:lvl3pPr>
            <a:lvl4pPr eaLnBrk="0" fontAlgn="base" hangingPunct="0">
              <a:spcBef>
                <a:spcPct val="0"/>
              </a:spcBef>
              <a:spcAft>
                <a:spcPct val="0"/>
              </a:spcAft>
              <a:tabLst>
                <a:tab pos="611188" algn="l"/>
              </a:tabLst>
              <a:defRPr>
                <a:solidFill>
                  <a:schemeClr val="tx1"/>
                </a:solidFill>
                <a:latin typeface="Arial" panose="020B0604020202020204" pitchFamily="34" charset="0"/>
              </a:defRPr>
            </a:lvl4pPr>
            <a:lvl5pPr eaLnBrk="0" fontAlgn="base" hangingPunct="0">
              <a:spcBef>
                <a:spcPct val="0"/>
              </a:spcBef>
              <a:spcAft>
                <a:spcPct val="0"/>
              </a:spcAft>
              <a:tabLst>
                <a:tab pos="611188" algn="l"/>
              </a:tabLst>
              <a:defRPr>
                <a:solidFill>
                  <a:schemeClr val="tx1"/>
                </a:solidFill>
                <a:latin typeface="Arial" panose="020B0604020202020204" pitchFamily="34" charset="0"/>
              </a:defRPr>
            </a:lvl5pPr>
            <a:lvl6pPr eaLnBrk="0" fontAlgn="base" hangingPunct="0">
              <a:spcBef>
                <a:spcPct val="0"/>
              </a:spcBef>
              <a:spcAft>
                <a:spcPct val="0"/>
              </a:spcAft>
              <a:tabLst>
                <a:tab pos="611188" algn="l"/>
              </a:tabLst>
              <a:defRPr>
                <a:solidFill>
                  <a:schemeClr val="tx1"/>
                </a:solidFill>
                <a:latin typeface="Arial" panose="020B0604020202020204" pitchFamily="34" charset="0"/>
              </a:defRPr>
            </a:lvl6pPr>
            <a:lvl7pPr eaLnBrk="0" fontAlgn="base" hangingPunct="0">
              <a:spcBef>
                <a:spcPct val="0"/>
              </a:spcBef>
              <a:spcAft>
                <a:spcPct val="0"/>
              </a:spcAft>
              <a:tabLst>
                <a:tab pos="611188" algn="l"/>
              </a:tabLst>
              <a:defRPr>
                <a:solidFill>
                  <a:schemeClr val="tx1"/>
                </a:solidFill>
                <a:latin typeface="Arial" panose="020B0604020202020204" pitchFamily="34" charset="0"/>
              </a:defRPr>
            </a:lvl7pPr>
            <a:lvl8pPr eaLnBrk="0" fontAlgn="base" hangingPunct="0">
              <a:spcBef>
                <a:spcPct val="0"/>
              </a:spcBef>
              <a:spcAft>
                <a:spcPct val="0"/>
              </a:spcAft>
              <a:tabLst>
                <a:tab pos="611188" algn="l"/>
              </a:tabLst>
              <a:defRPr>
                <a:solidFill>
                  <a:schemeClr val="tx1"/>
                </a:solidFill>
                <a:latin typeface="Arial" panose="020B0604020202020204" pitchFamily="34" charset="0"/>
              </a:defRPr>
            </a:lvl8pPr>
            <a:lvl9pPr eaLnBrk="0" fontAlgn="base" hangingPunct="0">
              <a:spcBef>
                <a:spcPct val="0"/>
              </a:spcBef>
              <a:spcAft>
                <a:spcPct val="0"/>
              </a:spcAft>
              <a:tabLst>
                <a:tab pos="611188" algn="l"/>
              </a:tabLst>
              <a:defRPr>
                <a:solidFill>
                  <a:schemeClr val="tx1"/>
                </a:solidFill>
                <a:latin typeface="Arial" panose="020B0604020202020204" pitchFamily="34" charset="0"/>
              </a:defRPr>
            </a:lvl9pPr>
          </a:lstStyle>
          <a:p>
            <a:pPr marL="0" marR="0" lvl="0" indent="0" algn="justLow" defTabSz="914400" rtl="0" eaLnBrk="0" fontAlgn="base" latinLnBrk="0" hangingPunct="0">
              <a:lnSpc>
                <a:spcPct val="100000"/>
              </a:lnSpc>
              <a:spcBef>
                <a:spcPct val="0"/>
              </a:spcBef>
              <a:spcAft>
                <a:spcPct val="0"/>
              </a:spcAft>
              <a:buClrTx/>
              <a:buSzTx/>
              <a:buFontTx/>
              <a:buNone/>
              <a:tabLst>
                <a:tab pos="611188" algn="l"/>
              </a:tabLst>
            </a:pPr>
            <a:br>
              <a:rPr kumimoji="0" lang="fr-FR" altLang="fr-FR" sz="1000" b="0" i="0" u="none" strike="noStrike" cap="none" normalizeH="0" baseline="0" dirty="0">
                <a:ln>
                  <a:noFill/>
                </a:ln>
                <a:solidFill>
                  <a:schemeClr val="tx1"/>
                </a:solidFill>
                <a:effectLst/>
                <a:latin typeface="Arial" panose="020B0604020202020204" pitchFamily="34" charset="0"/>
                <a:ea typeface="Arial" panose="020B0604020202020204" pitchFamily="34" charset="0"/>
              </a:rPr>
            </a:br>
            <a:endParaRPr kumimoji="0" lang="fr-FR" altLang="fr-FR" sz="600" b="0" i="0" u="none" strike="noStrike" cap="none" normalizeH="0" baseline="0" dirty="0">
              <a:ln>
                <a:noFill/>
              </a:ln>
              <a:solidFill>
                <a:schemeClr val="tx1"/>
              </a:solidFill>
              <a:effectLst/>
              <a:latin typeface="Arial" panose="020B0604020202020204" pitchFamily="34" charset="0"/>
            </a:endParaRPr>
          </a:p>
        </p:txBody>
      </p:sp>
      <p:sp>
        <p:nvSpPr>
          <p:cNvPr id="7" name="Rectangle 5">
            <a:extLst>
              <a:ext uri="{FF2B5EF4-FFF2-40B4-BE49-F238E27FC236}">
                <a16:creationId xmlns:a16="http://schemas.microsoft.com/office/drawing/2014/main" id="{33F7038D-547D-45F6-99A5-6C8FA34BC82C}"/>
              </a:ext>
            </a:extLst>
          </p:cNvPr>
          <p:cNvSpPr>
            <a:spLocks noChangeArrowheads="1"/>
          </p:cNvSpPr>
          <p:nvPr/>
        </p:nvSpPr>
        <p:spPr bwMode="auto">
          <a:xfrm>
            <a:off x="262683" y="1589672"/>
            <a:ext cx="10157530" cy="3378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223767" tIns="60306" rIns="247572" bIns="0" numCol="1" anchor="ctr" anchorCtr="0" compatLnSpc="1">
            <a:prstTxWarp prst="textNoShape">
              <a:avLst/>
            </a:prstTxWarp>
            <a:spAutoFit/>
          </a:bodyPr>
          <a:lstStyle/>
          <a:p>
            <a:pPr marR="247015" eaLnBrk="0" fontAlgn="base" hangingPunct="0">
              <a:spcBef>
                <a:spcPct val="0"/>
              </a:spcBef>
              <a:spcAft>
                <a:spcPct val="0"/>
              </a:spcAft>
            </a:pPr>
            <a:r>
              <a:rPr lang="fr-FR" b="1" dirty="0">
                <a:solidFill>
                  <a:srgbClr val="003964"/>
                </a:solidFill>
                <a:latin typeface="Helvetica Neue"/>
              </a:rPr>
              <a:t>CYCLE DE VIE : POURQUOI REMPLACER SES MINITELS</a:t>
            </a:r>
          </a:p>
        </p:txBody>
      </p:sp>
    </p:spTree>
    <p:extLst>
      <p:ext uri="{BB962C8B-B14F-4D97-AF65-F5344CB8AC3E}">
        <p14:creationId xmlns:p14="http://schemas.microsoft.com/office/powerpoint/2010/main" val="100119705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A15F999-1AD1-443F-BD4F-AE9E0BB033D2}"/>
              </a:ext>
            </a:extLst>
          </p:cNvPr>
          <p:cNvSpPr/>
          <p:nvPr/>
        </p:nvSpPr>
        <p:spPr>
          <a:xfrm>
            <a:off x="340568" y="2315492"/>
            <a:ext cx="11218773" cy="4784002"/>
          </a:xfrm>
          <a:prstGeom prst="rect">
            <a:avLst/>
          </a:prstGeom>
        </p:spPr>
        <p:txBody>
          <a:bodyPr wrap="square">
            <a:spAutoFit/>
          </a:bodyPr>
          <a:lstStyle/>
          <a:p>
            <a:pPr marL="107950" algn="just">
              <a:spcBef>
                <a:spcPts val="480"/>
              </a:spcBef>
            </a:pPr>
            <a:r>
              <a:rPr lang="fr-FR" sz="1600" b="1" dirty="0">
                <a:solidFill>
                  <a:srgbClr val="013863"/>
                </a:solidFill>
                <a:effectLst/>
                <a:latin typeface="Helvetica" panose="020B0504020202030204" pitchFamily="34" charset="0"/>
                <a:ea typeface="Arial" panose="020B0604020202020204" pitchFamily="34" charset="0"/>
              </a:rPr>
              <a:t>Les</a:t>
            </a:r>
            <a:r>
              <a:rPr lang="fr-FR" sz="1600" b="1" spc="-25" dirty="0">
                <a:solidFill>
                  <a:srgbClr val="013863"/>
                </a:solidFill>
                <a:effectLst/>
                <a:latin typeface="Helvetica" panose="020B0504020202030204" pitchFamily="34" charset="0"/>
                <a:ea typeface="Arial" panose="020B0604020202020204" pitchFamily="34" charset="0"/>
              </a:rPr>
              <a:t> </a:t>
            </a:r>
            <a:r>
              <a:rPr lang="fr-FR" sz="1600" b="1" dirty="0">
                <a:solidFill>
                  <a:srgbClr val="013863"/>
                </a:solidFill>
                <a:effectLst/>
                <a:latin typeface="Helvetica" panose="020B0504020202030204" pitchFamily="34" charset="0"/>
                <a:ea typeface="Arial" panose="020B0604020202020204" pitchFamily="34" charset="0"/>
              </a:rPr>
              <a:t>risques</a:t>
            </a:r>
            <a:r>
              <a:rPr lang="fr-FR" sz="1600" b="1" spc="-25" dirty="0">
                <a:solidFill>
                  <a:srgbClr val="013863"/>
                </a:solidFill>
                <a:effectLst/>
                <a:latin typeface="Helvetica" panose="020B0504020202030204" pitchFamily="34" charset="0"/>
                <a:ea typeface="Arial" panose="020B0604020202020204" pitchFamily="34" charset="0"/>
              </a:rPr>
              <a:t> </a:t>
            </a:r>
            <a:r>
              <a:rPr lang="fr-FR" sz="1600" b="1" dirty="0">
                <a:solidFill>
                  <a:srgbClr val="013863"/>
                </a:solidFill>
                <a:effectLst/>
                <a:latin typeface="Helvetica" panose="020B0504020202030204" pitchFamily="34" charset="0"/>
                <a:ea typeface="Arial" panose="020B0604020202020204" pitchFamily="34" charset="0"/>
              </a:rPr>
              <a:t>pour</a:t>
            </a:r>
            <a:r>
              <a:rPr lang="fr-FR" sz="1600" b="1" spc="-25" dirty="0">
                <a:solidFill>
                  <a:srgbClr val="013863"/>
                </a:solidFill>
                <a:effectLst/>
                <a:latin typeface="Helvetica" panose="020B0504020202030204" pitchFamily="34" charset="0"/>
                <a:ea typeface="Arial" panose="020B0604020202020204" pitchFamily="34" charset="0"/>
              </a:rPr>
              <a:t> </a:t>
            </a:r>
            <a:r>
              <a:rPr lang="fr-FR" sz="1600" b="1" dirty="0">
                <a:solidFill>
                  <a:srgbClr val="013863"/>
                </a:solidFill>
                <a:effectLst/>
                <a:latin typeface="Helvetica" panose="020B0504020202030204" pitchFamily="34" charset="0"/>
                <a:ea typeface="Arial" panose="020B0604020202020204" pitchFamily="34" charset="0"/>
              </a:rPr>
              <a:t>l’entreprise:</a:t>
            </a:r>
          </a:p>
          <a:p>
            <a:pPr marL="285750" marR="132080" lvl="1" indent="-285750" algn="just">
              <a:lnSpc>
                <a:spcPct val="121000"/>
              </a:lnSpc>
              <a:spcBef>
                <a:spcPts val="795"/>
              </a:spcBef>
              <a:buClr>
                <a:srgbClr val="003964"/>
              </a:buClr>
              <a:buSzPts val="1000"/>
              <a:buFont typeface="Wingdings" panose="05000000000000000000" pitchFamily="2" charset="2"/>
              <a:buChar char="Ø"/>
              <a:tabLst>
                <a:tab pos="610870" algn="l"/>
              </a:tabLst>
            </a:pPr>
            <a:r>
              <a:rPr lang="fr-FR" sz="1400" dirty="0">
                <a:solidFill>
                  <a:srgbClr val="013863"/>
                </a:solidFill>
                <a:latin typeface="Helvetica" panose="020B0504020202030204" pitchFamily="34" charset="0"/>
              </a:rPr>
              <a:t>Risque d’instabilité ou de failles de sécurité :</a:t>
            </a:r>
          </a:p>
          <a:p>
            <a:pPr marL="107950" marR="132080" algn="just">
              <a:lnSpc>
                <a:spcPct val="121000"/>
              </a:lnSpc>
              <a:spcBef>
                <a:spcPts val="795"/>
              </a:spcBef>
            </a:pPr>
            <a:r>
              <a:rPr lang="fr-FR" sz="1400" dirty="0">
                <a:solidFill>
                  <a:srgbClr val="013863"/>
                </a:solidFill>
                <a:latin typeface="Helvetica" panose="020B0504020202030204" pitchFamily="34" charset="0"/>
              </a:rPr>
              <a:t>Pendant sa durée de vie utile, si le produit n’est pas régulièrement mis à jour, il pourra devenir instable et générer une rupture de service ou être victime d’un piratage. Le processus périodique de mise à jour (</a:t>
            </a:r>
            <a:r>
              <a:rPr lang="fr-FR" sz="1400" dirty="0" err="1">
                <a:solidFill>
                  <a:srgbClr val="013863"/>
                </a:solidFill>
                <a:latin typeface="Helvetica" panose="020B0504020202030204" pitchFamily="34" charset="0"/>
              </a:rPr>
              <a:t>patching</a:t>
            </a:r>
            <a:r>
              <a:rPr lang="fr-FR" sz="1400" dirty="0">
                <a:solidFill>
                  <a:srgbClr val="013863"/>
                </a:solidFill>
                <a:latin typeface="Helvetica" panose="020B0504020202030204" pitchFamily="34" charset="0"/>
              </a:rPr>
              <a:t>) permet de limiter ce risque. </a:t>
            </a:r>
          </a:p>
          <a:p>
            <a:pPr marL="393700" marR="132080" indent="-285750" algn="just">
              <a:lnSpc>
                <a:spcPct val="121000"/>
              </a:lnSpc>
              <a:spcBef>
                <a:spcPts val="795"/>
              </a:spcBef>
              <a:buFont typeface="Wingdings" panose="05000000000000000000" pitchFamily="2" charset="2"/>
              <a:buChar char="Ø"/>
            </a:pPr>
            <a:r>
              <a:rPr lang="fr-FR" sz="1400" dirty="0">
                <a:solidFill>
                  <a:srgbClr val="013863"/>
                </a:solidFill>
                <a:latin typeface="Helvetica" panose="020B0504020202030204" pitchFamily="34" charset="0"/>
              </a:rPr>
              <a:t>Risque d’obsolescence :</a:t>
            </a:r>
          </a:p>
          <a:p>
            <a:pPr marL="107950" marR="132080" algn="just">
              <a:spcBef>
                <a:spcPts val="795"/>
              </a:spcBef>
              <a:spcAft>
                <a:spcPts val="0"/>
              </a:spcAft>
            </a:pPr>
            <a:r>
              <a:rPr lang="fr-FR" sz="1400" dirty="0">
                <a:solidFill>
                  <a:srgbClr val="013863"/>
                </a:solidFill>
                <a:latin typeface="Helvetica" panose="020B0504020202030204" pitchFamily="34" charset="0"/>
              </a:rPr>
              <a:t>Lorsqu’un composant n’est plus maintenu, il devient obsolète.</a:t>
            </a:r>
          </a:p>
          <a:p>
            <a:pPr marL="107950" marR="132080" algn="just">
              <a:spcBef>
                <a:spcPts val="795"/>
              </a:spcBef>
              <a:spcAft>
                <a:spcPts val="0"/>
              </a:spcAft>
            </a:pPr>
            <a:r>
              <a:rPr lang="fr-FR" sz="1400" dirty="0">
                <a:solidFill>
                  <a:srgbClr val="013863"/>
                </a:solidFill>
                <a:latin typeface="Helvetica" panose="020B0504020202030204" pitchFamily="34" charset="0"/>
              </a:rPr>
              <a:t>Son propriétaire peut continuer à l’utiliser ; cependant, il n’aura plus de support ni de correctifs et encourt les risques décrits dans le point précédent.</a:t>
            </a:r>
          </a:p>
          <a:p>
            <a:pPr marL="107950" marR="132080" algn="just">
              <a:spcBef>
                <a:spcPts val="795"/>
              </a:spcBef>
              <a:spcAft>
                <a:spcPts val="0"/>
              </a:spcAft>
            </a:pPr>
            <a:r>
              <a:rPr lang="fr-FR" sz="1400" dirty="0">
                <a:solidFill>
                  <a:srgbClr val="013863"/>
                </a:solidFill>
                <a:latin typeface="Helvetica" panose="020B0504020202030204" pitchFamily="34" charset="0"/>
              </a:rPr>
              <a:t>Du point de vue sécurité, une vulnérabilité découverte sur un composant obsolète ne pourra pas être corrigée à un coût économique acceptable. Cela crée une faille de sécurité dans le système d’information et augmente la surface d’attaque de l’entreprise.</a:t>
            </a:r>
          </a:p>
          <a:p>
            <a:pPr marL="107950" marR="132080" algn="just">
              <a:spcBef>
                <a:spcPts val="795"/>
              </a:spcBef>
              <a:spcAft>
                <a:spcPts val="0"/>
              </a:spcAft>
            </a:pPr>
            <a:r>
              <a:rPr lang="fr-FR" sz="1400" dirty="0">
                <a:solidFill>
                  <a:srgbClr val="013863"/>
                </a:solidFill>
                <a:latin typeface="Helvetica" panose="020B0504020202030204" pitchFamily="34" charset="0"/>
              </a:rPr>
              <a:t>D’un point de vue business, cela fige la capacité du système d’information à évoluer fonctionnellement et techniquement. Cela peut pénaliser la compétitivité de l’entreprise par des difficultés d’évolution ultérieure.</a:t>
            </a:r>
          </a:p>
          <a:p>
            <a:pPr marL="107950" marR="132080" algn="just">
              <a:spcBef>
                <a:spcPts val="795"/>
              </a:spcBef>
              <a:spcAft>
                <a:spcPts val="0"/>
              </a:spcAft>
            </a:pPr>
            <a:r>
              <a:rPr lang="fr-FR" sz="1400" b="1" dirty="0">
                <a:solidFill>
                  <a:srgbClr val="013863"/>
                </a:solidFill>
                <a:latin typeface="Helvetica" panose="020B0504020202030204" pitchFamily="34" charset="0"/>
              </a:rPr>
              <a:t>En conclusion, la décision de remplacer un composant résulte d’une pondération entre les risques à éviter, le coût et la valeur métier apportée par ce changement.</a:t>
            </a:r>
          </a:p>
          <a:p>
            <a:pPr marL="107950" marR="132080" algn="just">
              <a:lnSpc>
                <a:spcPct val="121000"/>
              </a:lnSpc>
              <a:spcBef>
                <a:spcPts val="795"/>
              </a:spcBef>
            </a:pPr>
            <a:endParaRPr lang="fr-FR" sz="1400" dirty="0">
              <a:solidFill>
                <a:srgbClr val="013863"/>
              </a:solidFill>
              <a:latin typeface="Helvetica" panose="020B0504020202030204" pitchFamily="34" charset="0"/>
            </a:endParaRPr>
          </a:p>
          <a:p>
            <a:pPr marL="107950">
              <a:spcBef>
                <a:spcPts val="480"/>
              </a:spcBef>
            </a:pPr>
            <a:endParaRPr lang="fr-FR" sz="1400" b="1" dirty="0">
              <a:effectLst/>
              <a:latin typeface="Arial" panose="020B0604020202020204" pitchFamily="34" charset="0"/>
              <a:ea typeface="Arial" panose="020B0604020202020204" pitchFamily="34" charset="0"/>
            </a:endParaRPr>
          </a:p>
        </p:txBody>
      </p:sp>
      <p:sp>
        <p:nvSpPr>
          <p:cNvPr id="6" name="Espace réservé du numéro de diapositive 5">
            <a:extLst>
              <a:ext uri="{FF2B5EF4-FFF2-40B4-BE49-F238E27FC236}">
                <a16:creationId xmlns:a16="http://schemas.microsoft.com/office/drawing/2014/main" id="{F7D85A02-5EE8-44FC-8584-C652F71F9BC4}"/>
              </a:ext>
            </a:extLst>
          </p:cNvPr>
          <p:cNvSpPr>
            <a:spLocks noGrp="1"/>
          </p:cNvSpPr>
          <p:nvPr>
            <p:ph type="sldNum" sz="quarter" idx="12"/>
          </p:nvPr>
        </p:nvSpPr>
        <p:spPr>
          <a:xfrm>
            <a:off x="11541531" y="6545798"/>
            <a:ext cx="650469" cy="277958"/>
          </a:xfrm>
        </p:spPr>
        <p:txBody>
          <a:bodyPr/>
          <a:lstStyle/>
          <a:p>
            <a:pPr algn="r"/>
            <a:fld id="{F3EE269F-382C-4FDF-AA4F-64C84412D0DE}" type="slidenum">
              <a:rPr lang="fr-FR" sz="1200" smtClean="0">
                <a:solidFill>
                  <a:srgbClr val="013863"/>
                </a:solidFill>
              </a:rPr>
              <a:pPr algn="r"/>
              <a:t>33</a:t>
            </a:fld>
            <a:endParaRPr lang="fr-FR" dirty="0">
              <a:solidFill>
                <a:srgbClr val="013863"/>
              </a:solidFill>
            </a:endParaRPr>
          </a:p>
        </p:txBody>
      </p:sp>
      <p:sp>
        <p:nvSpPr>
          <p:cNvPr id="8" name="ZoneTexte 7">
            <a:extLst>
              <a:ext uri="{FF2B5EF4-FFF2-40B4-BE49-F238E27FC236}">
                <a16:creationId xmlns:a16="http://schemas.microsoft.com/office/drawing/2014/main" id="{52DF5D66-5E90-4986-B1C2-EA52BF462306}"/>
              </a:ext>
            </a:extLst>
          </p:cNvPr>
          <p:cNvSpPr txBox="1"/>
          <p:nvPr/>
        </p:nvSpPr>
        <p:spPr>
          <a:xfrm>
            <a:off x="407162" y="603358"/>
            <a:ext cx="12002322" cy="620426"/>
          </a:xfrm>
          <a:prstGeom prst="rect">
            <a:avLst/>
          </a:prstGeom>
          <a:noFill/>
        </p:spPr>
        <p:txBody>
          <a:bodyPr wrap="square">
            <a:spAutoFit/>
          </a:bodyPr>
          <a:lstStyle/>
          <a:p>
            <a:pPr>
              <a:lnSpc>
                <a:spcPts val="4400"/>
              </a:lnSpc>
            </a:pPr>
            <a:r>
              <a:rPr lang="fr-FR" sz="3600" cap="all" spc="-100" dirty="0">
                <a:solidFill>
                  <a:srgbClr val="1AB24B"/>
                </a:solidFill>
                <a:latin typeface="Helvetica" panose="020B0504020202030204" pitchFamily="34" charset="0"/>
                <a:ea typeface="Helvetica Neue Light" charset="0"/>
                <a:cs typeface="Helvetica Neue Light" charset="0"/>
              </a:rPr>
              <a:t>L’entreprise</a:t>
            </a:r>
            <a:endParaRPr lang="fr-FR" sz="3600" spc="-100" dirty="0">
              <a:solidFill>
                <a:srgbClr val="1AB24B"/>
              </a:solidFill>
              <a:latin typeface="Helvetica" panose="020B0504020202030204" pitchFamily="34" charset="0"/>
              <a:ea typeface="Helvetica Neue Light" charset="0"/>
              <a:cs typeface="Helvetica Neue Light" charset="0"/>
            </a:endParaRPr>
          </a:p>
        </p:txBody>
      </p:sp>
      <p:sp>
        <p:nvSpPr>
          <p:cNvPr id="10" name="Rectangle 6">
            <a:extLst>
              <a:ext uri="{FF2B5EF4-FFF2-40B4-BE49-F238E27FC236}">
                <a16:creationId xmlns:a16="http://schemas.microsoft.com/office/drawing/2014/main" id="{167B42ED-C96F-422E-9960-70B509FDABBE}"/>
              </a:ext>
            </a:extLst>
          </p:cNvPr>
          <p:cNvSpPr>
            <a:spLocks noChangeArrowheads="1"/>
          </p:cNvSpPr>
          <p:nvPr/>
        </p:nvSpPr>
        <p:spPr bwMode="auto">
          <a:xfrm>
            <a:off x="6003634" y="291098"/>
            <a:ext cx="184731"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tabLst>
                <a:tab pos="611188" algn="l"/>
              </a:tabLst>
              <a:defRPr>
                <a:solidFill>
                  <a:schemeClr val="tx1"/>
                </a:solidFill>
                <a:latin typeface="Arial" panose="020B0604020202020204" pitchFamily="34" charset="0"/>
              </a:defRPr>
            </a:lvl1pPr>
            <a:lvl2pPr eaLnBrk="0" fontAlgn="base" hangingPunct="0">
              <a:spcBef>
                <a:spcPct val="0"/>
              </a:spcBef>
              <a:spcAft>
                <a:spcPct val="0"/>
              </a:spcAft>
              <a:tabLst>
                <a:tab pos="611188" algn="l"/>
              </a:tabLst>
              <a:defRPr>
                <a:solidFill>
                  <a:schemeClr val="tx1"/>
                </a:solidFill>
                <a:latin typeface="Arial" panose="020B0604020202020204" pitchFamily="34" charset="0"/>
              </a:defRPr>
            </a:lvl2pPr>
            <a:lvl3pPr eaLnBrk="0" fontAlgn="base" hangingPunct="0">
              <a:spcBef>
                <a:spcPct val="0"/>
              </a:spcBef>
              <a:spcAft>
                <a:spcPct val="0"/>
              </a:spcAft>
              <a:tabLst>
                <a:tab pos="611188" algn="l"/>
              </a:tabLst>
              <a:defRPr>
                <a:solidFill>
                  <a:schemeClr val="tx1"/>
                </a:solidFill>
                <a:latin typeface="Arial" panose="020B0604020202020204" pitchFamily="34" charset="0"/>
              </a:defRPr>
            </a:lvl3pPr>
            <a:lvl4pPr eaLnBrk="0" fontAlgn="base" hangingPunct="0">
              <a:spcBef>
                <a:spcPct val="0"/>
              </a:spcBef>
              <a:spcAft>
                <a:spcPct val="0"/>
              </a:spcAft>
              <a:tabLst>
                <a:tab pos="611188" algn="l"/>
              </a:tabLst>
              <a:defRPr>
                <a:solidFill>
                  <a:schemeClr val="tx1"/>
                </a:solidFill>
                <a:latin typeface="Arial" panose="020B0604020202020204" pitchFamily="34" charset="0"/>
              </a:defRPr>
            </a:lvl4pPr>
            <a:lvl5pPr eaLnBrk="0" fontAlgn="base" hangingPunct="0">
              <a:spcBef>
                <a:spcPct val="0"/>
              </a:spcBef>
              <a:spcAft>
                <a:spcPct val="0"/>
              </a:spcAft>
              <a:tabLst>
                <a:tab pos="611188" algn="l"/>
              </a:tabLst>
              <a:defRPr>
                <a:solidFill>
                  <a:schemeClr val="tx1"/>
                </a:solidFill>
                <a:latin typeface="Arial" panose="020B0604020202020204" pitchFamily="34" charset="0"/>
              </a:defRPr>
            </a:lvl5pPr>
            <a:lvl6pPr eaLnBrk="0" fontAlgn="base" hangingPunct="0">
              <a:spcBef>
                <a:spcPct val="0"/>
              </a:spcBef>
              <a:spcAft>
                <a:spcPct val="0"/>
              </a:spcAft>
              <a:tabLst>
                <a:tab pos="611188" algn="l"/>
              </a:tabLst>
              <a:defRPr>
                <a:solidFill>
                  <a:schemeClr val="tx1"/>
                </a:solidFill>
                <a:latin typeface="Arial" panose="020B0604020202020204" pitchFamily="34" charset="0"/>
              </a:defRPr>
            </a:lvl6pPr>
            <a:lvl7pPr eaLnBrk="0" fontAlgn="base" hangingPunct="0">
              <a:spcBef>
                <a:spcPct val="0"/>
              </a:spcBef>
              <a:spcAft>
                <a:spcPct val="0"/>
              </a:spcAft>
              <a:tabLst>
                <a:tab pos="611188" algn="l"/>
              </a:tabLst>
              <a:defRPr>
                <a:solidFill>
                  <a:schemeClr val="tx1"/>
                </a:solidFill>
                <a:latin typeface="Arial" panose="020B0604020202020204" pitchFamily="34" charset="0"/>
              </a:defRPr>
            </a:lvl7pPr>
            <a:lvl8pPr eaLnBrk="0" fontAlgn="base" hangingPunct="0">
              <a:spcBef>
                <a:spcPct val="0"/>
              </a:spcBef>
              <a:spcAft>
                <a:spcPct val="0"/>
              </a:spcAft>
              <a:tabLst>
                <a:tab pos="611188" algn="l"/>
              </a:tabLst>
              <a:defRPr>
                <a:solidFill>
                  <a:schemeClr val="tx1"/>
                </a:solidFill>
                <a:latin typeface="Arial" panose="020B0604020202020204" pitchFamily="34" charset="0"/>
              </a:defRPr>
            </a:lvl8pPr>
            <a:lvl9pPr eaLnBrk="0" fontAlgn="base" hangingPunct="0">
              <a:spcBef>
                <a:spcPct val="0"/>
              </a:spcBef>
              <a:spcAft>
                <a:spcPct val="0"/>
              </a:spcAft>
              <a:tabLst>
                <a:tab pos="611188" algn="l"/>
              </a:tabLst>
              <a:defRPr>
                <a:solidFill>
                  <a:schemeClr val="tx1"/>
                </a:solidFill>
                <a:latin typeface="Arial" panose="020B0604020202020204" pitchFamily="34" charset="0"/>
              </a:defRPr>
            </a:lvl9pPr>
          </a:lstStyle>
          <a:p>
            <a:pPr marL="0" marR="0" lvl="0" indent="0" algn="justLow" defTabSz="914400" rtl="0" eaLnBrk="0" fontAlgn="base" latinLnBrk="0" hangingPunct="0">
              <a:lnSpc>
                <a:spcPct val="100000"/>
              </a:lnSpc>
              <a:spcBef>
                <a:spcPct val="0"/>
              </a:spcBef>
              <a:spcAft>
                <a:spcPct val="0"/>
              </a:spcAft>
              <a:buClrTx/>
              <a:buSzTx/>
              <a:buFontTx/>
              <a:buNone/>
              <a:tabLst>
                <a:tab pos="611188" algn="l"/>
              </a:tabLst>
            </a:pPr>
            <a:br>
              <a:rPr kumimoji="0" lang="fr-FR" altLang="fr-FR" sz="1000" b="0" i="0" u="none" strike="noStrike" cap="none" normalizeH="0" baseline="0" dirty="0">
                <a:ln>
                  <a:noFill/>
                </a:ln>
                <a:solidFill>
                  <a:schemeClr val="tx1"/>
                </a:solidFill>
                <a:effectLst/>
                <a:latin typeface="Arial" panose="020B0604020202020204" pitchFamily="34" charset="0"/>
                <a:ea typeface="Arial" panose="020B0604020202020204" pitchFamily="34" charset="0"/>
              </a:rPr>
            </a:br>
            <a:endParaRPr kumimoji="0" lang="fr-FR" altLang="fr-FR" sz="600" b="0" i="0" u="none" strike="noStrike" cap="none" normalizeH="0" baseline="0" dirty="0">
              <a:ln>
                <a:noFill/>
              </a:ln>
              <a:solidFill>
                <a:schemeClr val="tx1"/>
              </a:solidFill>
              <a:effectLst/>
              <a:latin typeface="Arial" panose="020B0604020202020204" pitchFamily="34" charset="0"/>
            </a:endParaRPr>
          </a:p>
        </p:txBody>
      </p:sp>
      <p:sp>
        <p:nvSpPr>
          <p:cNvPr id="7" name="Rectangle 5">
            <a:extLst>
              <a:ext uri="{FF2B5EF4-FFF2-40B4-BE49-F238E27FC236}">
                <a16:creationId xmlns:a16="http://schemas.microsoft.com/office/drawing/2014/main" id="{6D8D06CD-ADFF-4443-9B4D-7EF95BF4B21B}"/>
              </a:ext>
            </a:extLst>
          </p:cNvPr>
          <p:cNvSpPr>
            <a:spLocks noChangeArrowheads="1"/>
          </p:cNvSpPr>
          <p:nvPr/>
        </p:nvSpPr>
        <p:spPr bwMode="auto">
          <a:xfrm>
            <a:off x="262683" y="1589672"/>
            <a:ext cx="10157530" cy="3378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223767" tIns="60306" rIns="247572" bIns="0" numCol="1" anchor="ctr" anchorCtr="0" compatLnSpc="1">
            <a:prstTxWarp prst="textNoShape">
              <a:avLst/>
            </a:prstTxWarp>
            <a:spAutoFit/>
          </a:bodyPr>
          <a:lstStyle/>
          <a:p>
            <a:pPr marR="247015" eaLnBrk="0" fontAlgn="base" hangingPunct="0">
              <a:spcBef>
                <a:spcPct val="0"/>
              </a:spcBef>
              <a:spcAft>
                <a:spcPct val="0"/>
              </a:spcAft>
            </a:pPr>
            <a:r>
              <a:rPr lang="fr-FR" b="1" dirty="0">
                <a:solidFill>
                  <a:srgbClr val="003964"/>
                </a:solidFill>
                <a:latin typeface="Helvetica Neue"/>
              </a:rPr>
              <a:t>CYCLE DE VIE : POURQUOI REMPLACER SES MINITELS</a:t>
            </a:r>
          </a:p>
        </p:txBody>
      </p:sp>
    </p:spTree>
    <p:extLst>
      <p:ext uri="{BB962C8B-B14F-4D97-AF65-F5344CB8AC3E}">
        <p14:creationId xmlns:p14="http://schemas.microsoft.com/office/powerpoint/2010/main" val="122791779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A15F999-1AD1-443F-BD4F-AE9E0BB033D2}"/>
              </a:ext>
            </a:extLst>
          </p:cNvPr>
          <p:cNvSpPr/>
          <p:nvPr/>
        </p:nvSpPr>
        <p:spPr>
          <a:xfrm>
            <a:off x="322758" y="2289179"/>
            <a:ext cx="11218773" cy="3306674"/>
          </a:xfrm>
          <a:prstGeom prst="rect">
            <a:avLst/>
          </a:prstGeom>
        </p:spPr>
        <p:txBody>
          <a:bodyPr wrap="square">
            <a:spAutoFit/>
          </a:bodyPr>
          <a:lstStyle/>
          <a:p>
            <a:pPr marL="107950">
              <a:spcBef>
                <a:spcPts val="740"/>
              </a:spcBef>
            </a:pPr>
            <a:r>
              <a:rPr lang="fr-FR" sz="1400" dirty="0">
                <a:solidFill>
                  <a:srgbClr val="013863"/>
                </a:solidFill>
                <a:latin typeface="Helvetica" panose="020B0504020202030204" pitchFamily="34" charset="0"/>
              </a:rPr>
              <a:t>Niveau standard</a:t>
            </a:r>
          </a:p>
          <a:p>
            <a:pPr marL="107950">
              <a:lnSpc>
                <a:spcPct val="121000"/>
              </a:lnSpc>
              <a:spcBef>
                <a:spcPts val="740"/>
              </a:spcBef>
            </a:pPr>
            <a:r>
              <a:rPr lang="fr-FR" sz="1400" dirty="0">
                <a:solidFill>
                  <a:srgbClr val="013863"/>
                </a:solidFill>
                <a:latin typeface="Helvetica" panose="020B0504020202030204" pitchFamily="34" charset="0"/>
              </a:rPr>
              <a:t>Quel est l’âge de votre application la plus ancienne et quel est son coût de maintien en condition opérationnel ?</a:t>
            </a:r>
          </a:p>
          <a:p>
            <a:pPr marL="107950">
              <a:spcBef>
                <a:spcPts val="740"/>
              </a:spcBef>
            </a:pPr>
            <a:r>
              <a:rPr lang="fr-FR" sz="1400" dirty="0">
                <a:solidFill>
                  <a:srgbClr val="013863"/>
                </a:solidFill>
                <a:latin typeface="Helvetica" panose="020B0504020202030204" pitchFamily="34" charset="0"/>
              </a:rPr>
              <a:t> </a:t>
            </a:r>
          </a:p>
          <a:p>
            <a:pPr marL="107950">
              <a:spcBef>
                <a:spcPts val="740"/>
              </a:spcBef>
            </a:pPr>
            <a:r>
              <a:rPr lang="fr-FR" sz="1400" dirty="0">
                <a:solidFill>
                  <a:srgbClr val="013863"/>
                </a:solidFill>
                <a:latin typeface="Helvetica" panose="020B0504020202030204" pitchFamily="34" charset="0"/>
              </a:rPr>
              <a:t>Niveau avancé</a:t>
            </a:r>
          </a:p>
          <a:p>
            <a:pPr marL="107950" marR="26035">
              <a:lnSpc>
                <a:spcPct val="121000"/>
              </a:lnSpc>
              <a:spcBef>
                <a:spcPts val="740"/>
              </a:spcBef>
            </a:pPr>
            <a:r>
              <a:rPr lang="fr-FR" sz="1400" dirty="0">
                <a:solidFill>
                  <a:srgbClr val="013863"/>
                </a:solidFill>
                <a:latin typeface="Helvetica" panose="020B0504020202030204" pitchFamily="34" charset="0"/>
              </a:rPr>
              <a:t>Au vu du compromis risque/valeur, à quel moment est-il plus raisonnable de remplacer une application obsolète ?</a:t>
            </a:r>
          </a:p>
          <a:p>
            <a:pPr marL="107950" marR="132080" algn="just">
              <a:lnSpc>
                <a:spcPct val="121000"/>
              </a:lnSpc>
              <a:spcBef>
                <a:spcPts val="795"/>
              </a:spcBef>
              <a:spcAft>
                <a:spcPts val="0"/>
              </a:spcAft>
            </a:pPr>
            <a:endParaRPr lang="fr-FR" sz="1400" dirty="0">
              <a:solidFill>
                <a:srgbClr val="013863"/>
              </a:solidFill>
              <a:latin typeface="Helvetica" panose="020B0504020202030204" pitchFamily="34" charset="0"/>
            </a:endParaRPr>
          </a:p>
          <a:p>
            <a:pPr marL="107950" marR="26035">
              <a:lnSpc>
                <a:spcPct val="121000"/>
              </a:lnSpc>
              <a:spcBef>
                <a:spcPts val="795"/>
              </a:spcBef>
              <a:spcAft>
                <a:spcPts val="0"/>
              </a:spcAft>
            </a:pPr>
            <a:endParaRPr lang="fr-FR" sz="1400" dirty="0">
              <a:solidFill>
                <a:srgbClr val="013863"/>
              </a:solidFill>
              <a:latin typeface="Helvetica" panose="020B0504020202030204" pitchFamily="34" charset="0"/>
            </a:endParaRPr>
          </a:p>
          <a:p>
            <a:pPr marL="107950" marR="132715" algn="just">
              <a:lnSpc>
                <a:spcPct val="121000"/>
              </a:lnSpc>
              <a:spcBef>
                <a:spcPts val="800"/>
              </a:spcBef>
              <a:spcAft>
                <a:spcPts val="0"/>
              </a:spcAft>
            </a:pPr>
            <a:endParaRPr lang="fr-FR" sz="1400" dirty="0">
              <a:solidFill>
                <a:srgbClr val="013863"/>
              </a:solidFill>
              <a:latin typeface="Helvetica" panose="020B0504020202030204" pitchFamily="34" charset="0"/>
            </a:endParaRPr>
          </a:p>
          <a:p>
            <a:pPr marL="107950" algn="just">
              <a:spcBef>
                <a:spcPts val="800"/>
              </a:spcBef>
            </a:pPr>
            <a:endParaRPr lang="fr-FR" sz="1400" dirty="0">
              <a:solidFill>
                <a:srgbClr val="013863"/>
              </a:solidFill>
              <a:latin typeface="Helvetica" panose="020B0504020202030204" pitchFamily="34" charset="0"/>
            </a:endParaRPr>
          </a:p>
          <a:p>
            <a:pPr marL="107950">
              <a:spcBef>
                <a:spcPts val="480"/>
              </a:spcBef>
            </a:pPr>
            <a:endParaRPr lang="fr-FR" sz="1400" b="1" dirty="0">
              <a:effectLst/>
              <a:latin typeface="Arial" panose="020B0604020202020204" pitchFamily="34" charset="0"/>
              <a:ea typeface="Arial" panose="020B0604020202020204" pitchFamily="34" charset="0"/>
            </a:endParaRPr>
          </a:p>
        </p:txBody>
      </p:sp>
      <p:sp>
        <p:nvSpPr>
          <p:cNvPr id="6" name="Espace réservé du numéro de diapositive 5">
            <a:extLst>
              <a:ext uri="{FF2B5EF4-FFF2-40B4-BE49-F238E27FC236}">
                <a16:creationId xmlns:a16="http://schemas.microsoft.com/office/drawing/2014/main" id="{F7D85A02-5EE8-44FC-8584-C652F71F9BC4}"/>
              </a:ext>
            </a:extLst>
          </p:cNvPr>
          <p:cNvSpPr>
            <a:spLocks noGrp="1"/>
          </p:cNvSpPr>
          <p:nvPr>
            <p:ph type="sldNum" sz="quarter" idx="12"/>
          </p:nvPr>
        </p:nvSpPr>
        <p:spPr>
          <a:xfrm>
            <a:off x="11541531" y="6545798"/>
            <a:ext cx="650469" cy="277958"/>
          </a:xfrm>
        </p:spPr>
        <p:txBody>
          <a:bodyPr/>
          <a:lstStyle/>
          <a:p>
            <a:pPr algn="r"/>
            <a:fld id="{F3EE269F-382C-4FDF-AA4F-64C84412D0DE}" type="slidenum">
              <a:rPr lang="fr-FR" sz="1200" smtClean="0">
                <a:solidFill>
                  <a:srgbClr val="013863"/>
                </a:solidFill>
              </a:rPr>
              <a:pPr algn="r"/>
              <a:t>34</a:t>
            </a:fld>
            <a:endParaRPr lang="fr-FR" dirty="0">
              <a:solidFill>
                <a:srgbClr val="013863"/>
              </a:solidFill>
            </a:endParaRPr>
          </a:p>
        </p:txBody>
      </p:sp>
      <p:sp>
        <p:nvSpPr>
          <p:cNvPr id="8" name="ZoneTexte 7">
            <a:extLst>
              <a:ext uri="{FF2B5EF4-FFF2-40B4-BE49-F238E27FC236}">
                <a16:creationId xmlns:a16="http://schemas.microsoft.com/office/drawing/2014/main" id="{52DF5D66-5E90-4986-B1C2-EA52BF462306}"/>
              </a:ext>
            </a:extLst>
          </p:cNvPr>
          <p:cNvSpPr txBox="1"/>
          <p:nvPr/>
        </p:nvSpPr>
        <p:spPr>
          <a:xfrm>
            <a:off x="407162" y="603358"/>
            <a:ext cx="12002322" cy="620426"/>
          </a:xfrm>
          <a:prstGeom prst="rect">
            <a:avLst/>
          </a:prstGeom>
          <a:noFill/>
        </p:spPr>
        <p:txBody>
          <a:bodyPr wrap="square">
            <a:spAutoFit/>
          </a:bodyPr>
          <a:lstStyle/>
          <a:p>
            <a:pPr>
              <a:lnSpc>
                <a:spcPts val="4400"/>
              </a:lnSpc>
            </a:pPr>
            <a:r>
              <a:rPr lang="fr-FR" sz="3600" cap="all" spc="-100" dirty="0">
                <a:solidFill>
                  <a:srgbClr val="1AB24B"/>
                </a:solidFill>
                <a:latin typeface="Helvetica" panose="020B0504020202030204" pitchFamily="34" charset="0"/>
                <a:ea typeface="Helvetica Neue Light" charset="0"/>
                <a:cs typeface="Helvetica Neue Light" charset="0"/>
              </a:rPr>
              <a:t>L’entreprise</a:t>
            </a:r>
            <a:endParaRPr lang="fr-FR" sz="3600" spc="-100" dirty="0">
              <a:solidFill>
                <a:srgbClr val="1AB24B"/>
              </a:solidFill>
              <a:latin typeface="Helvetica" panose="020B0504020202030204" pitchFamily="34" charset="0"/>
              <a:ea typeface="Helvetica Neue Light" charset="0"/>
              <a:cs typeface="Helvetica Neue Light" charset="0"/>
            </a:endParaRPr>
          </a:p>
        </p:txBody>
      </p:sp>
      <p:sp>
        <p:nvSpPr>
          <p:cNvPr id="10" name="Rectangle 6">
            <a:extLst>
              <a:ext uri="{FF2B5EF4-FFF2-40B4-BE49-F238E27FC236}">
                <a16:creationId xmlns:a16="http://schemas.microsoft.com/office/drawing/2014/main" id="{167B42ED-C96F-422E-9960-70B509FDABBE}"/>
              </a:ext>
            </a:extLst>
          </p:cNvPr>
          <p:cNvSpPr>
            <a:spLocks noChangeArrowheads="1"/>
          </p:cNvSpPr>
          <p:nvPr/>
        </p:nvSpPr>
        <p:spPr bwMode="auto">
          <a:xfrm>
            <a:off x="6003634" y="291098"/>
            <a:ext cx="184731"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tabLst>
                <a:tab pos="611188" algn="l"/>
              </a:tabLst>
              <a:defRPr>
                <a:solidFill>
                  <a:schemeClr val="tx1"/>
                </a:solidFill>
                <a:latin typeface="Arial" panose="020B0604020202020204" pitchFamily="34" charset="0"/>
              </a:defRPr>
            </a:lvl1pPr>
            <a:lvl2pPr eaLnBrk="0" fontAlgn="base" hangingPunct="0">
              <a:spcBef>
                <a:spcPct val="0"/>
              </a:spcBef>
              <a:spcAft>
                <a:spcPct val="0"/>
              </a:spcAft>
              <a:tabLst>
                <a:tab pos="611188" algn="l"/>
              </a:tabLst>
              <a:defRPr>
                <a:solidFill>
                  <a:schemeClr val="tx1"/>
                </a:solidFill>
                <a:latin typeface="Arial" panose="020B0604020202020204" pitchFamily="34" charset="0"/>
              </a:defRPr>
            </a:lvl2pPr>
            <a:lvl3pPr eaLnBrk="0" fontAlgn="base" hangingPunct="0">
              <a:spcBef>
                <a:spcPct val="0"/>
              </a:spcBef>
              <a:spcAft>
                <a:spcPct val="0"/>
              </a:spcAft>
              <a:tabLst>
                <a:tab pos="611188" algn="l"/>
              </a:tabLst>
              <a:defRPr>
                <a:solidFill>
                  <a:schemeClr val="tx1"/>
                </a:solidFill>
                <a:latin typeface="Arial" panose="020B0604020202020204" pitchFamily="34" charset="0"/>
              </a:defRPr>
            </a:lvl3pPr>
            <a:lvl4pPr eaLnBrk="0" fontAlgn="base" hangingPunct="0">
              <a:spcBef>
                <a:spcPct val="0"/>
              </a:spcBef>
              <a:spcAft>
                <a:spcPct val="0"/>
              </a:spcAft>
              <a:tabLst>
                <a:tab pos="611188" algn="l"/>
              </a:tabLst>
              <a:defRPr>
                <a:solidFill>
                  <a:schemeClr val="tx1"/>
                </a:solidFill>
                <a:latin typeface="Arial" panose="020B0604020202020204" pitchFamily="34" charset="0"/>
              </a:defRPr>
            </a:lvl4pPr>
            <a:lvl5pPr eaLnBrk="0" fontAlgn="base" hangingPunct="0">
              <a:spcBef>
                <a:spcPct val="0"/>
              </a:spcBef>
              <a:spcAft>
                <a:spcPct val="0"/>
              </a:spcAft>
              <a:tabLst>
                <a:tab pos="611188" algn="l"/>
              </a:tabLst>
              <a:defRPr>
                <a:solidFill>
                  <a:schemeClr val="tx1"/>
                </a:solidFill>
                <a:latin typeface="Arial" panose="020B0604020202020204" pitchFamily="34" charset="0"/>
              </a:defRPr>
            </a:lvl5pPr>
            <a:lvl6pPr eaLnBrk="0" fontAlgn="base" hangingPunct="0">
              <a:spcBef>
                <a:spcPct val="0"/>
              </a:spcBef>
              <a:spcAft>
                <a:spcPct val="0"/>
              </a:spcAft>
              <a:tabLst>
                <a:tab pos="611188" algn="l"/>
              </a:tabLst>
              <a:defRPr>
                <a:solidFill>
                  <a:schemeClr val="tx1"/>
                </a:solidFill>
                <a:latin typeface="Arial" panose="020B0604020202020204" pitchFamily="34" charset="0"/>
              </a:defRPr>
            </a:lvl6pPr>
            <a:lvl7pPr eaLnBrk="0" fontAlgn="base" hangingPunct="0">
              <a:spcBef>
                <a:spcPct val="0"/>
              </a:spcBef>
              <a:spcAft>
                <a:spcPct val="0"/>
              </a:spcAft>
              <a:tabLst>
                <a:tab pos="611188" algn="l"/>
              </a:tabLst>
              <a:defRPr>
                <a:solidFill>
                  <a:schemeClr val="tx1"/>
                </a:solidFill>
                <a:latin typeface="Arial" panose="020B0604020202020204" pitchFamily="34" charset="0"/>
              </a:defRPr>
            </a:lvl7pPr>
            <a:lvl8pPr eaLnBrk="0" fontAlgn="base" hangingPunct="0">
              <a:spcBef>
                <a:spcPct val="0"/>
              </a:spcBef>
              <a:spcAft>
                <a:spcPct val="0"/>
              </a:spcAft>
              <a:tabLst>
                <a:tab pos="611188" algn="l"/>
              </a:tabLst>
              <a:defRPr>
                <a:solidFill>
                  <a:schemeClr val="tx1"/>
                </a:solidFill>
                <a:latin typeface="Arial" panose="020B0604020202020204" pitchFamily="34" charset="0"/>
              </a:defRPr>
            </a:lvl8pPr>
            <a:lvl9pPr eaLnBrk="0" fontAlgn="base" hangingPunct="0">
              <a:spcBef>
                <a:spcPct val="0"/>
              </a:spcBef>
              <a:spcAft>
                <a:spcPct val="0"/>
              </a:spcAft>
              <a:tabLst>
                <a:tab pos="611188" algn="l"/>
              </a:tabLst>
              <a:defRPr>
                <a:solidFill>
                  <a:schemeClr val="tx1"/>
                </a:solidFill>
                <a:latin typeface="Arial" panose="020B0604020202020204" pitchFamily="34" charset="0"/>
              </a:defRPr>
            </a:lvl9pPr>
          </a:lstStyle>
          <a:p>
            <a:pPr marL="0" marR="0" lvl="0" indent="0" algn="justLow" defTabSz="914400" rtl="0" eaLnBrk="0" fontAlgn="base" latinLnBrk="0" hangingPunct="0">
              <a:lnSpc>
                <a:spcPct val="100000"/>
              </a:lnSpc>
              <a:spcBef>
                <a:spcPct val="0"/>
              </a:spcBef>
              <a:spcAft>
                <a:spcPct val="0"/>
              </a:spcAft>
              <a:buClrTx/>
              <a:buSzTx/>
              <a:buFontTx/>
              <a:buNone/>
              <a:tabLst>
                <a:tab pos="611188" algn="l"/>
              </a:tabLst>
            </a:pPr>
            <a:br>
              <a:rPr kumimoji="0" lang="fr-FR" altLang="fr-FR" sz="1000" b="0" i="0" u="none" strike="noStrike" cap="none" normalizeH="0" baseline="0" dirty="0">
                <a:ln>
                  <a:noFill/>
                </a:ln>
                <a:solidFill>
                  <a:schemeClr val="tx1"/>
                </a:solidFill>
                <a:effectLst/>
                <a:latin typeface="Arial" panose="020B0604020202020204" pitchFamily="34" charset="0"/>
                <a:ea typeface="Arial" panose="020B0604020202020204" pitchFamily="34" charset="0"/>
              </a:rPr>
            </a:br>
            <a:endParaRPr kumimoji="0" lang="fr-FR" altLang="fr-FR" sz="600" b="0" i="0" u="none" strike="noStrike" cap="none" normalizeH="0" baseline="0" dirty="0">
              <a:ln>
                <a:noFill/>
              </a:ln>
              <a:solidFill>
                <a:schemeClr val="tx1"/>
              </a:solidFill>
              <a:effectLst/>
              <a:latin typeface="Arial" panose="020B0604020202020204" pitchFamily="34" charset="0"/>
            </a:endParaRPr>
          </a:p>
        </p:txBody>
      </p:sp>
      <p:sp>
        <p:nvSpPr>
          <p:cNvPr id="7" name="Rectangle 5">
            <a:extLst>
              <a:ext uri="{FF2B5EF4-FFF2-40B4-BE49-F238E27FC236}">
                <a16:creationId xmlns:a16="http://schemas.microsoft.com/office/drawing/2014/main" id="{783EEF48-3B56-47B8-A107-B58234577057}"/>
              </a:ext>
            </a:extLst>
          </p:cNvPr>
          <p:cNvSpPr>
            <a:spLocks noChangeArrowheads="1"/>
          </p:cNvSpPr>
          <p:nvPr/>
        </p:nvSpPr>
        <p:spPr bwMode="auto">
          <a:xfrm>
            <a:off x="262683" y="1589672"/>
            <a:ext cx="10157530" cy="3378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223767" tIns="60306" rIns="247572" bIns="0" numCol="1" anchor="ctr" anchorCtr="0" compatLnSpc="1">
            <a:prstTxWarp prst="textNoShape">
              <a:avLst/>
            </a:prstTxWarp>
            <a:spAutoFit/>
          </a:bodyPr>
          <a:lstStyle/>
          <a:p>
            <a:pPr marR="247015" eaLnBrk="0" fontAlgn="base" hangingPunct="0">
              <a:spcBef>
                <a:spcPct val="0"/>
              </a:spcBef>
              <a:spcAft>
                <a:spcPct val="0"/>
              </a:spcAft>
            </a:pPr>
            <a:r>
              <a:rPr lang="fr-FR" b="1" dirty="0">
                <a:solidFill>
                  <a:srgbClr val="003964"/>
                </a:solidFill>
                <a:latin typeface="Helvetica Neue"/>
              </a:rPr>
              <a:t>CYCLE DE VIE : POURQUOI REMPLACER SES MINITELS</a:t>
            </a:r>
          </a:p>
        </p:txBody>
      </p:sp>
    </p:spTree>
    <p:extLst>
      <p:ext uri="{BB962C8B-B14F-4D97-AF65-F5344CB8AC3E}">
        <p14:creationId xmlns:p14="http://schemas.microsoft.com/office/powerpoint/2010/main" val="18189981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A15F999-1AD1-443F-BD4F-AE9E0BB033D2}"/>
              </a:ext>
            </a:extLst>
          </p:cNvPr>
          <p:cNvSpPr/>
          <p:nvPr/>
        </p:nvSpPr>
        <p:spPr>
          <a:xfrm>
            <a:off x="322758" y="2282601"/>
            <a:ext cx="8130507" cy="3598806"/>
          </a:xfrm>
          <a:prstGeom prst="rect">
            <a:avLst/>
          </a:prstGeom>
        </p:spPr>
        <p:txBody>
          <a:bodyPr wrap="square">
            <a:spAutoFit/>
          </a:bodyPr>
          <a:lstStyle/>
          <a:p>
            <a:pPr marL="107950" marR="132080" algn="just">
              <a:lnSpc>
                <a:spcPct val="121000"/>
              </a:lnSpc>
              <a:spcBef>
                <a:spcPts val="795"/>
              </a:spcBef>
              <a:spcAft>
                <a:spcPts val="0"/>
              </a:spcAft>
            </a:pPr>
            <a:r>
              <a:rPr lang="fr-FR" sz="1400" dirty="0">
                <a:solidFill>
                  <a:srgbClr val="013863"/>
                </a:solidFill>
                <a:latin typeface="Helvetica" panose="020B0504020202030204" pitchFamily="34" charset="0"/>
              </a:rPr>
              <a:t>Le Plan de Continuité d’Activité (PCA) permet le fonctionnement de l’ensemble des activités critiques de l’entreprise en cas de sinistre.</a:t>
            </a:r>
          </a:p>
          <a:p>
            <a:pPr marL="107950" marR="132080" algn="just">
              <a:lnSpc>
                <a:spcPct val="121000"/>
              </a:lnSpc>
              <a:spcBef>
                <a:spcPts val="795"/>
              </a:spcBef>
              <a:spcAft>
                <a:spcPts val="0"/>
              </a:spcAft>
            </a:pPr>
            <a:r>
              <a:rPr lang="fr-FR" sz="1400" dirty="0">
                <a:solidFill>
                  <a:srgbClr val="013863"/>
                </a:solidFill>
                <a:latin typeface="Helvetica" panose="020B0504020202030204" pitchFamily="34" charset="0"/>
              </a:rPr>
              <a:t>C’est un dispositif préventif qui n’a pas vocation à être exhaustif, mais qui interroge sur la criticité des ressources informatiques et leur continuité de service.</a:t>
            </a:r>
          </a:p>
          <a:p>
            <a:pPr marL="107950" marR="132080" algn="just">
              <a:lnSpc>
                <a:spcPct val="121000"/>
              </a:lnSpc>
              <a:spcBef>
                <a:spcPts val="795"/>
              </a:spcBef>
              <a:spcAft>
                <a:spcPts val="0"/>
              </a:spcAft>
            </a:pPr>
            <a:r>
              <a:rPr lang="fr-FR" sz="1400" dirty="0">
                <a:solidFill>
                  <a:srgbClr val="013863"/>
                </a:solidFill>
                <a:latin typeface="Helvetica" panose="020B0504020202030204" pitchFamily="34" charset="0"/>
              </a:rPr>
              <a:t>Par exemple, dans le cas de la perte d’un accès à Internet (coupure de fibre), une liaison satellite est disponible immédiatement.</a:t>
            </a:r>
          </a:p>
          <a:p>
            <a:pPr marL="107950" marR="131445" algn="just">
              <a:lnSpc>
                <a:spcPct val="121000"/>
              </a:lnSpc>
              <a:spcBef>
                <a:spcPts val="550"/>
              </a:spcBef>
              <a:spcAft>
                <a:spcPts val="0"/>
              </a:spcAft>
            </a:pPr>
            <a:r>
              <a:rPr lang="fr-FR" sz="1400" dirty="0">
                <a:solidFill>
                  <a:srgbClr val="013863"/>
                </a:solidFill>
                <a:latin typeface="Helvetica" panose="020B0504020202030204" pitchFamily="34" charset="0"/>
              </a:rPr>
              <a:t>Le Plan de Reprise d’Activité (PRA) représente l’ensemble des procédures et moyens (organisationnels, humains et techniques) permettant d’assurer graduellement la reprise d’activité vers le fonctionnement nominal. </a:t>
            </a:r>
          </a:p>
          <a:p>
            <a:pPr marL="107950" marR="131445" algn="just">
              <a:lnSpc>
                <a:spcPct val="121000"/>
              </a:lnSpc>
              <a:spcBef>
                <a:spcPts val="550"/>
              </a:spcBef>
              <a:spcAft>
                <a:spcPts val="0"/>
              </a:spcAft>
            </a:pPr>
            <a:r>
              <a:rPr lang="fr-FR" sz="1400" dirty="0">
                <a:solidFill>
                  <a:srgbClr val="013863"/>
                </a:solidFill>
                <a:latin typeface="Helvetica" panose="020B0504020202030204" pitchFamily="34" charset="0"/>
              </a:rPr>
              <a:t>Par exemple, le déport progressif d’un datacenter vers un autre après une cyber attaque, inondation.</a:t>
            </a:r>
          </a:p>
          <a:p>
            <a:pPr marL="107950">
              <a:spcBef>
                <a:spcPts val="480"/>
              </a:spcBef>
            </a:pPr>
            <a:endParaRPr lang="fr-FR" sz="1400" b="1" dirty="0">
              <a:effectLst/>
              <a:latin typeface="Arial" panose="020B0604020202020204" pitchFamily="34" charset="0"/>
              <a:ea typeface="Arial" panose="020B0604020202020204" pitchFamily="34" charset="0"/>
            </a:endParaRPr>
          </a:p>
        </p:txBody>
      </p:sp>
      <p:sp>
        <p:nvSpPr>
          <p:cNvPr id="6" name="Espace réservé du numéro de diapositive 5">
            <a:extLst>
              <a:ext uri="{FF2B5EF4-FFF2-40B4-BE49-F238E27FC236}">
                <a16:creationId xmlns:a16="http://schemas.microsoft.com/office/drawing/2014/main" id="{F7D85A02-5EE8-44FC-8584-C652F71F9BC4}"/>
              </a:ext>
            </a:extLst>
          </p:cNvPr>
          <p:cNvSpPr>
            <a:spLocks noGrp="1"/>
          </p:cNvSpPr>
          <p:nvPr>
            <p:ph type="sldNum" sz="quarter" idx="12"/>
          </p:nvPr>
        </p:nvSpPr>
        <p:spPr>
          <a:xfrm>
            <a:off x="11541531" y="6545798"/>
            <a:ext cx="650469" cy="277958"/>
          </a:xfrm>
        </p:spPr>
        <p:txBody>
          <a:bodyPr/>
          <a:lstStyle/>
          <a:p>
            <a:pPr algn="r"/>
            <a:fld id="{F3EE269F-382C-4FDF-AA4F-64C84412D0DE}" type="slidenum">
              <a:rPr lang="fr-FR" sz="1200" smtClean="0">
                <a:solidFill>
                  <a:srgbClr val="013863"/>
                </a:solidFill>
              </a:rPr>
              <a:pPr algn="r"/>
              <a:t>35</a:t>
            </a:fld>
            <a:endParaRPr lang="fr-FR" dirty="0">
              <a:solidFill>
                <a:srgbClr val="013863"/>
              </a:solidFill>
            </a:endParaRPr>
          </a:p>
        </p:txBody>
      </p:sp>
      <p:sp>
        <p:nvSpPr>
          <p:cNvPr id="8" name="ZoneTexte 7">
            <a:extLst>
              <a:ext uri="{FF2B5EF4-FFF2-40B4-BE49-F238E27FC236}">
                <a16:creationId xmlns:a16="http://schemas.microsoft.com/office/drawing/2014/main" id="{52DF5D66-5E90-4986-B1C2-EA52BF462306}"/>
              </a:ext>
            </a:extLst>
          </p:cNvPr>
          <p:cNvSpPr txBox="1"/>
          <p:nvPr/>
        </p:nvSpPr>
        <p:spPr>
          <a:xfrm>
            <a:off x="407162" y="603358"/>
            <a:ext cx="12002322" cy="620426"/>
          </a:xfrm>
          <a:prstGeom prst="rect">
            <a:avLst/>
          </a:prstGeom>
          <a:noFill/>
        </p:spPr>
        <p:txBody>
          <a:bodyPr wrap="square">
            <a:spAutoFit/>
          </a:bodyPr>
          <a:lstStyle/>
          <a:p>
            <a:pPr>
              <a:lnSpc>
                <a:spcPts val="4400"/>
              </a:lnSpc>
            </a:pPr>
            <a:r>
              <a:rPr lang="fr-FR" sz="3600" cap="all" spc="-100" dirty="0">
                <a:solidFill>
                  <a:srgbClr val="1AB24B"/>
                </a:solidFill>
                <a:latin typeface="Helvetica" panose="020B0504020202030204" pitchFamily="34" charset="0"/>
                <a:ea typeface="Helvetica Neue Light" charset="0"/>
                <a:cs typeface="Helvetica Neue Light" charset="0"/>
              </a:rPr>
              <a:t>L’entreprise</a:t>
            </a:r>
            <a:endParaRPr lang="fr-FR" sz="3600" spc="-100" dirty="0">
              <a:solidFill>
                <a:srgbClr val="1AB24B"/>
              </a:solidFill>
              <a:latin typeface="Helvetica" panose="020B0504020202030204" pitchFamily="34" charset="0"/>
              <a:ea typeface="Helvetica Neue Light" charset="0"/>
              <a:cs typeface="Helvetica Neue Light" charset="0"/>
            </a:endParaRPr>
          </a:p>
        </p:txBody>
      </p:sp>
      <p:sp>
        <p:nvSpPr>
          <p:cNvPr id="7" name="Rectangle 5">
            <a:extLst>
              <a:ext uri="{FF2B5EF4-FFF2-40B4-BE49-F238E27FC236}">
                <a16:creationId xmlns:a16="http://schemas.microsoft.com/office/drawing/2014/main" id="{DA0CC942-3735-41B5-B57E-868D1DA9CDB6}"/>
              </a:ext>
            </a:extLst>
          </p:cNvPr>
          <p:cNvSpPr>
            <a:spLocks noChangeArrowheads="1"/>
          </p:cNvSpPr>
          <p:nvPr/>
        </p:nvSpPr>
        <p:spPr bwMode="auto">
          <a:xfrm>
            <a:off x="262683" y="1589673"/>
            <a:ext cx="10157530" cy="3378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223767" tIns="60306" rIns="247572" bIns="0" numCol="1" anchor="ctr" anchorCtr="0" compatLnSpc="1">
            <a:prstTxWarp prst="textNoShape">
              <a:avLst/>
            </a:prstTxWarp>
            <a:spAutoFit/>
          </a:bodyPr>
          <a:lstStyle/>
          <a:p>
            <a:pPr marR="247015" eaLnBrk="0" fontAlgn="base" hangingPunct="0">
              <a:spcBef>
                <a:spcPct val="0"/>
              </a:spcBef>
              <a:spcAft>
                <a:spcPct val="0"/>
              </a:spcAft>
            </a:pPr>
            <a:r>
              <a:rPr lang="fr-FR" b="1" dirty="0">
                <a:solidFill>
                  <a:srgbClr val="003964"/>
                </a:solidFill>
                <a:latin typeface="Helvetica Neue"/>
              </a:rPr>
              <a:t>PRA/PCA :SURVIVRE À UN ARMAGEDDON</a:t>
            </a:r>
          </a:p>
        </p:txBody>
      </p:sp>
      <p:sp>
        <p:nvSpPr>
          <p:cNvPr id="10" name="Rectangle 6">
            <a:extLst>
              <a:ext uri="{FF2B5EF4-FFF2-40B4-BE49-F238E27FC236}">
                <a16:creationId xmlns:a16="http://schemas.microsoft.com/office/drawing/2014/main" id="{167B42ED-C96F-422E-9960-70B509FDABBE}"/>
              </a:ext>
            </a:extLst>
          </p:cNvPr>
          <p:cNvSpPr>
            <a:spLocks noChangeArrowheads="1"/>
          </p:cNvSpPr>
          <p:nvPr/>
        </p:nvSpPr>
        <p:spPr bwMode="auto">
          <a:xfrm>
            <a:off x="6003634" y="291098"/>
            <a:ext cx="184731"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tabLst>
                <a:tab pos="611188" algn="l"/>
              </a:tabLst>
              <a:defRPr>
                <a:solidFill>
                  <a:schemeClr val="tx1"/>
                </a:solidFill>
                <a:latin typeface="Arial" panose="020B0604020202020204" pitchFamily="34" charset="0"/>
              </a:defRPr>
            </a:lvl1pPr>
            <a:lvl2pPr eaLnBrk="0" fontAlgn="base" hangingPunct="0">
              <a:spcBef>
                <a:spcPct val="0"/>
              </a:spcBef>
              <a:spcAft>
                <a:spcPct val="0"/>
              </a:spcAft>
              <a:tabLst>
                <a:tab pos="611188" algn="l"/>
              </a:tabLst>
              <a:defRPr>
                <a:solidFill>
                  <a:schemeClr val="tx1"/>
                </a:solidFill>
                <a:latin typeface="Arial" panose="020B0604020202020204" pitchFamily="34" charset="0"/>
              </a:defRPr>
            </a:lvl2pPr>
            <a:lvl3pPr eaLnBrk="0" fontAlgn="base" hangingPunct="0">
              <a:spcBef>
                <a:spcPct val="0"/>
              </a:spcBef>
              <a:spcAft>
                <a:spcPct val="0"/>
              </a:spcAft>
              <a:tabLst>
                <a:tab pos="611188" algn="l"/>
              </a:tabLst>
              <a:defRPr>
                <a:solidFill>
                  <a:schemeClr val="tx1"/>
                </a:solidFill>
                <a:latin typeface="Arial" panose="020B0604020202020204" pitchFamily="34" charset="0"/>
              </a:defRPr>
            </a:lvl3pPr>
            <a:lvl4pPr eaLnBrk="0" fontAlgn="base" hangingPunct="0">
              <a:spcBef>
                <a:spcPct val="0"/>
              </a:spcBef>
              <a:spcAft>
                <a:spcPct val="0"/>
              </a:spcAft>
              <a:tabLst>
                <a:tab pos="611188" algn="l"/>
              </a:tabLst>
              <a:defRPr>
                <a:solidFill>
                  <a:schemeClr val="tx1"/>
                </a:solidFill>
                <a:latin typeface="Arial" panose="020B0604020202020204" pitchFamily="34" charset="0"/>
              </a:defRPr>
            </a:lvl4pPr>
            <a:lvl5pPr eaLnBrk="0" fontAlgn="base" hangingPunct="0">
              <a:spcBef>
                <a:spcPct val="0"/>
              </a:spcBef>
              <a:spcAft>
                <a:spcPct val="0"/>
              </a:spcAft>
              <a:tabLst>
                <a:tab pos="611188" algn="l"/>
              </a:tabLst>
              <a:defRPr>
                <a:solidFill>
                  <a:schemeClr val="tx1"/>
                </a:solidFill>
                <a:latin typeface="Arial" panose="020B0604020202020204" pitchFamily="34" charset="0"/>
              </a:defRPr>
            </a:lvl5pPr>
            <a:lvl6pPr eaLnBrk="0" fontAlgn="base" hangingPunct="0">
              <a:spcBef>
                <a:spcPct val="0"/>
              </a:spcBef>
              <a:spcAft>
                <a:spcPct val="0"/>
              </a:spcAft>
              <a:tabLst>
                <a:tab pos="611188" algn="l"/>
              </a:tabLst>
              <a:defRPr>
                <a:solidFill>
                  <a:schemeClr val="tx1"/>
                </a:solidFill>
                <a:latin typeface="Arial" panose="020B0604020202020204" pitchFamily="34" charset="0"/>
              </a:defRPr>
            </a:lvl6pPr>
            <a:lvl7pPr eaLnBrk="0" fontAlgn="base" hangingPunct="0">
              <a:spcBef>
                <a:spcPct val="0"/>
              </a:spcBef>
              <a:spcAft>
                <a:spcPct val="0"/>
              </a:spcAft>
              <a:tabLst>
                <a:tab pos="611188" algn="l"/>
              </a:tabLst>
              <a:defRPr>
                <a:solidFill>
                  <a:schemeClr val="tx1"/>
                </a:solidFill>
                <a:latin typeface="Arial" panose="020B0604020202020204" pitchFamily="34" charset="0"/>
              </a:defRPr>
            </a:lvl7pPr>
            <a:lvl8pPr eaLnBrk="0" fontAlgn="base" hangingPunct="0">
              <a:spcBef>
                <a:spcPct val="0"/>
              </a:spcBef>
              <a:spcAft>
                <a:spcPct val="0"/>
              </a:spcAft>
              <a:tabLst>
                <a:tab pos="611188" algn="l"/>
              </a:tabLst>
              <a:defRPr>
                <a:solidFill>
                  <a:schemeClr val="tx1"/>
                </a:solidFill>
                <a:latin typeface="Arial" panose="020B0604020202020204" pitchFamily="34" charset="0"/>
              </a:defRPr>
            </a:lvl8pPr>
            <a:lvl9pPr eaLnBrk="0" fontAlgn="base" hangingPunct="0">
              <a:spcBef>
                <a:spcPct val="0"/>
              </a:spcBef>
              <a:spcAft>
                <a:spcPct val="0"/>
              </a:spcAft>
              <a:tabLst>
                <a:tab pos="611188" algn="l"/>
              </a:tabLst>
              <a:defRPr>
                <a:solidFill>
                  <a:schemeClr val="tx1"/>
                </a:solidFill>
                <a:latin typeface="Arial" panose="020B0604020202020204" pitchFamily="34" charset="0"/>
              </a:defRPr>
            </a:lvl9pPr>
          </a:lstStyle>
          <a:p>
            <a:pPr marL="0" marR="0" lvl="0" indent="0" algn="justLow" defTabSz="914400" rtl="0" eaLnBrk="0" fontAlgn="base" latinLnBrk="0" hangingPunct="0">
              <a:lnSpc>
                <a:spcPct val="100000"/>
              </a:lnSpc>
              <a:spcBef>
                <a:spcPct val="0"/>
              </a:spcBef>
              <a:spcAft>
                <a:spcPct val="0"/>
              </a:spcAft>
              <a:buClrTx/>
              <a:buSzTx/>
              <a:buFontTx/>
              <a:buNone/>
              <a:tabLst>
                <a:tab pos="611188" algn="l"/>
              </a:tabLst>
            </a:pPr>
            <a:br>
              <a:rPr kumimoji="0" lang="fr-FR" altLang="fr-FR" sz="1000" b="0" i="0" u="none" strike="noStrike" cap="none" normalizeH="0" baseline="0" dirty="0">
                <a:ln>
                  <a:noFill/>
                </a:ln>
                <a:solidFill>
                  <a:schemeClr val="tx1"/>
                </a:solidFill>
                <a:effectLst/>
                <a:latin typeface="Arial" panose="020B0604020202020204" pitchFamily="34" charset="0"/>
                <a:ea typeface="Arial" panose="020B0604020202020204" pitchFamily="34" charset="0"/>
              </a:rPr>
            </a:br>
            <a:endParaRPr kumimoji="0" lang="fr-FR" altLang="fr-FR" sz="600" b="0" i="0" u="none" strike="noStrike" cap="none" normalizeH="0" baseline="0" dirty="0">
              <a:ln>
                <a:noFill/>
              </a:ln>
              <a:solidFill>
                <a:schemeClr val="tx1"/>
              </a:solidFill>
              <a:effectLst/>
              <a:latin typeface="Arial" panose="020B0604020202020204" pitchFamily="34" charset="0"/>
            </a:endParaRPr>
          </a:p>
        </p:txBody>
      </p:sp>
      <p:pic>
        <p:nvPicPr>
          <p:cNvPr id="12" name="image24.jpeg">
            <a:extLst>
              <a:ext uri="{FF2B5EF4-FFF2-40B4-BE49-F238E27FC236}">
                <a16:creationId xmlns:a16="http://schemas.microsoft.com/office/drawing/2014/main" id="{A407ACF5-D301-4350-98D6-E52EB33A4864}"/>
              </a:ext>
            </a:extLst>
          </p:cNvPr>
          <p:cNvPicPr>
            <a:picLocks noChangeAspect="1"/>
          </p:cNvPicPr>
          <p:nvPr/>
        </p:nvPicPr>
        <p:blipFill>
          <a:blip r:embed="rId2" cstate="print"/>
          <a:stretch>
            <a:fillRect/>
          </a:stretch>
        </p:blipFill>
        <p:spPr>
          <a:xfrm>
            <a:off x="8371126" y="1467767"/>
            <a:ext cx="3170405" cy="3525252"/>
          </a:xfrm>
          <a:prstGeom prst="rect">
            <a:avLst/>
          </a:prstGeom>
        </p:spPr>
      </p:pic>
    </p:spTree>
    <p:extLst>
      <p:ext uri="{BB962C8B-B14F-4D97-AF65-F5344CB8AC3E}">
        <p14:creationId xmlns:p14="http://schemas.microsoft.com/office/powerpoint/2010/main" val="357293731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A15F999-1AD1-443F-BD4F-AE9E0BB033D2}"/>
              </a:ext>
            </a:extLst>
          </p:cNvPr>
          <p:cNvSpPr/>
          <p:nvPr/>
        </p:nvSpPr>
        <p:spPr>
          <a:xfrm>
            <a:off x="322758" y="2289179"/>
            <a:ext cx="11459187" cy="2567498"/>
          </a:xfrm>
          <a:prstGeom prst="rect">
            <a:avLst/>
          </a:prstGeom>
        </p:spPr>
        <p:txBody>
          <a:bodyPr wrap="square">
            <a:spAutoFit/>
          </a:bodyPr>
          <a:lstStyle/>
          <a:p>
            <a:pPr marL="107950" marR="132715" algn="just">
              <a:lnSpc>
                <a:spcPct val="121000"/>
              </a:lnSpc>
              <a:spcBef>
                <a:spcPts val="800"/>
              </a:spcBef>
            </a:pPr>
            <a:r>
              <a:rPr lang="fr-FR" sz="1600" b="1" dirty="0">
                <a:solidFill>
                  <a:srgbClr val="013863"/>
                </a:solidFill>
                <a:latin typeface="Helvetica" panose="020B0504020202030204" pitchFamily="34" charset="0"/>
              </a:rPr>
              <a:t>Les enjeux métier</a:t>
            </a:r>
          </a:p>
          <a:p>
            <a:pPr marL="107950" marR="132080" algn="just">
              <a:lnSpc>
                <a:spcPct val="121000"/>
              </a:lnSpc>
              <a:spcBef>
                <a:spcPts val="795"/>
              </a:spcBef>
              <a:spcAft>
                <a:spcPts val="0"/>
              </a:spcAft>
            </a:pPr>
            <a:r>
              <a:rPr lang="fr-FR" sz="1400" dirty="0">
                <a:solidFill>
                  <a:srgbClr val="013863"/>
                </a:solidFill>
                <a:latin typeface="Helvetica" panose="020B0504020202030204" pitchFamily="34" charset="0"/>
              </a:rPr>
              <a:t>Le premier enjeu est de continuer à fournir aux clients et aux usagers un service, même dégradé, pendant un sinistre.</a:t>
            </a:r>
          </a:p>
          <a:p>
            <a:pPr marL="107950" marR="132080" algn="just">
              <a:lnSpc>
                <a:spcPct val="121000"/>
              </a:lnSpc>
              <a:spcBef>
                <a:spcPts val="560"/>
              </a:spcBef>
              <a:spcAft>
                <a:spcPts val="0"/>
              </a:spcAft>
            </a:pPr>
            <a:r>
              <a:rPr lang="fr-FR" sz="1400" dirty="0">
                <a:solidFill>
                  <a:srgbClr val="013863"/>
                </a:solidFill>
                <a:latin typeface="Helvetica" panose="020B0504020202030204" pitchFamily="34" charset="0"/>
              </a:rPr>
              <a:t>Le deuxième enjeu vise à rétablir le retour au fonctionnement nominal afin d’assurer pleinement la mission de l’organisation.</a:t>
            </a:r>
          </a:p>
          <a:p>
            <a:pPr marL="107950" marR="132080" algn="just">
              <a:lnSpc>
                <a:spcPct val="121000"/>
              </a:lnSpc>
              <a:spcBef>
                <a:spcPts val="560"/>
              </a:spcBef>
              <a:spcAft>
                <a:spcPts val="0"/>
              </a:spcAft>
            </a:pPr>
            <a:r>
              <a:rPr lang="fr-FR" sz="1400" dirty="0">
                <a:solidFill>
                  <a:srgbClr val="013863"/>
                </a:solidFill>
                <a:latin typeface="Helvetica" panose="020B0504020202030204" pitchFamily="34" charset="0"/>
              </a:rPr>
              <a:t>Le troisième enjeu est de sensibiliser et former ses personnels afin que le retour à la normale s’effectue dans le calme et soit efficace, tout en limitant les impacts pour les usagers.</a:t>
            </a:r>
          </a:p>
          <a:p>
            <a:pPr marL="107950" marR="132080" algn="just">
              <a:lnSpc>
                <a:spcPct val="121000"/>
              </a:lnSpc>
              <a:spcBef>
                <a:spcPts val="560"/>
              </a:spcBef>
              <a:spcAft>
                <a:spcPts val="0"/>
              </a:spcAft>
            </a:pPr>
            <a:r>
              <a:rPr lang="fr-FR" sz="1400" dirty="0">
                <a:solidFill>
                  <a:srgbClr val="013863"/>
                </a:solidFill>
                <a:latin typeface="Helvetica" panose="020B0504020202030204" pitchFamily="34" charset="0"/>
              </a:rPr>
              <a:t>Enfin, </a:t>
            </a:r>
            <a:r>
              <a:rPr lang="fr-FR" sz="1400" b="1" dirty="0">
                <a:solidFill>
                  <a:srgbClr val="013863"/>
                </a:solidFill>
                <a:latin typeface="Helvetica" panose="020B0504020202030204" pitchFamily="34" charset="0"/>
              </a:rPr>
              <a:t>il est primordial d’avoir une cartographie </a:t>
            </a:r>
            <a:r>
              <a:rPr lang="fr-FR" sz="1400" dirty="0">
                <a:solidFill>
                  <a:srgbClr val="013863"/>
                </a:solidFill>
                <a:latin typeface="Helvetica" panose="020B0504020202030204" pitchFamily="34" charset="0"/>
              </a:rPr>
              <a:t>des risques mise à jour conjointement entre la </a:t>
            </a:r>
            <a:r>
              <a:rPr lang="fr-FR" sz="1400" b="1" dirty="0">
                <a:solidFill>
                  <a:srgbClr val="013863"/>
                </a:solidFill>
                <a:latin typeface="Helvetica" panose="020B0504020202030204" pitchFamily="34" charset="0"/>
              </a:rPr>
              <a:t>direction, le métier et le service informatique.</a:t>
            </a:r>
          </a:p>
          <a:p>
            <a:pPr marL="107950">
              <a:spcBef>
                <a:spcPts val="480"/>
              </a:spcBef>
            </a:pPr>
            <a:endParaRPr lang="fr-FR" sz="1400" b="1" dirty="0">
              <a:effectLst/>
              <a:latin typeface="Arial" panose="020B0604020202020204" pitchFamily="34" charset="0"/>
              <a:ea typeface="Arial" panose="020B0604020202020204" pitchFamily="34" charset="0"/>
            </a:endParaRPr>
          </a:p>
        </p:txBody>
      </p:sp>
      <p:sp>
        <p:nvSpPr>
          <p:cNvPr id="6" name="Espace réservé du numéro de diapositive 5">
            <a:extLst>
              <a:ext uri="{FF2B5EF4-FFF2-40B4-BE49-F238E27FC236}">
                <a16:creationId xmlns:a16="http://schemas.microsoft.com/office/drawing/2014/main" id="{F7D85A02-5EE8-44FC-8584-C652F71F9BC4}"/>
              </a:ext>
            </a:extLst>
          </p:cNvPr>
          <p:cNvSpPr>
            <a:spLocks noGrp="1"/>
          </p:cNvSpPr>
          <p:nvPr>
            <p:ph type="sldNum" sz="quarter" idx="12"/>
          </p:nvPr>
        </p:nvSpPr>
        <p:spPr>
          <a:xfrm>
            <a:off x="11541531" y="6545798"/>
            <a:ext cx="650469" cy="277958"/>
          </a:xfrm>
        </p:spPr>
        <p:txBody>
          <a:bodyPr/>
          <a:lstStyle/>
          <a:p>
            <a:pPr algn="r"/>
            <a:fld id="{F3EE269F-382C-4FDF-AA4F-64C84412D0DE}" type="slidenum">
              <a:rPr lang="fr-FR" sz="1200" smtClean="0">
                <a:solidFill>
                  <a:srgbClr val="013863"/>
                </a:solidFill>
              </a:rPr>
              <a:pPr algn="r"/>
              <a:t>36</a:t>
            </a:fld>
            <a:endParaRPr lang="fr-FR" dirty="0">
              <a:solidFill>
                <a:srgbClr val="013863"/>
              </a:solidFill>
            </a:endParaRPr>
          </a:p>
        </p:txBody>
      </p:sp>
      <p:sp>
        <p:nvSpPr>
          <p:cNvPr id="8" name="ZoneTexte 7">
            <a:extLst>
              <a:ext uri="{FF2B5EF4-FFF2-40B4-BE49-F238E27FC236}">
                <a16:creationId xmlns:a16="http://schemas.microsoft.com/office/drawing/2014/main" id="{52DF5D66-5E90-4986-B1C2-EA52BF462306}"/>
              </a:ext>
            </a:extLst>
          </p:cNvPr>
          <p:cNvSpPr txBox="1"/>
          <p:nvPr/>
        </p:nvSpPr>
        <p:spPr>
          <a:xfrm>
            <a:off x="407162" y="603358"/>
            <a:ext cx="12002322" cy="620426"/>
          </a:xfrm>
          <a:prstGeom prst="rect">
            <a:avLst/>
          </a:prstGeom>
          <a:noFill/>
        </p:spPr>
        <p:txBody>
          <a:bodyPr wrap="square">
            <a:spAutoFit/>
          </a:bodyPr>
          <a:lstStyle/>
          <a:p>
            <a:pPr>
              <a:lnSpc>
                <a:spcPts val="4400"/>
              </a:lnSpc>
            </a:pPr>
            <a:r>
              <a:rPr lang="fr-FR" sz="3600" cap="all" spc="-100" dirty="0">
                <a:solidFill>
                  <a:srgbClr val="1AB24B"/>
                </a:solidFill>
                <a:latin typeface="Helvetica" panose="020B0504020202030204" pitchFamily="34" charset="0"/>
                <a:ea typeface="Helvetica Neue Light" charset="0"/>
                <a:cs typeface="Helvetica Neue Light" charset="0"/>
              </a:rPr>
              <a:t>L’entreprise</a:t>
            </a:r>
            <a:endParaRPr lang="fr-FR" sz="3600" spc="-100" dirty="0">
              <a:solidFill>
                <a:srgbClr val="1AB24B"/>
              </a:solidFill>
              <a:latin typeface="Helvetica" panose="020B0504020202030204" pitchFamily="34" charset="0"/>
              <a:ea typeface="Helvetica Neue Light" charset="0"/>
              <a:cs typeface="Helvetica Neue Light" charset="0"/>
            </a:endParaRPr>
          </a:p>
        </p:txBody>
      </p:sp>
      <p:sp>
        <p:nvSpPr>
          <p:cNvPr id="10" name="Rectangle 6">
            <a:extLst>
              <a:ext uri="{FF2B5EF4-FFF2-40B4-BE49-F238E27FC236}">
                <a16:creationId xmlns:a16="http://schemas.microsoft.com/office/drawing/2014/main" id="{167B42ED-C96F-422E-9960-70B509FDABBE}"/>
              </a:ext>
            </a:extLst>
          </p:cNvPr>
          <p:cNvSpPr>
            <a:spLocks noChangeArrowheads="1"/>
          </p:cNvSpPr>
          <p:nvPr/>
        </p:nvSpPr>
        <p:spPr bwMode="auto">
          <a:xfrm>
            <a:off x="6003634" y="291098"/>
            <a:ext cx="184731"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tabLst>
                <a:tab pos="611188" algn="l"/>
              </a:tabLst>
              <a:defRPr>
                <a:solidFill>
                  <a:schemeClr val="tx1"/>
                </a:solidFill>
                <a:latin typeface="Arial" panose="020B0604020202020204" pitchFamily="34" charset="0"/>
              </a:defRPr>
            </a:lvl1pPr>
            <a:lvl2pPr eaLnBrk="0" fontAlgn="base" hangingPunct="0">
              <a:spcBef>
                <a:spcPct val="0"/>
              </a:spcBef>
              <a:spcAft>
                <a:spcPct val="0"/>
              </a:spcAft>
              <a:tabLst>
                <a:tab pos="611188" algn="l"/>
              </a:tabLst>
              <a:defRPr>
                <a:solidFill>
                  <a:schemeClr val="tx1"/>
                </a:solidFill>
                <a:latin typeface="Arial" panose="020B0604020202020204" pitchFamily="34" charset="0"/>
              </a:defRPr>
            </a:lvl2pPr>
            <a:lvl3pPr eaLnBrk="0" fontAlgn="base" hangingPunct="0">
              <a:spcBef>
                <a:spcPct val="0"/>
              </a:spcBef>
              <a:spcAft>
                <a:spcPct val="0"/>
              </a:spcAft>
              <a:tabLst>
                <a:tab pos="611188" algn="l"/>
              </a:tabLst>
              <a:defRPr>
                <a:solidFill>
                  <a:schemeClr val="tx1"/>
                </a:solidFill>
                <a:latin typeface="Arial" panose="020B0604020202020204" pitchFamily="34" charset="0"/>
              </a:defRPr>
            </a:lvl3pPr>
            <a:lvl4pPr eaLnBrk="0" fontAlgn="base" hangingPunct="0">
              <a:spcBef>
                <a:spcPct val="0"/>
              </a:spcBef>
              <a:spcAft>
                <a:spcPct val="0"/>
              </a:spcAft>
              <a:tabLst>
                <a:tab pos="611188" algn="l"/>
              </a:tabLst>
              <a:defRPr>
                <a:solidFill>
                  <a:schemeClr val="tx1"/>
                </a:solidFill>
                <a:latin typeface="Arial" panose="020B0604020202020204" pitchFamily="34" charset="0"/>
              </a:defRPr>
            </a:lvl4pPr>
            <a:lvl5pPr eaLnBrk="0" fontAlgn="base" hangingPunct="0">
              <a:spcBef>
                <a:spcPct val="0"/>
              </a:spcBef>
              <a:spcAft>
                <a:spcPct val="0"/>
              </a:spcAft>
              <a:tabLst>
                <a:tab pos="611188" algn="l"/>
              </a:tabLst>
              <a:defRPr>
                <a:solidFill>
                  <a:schemeClr val="tx1"/>
                </a:solidFill>
                <a:latin typeface="Arial" panose="020B0604020202020204" pitchFamily="34" charset="0"/>
              </a:defRPr>
            </a:lvl5pPr>
            <a:lvl6pPr eaLnBrk="0" fontAlgn="base" hangingPunct="0">
              <a:spcBef>
                <a:spcPct val="0"/>
              </a:spcBef>
              <a:spcAft>
                <a:spcPct val="0"/>
              </a:spcAft>
              <a:tabLst>
                <a:tab pos="611188" algn="l"/>
              </a:tabLst>
              <a:defRPr>
                <a:solidFill>
                  <a:schemeClr val="tx1"/>
                </a:solidFill>
                <a:latin typeface="Arial" panose="020B0604020202020204" pitchFamily="34" charset="0"/>
              </a:defRPr>
            </a:lvl6pPr>
            <a:lvl7pPr eaLnBrk="0" fontAlgn="base" hangingPunct="0">
              <a:spcBef>
                <a:spcPct val="0"/>
              </a:spcBef>
              <a:spcAft>
                <a:spcPct val="0"/>
              </a:spcAft>
              <a:tabLst>
                <a:tab pos="611188" algn="l"/>
              </a:tabLst>
              <a:defRPr>
                <a:solidFill>
                  <a:schemeClr val="tx1"/>
                </a:solidFill>
                <a:latin typeface="Arial" panose="020B0604020202020204" pitchFamily="34" charset="0"/>
              </a:defRPr>
            </a:lvl7pPr>
            <a:lvl8pPr eaLnBrk="0" fontAlgn="base" hangingPunct="0">
              <a:spcBef>
                <a:spcPct val="0"/>
              </a:spcBef>
              <a:spcAft>
                <a:spcPct val="0"/>
              </a:spcAft>
              <a:tabLst>
                <a:tab pos="611188" algn="l"/>
              </a:tabLst>
              <a:defRPr>
                <a:solidFill>
                  <a:schemeClr val="tx1"/>
                </a:solidFill>
                <a:latin typeface="Arial" panose="020B0604020202020204" pitchFamily="34" charset="0"/>
              </a:defRPr>
            </a:lvl8pPr>
            <a:lvl9pPr eaLnBrk="0" fontAlgn="base" hangingPunct="0">
              <a:spcBef>
                <a:spcPct val="0"/>
              </a:spcBef>
              <a:spcAft>
                <a:spcPct val="0"/>
              </a:spcAft>
              <a:tabLst>
                <a:tab pos="611188" algn="l"/>
              </a:tabLst>
              <a:defRPr>
                <a:solidFill>
                  <a:schemeClr val="tx1"/>
                </a:solidFill>
                <a:latin typeface="Arial" panose="020B0604020202020204" pitchFamily="34" charset="0"/>
              </a:defRPr>
            </a:lvl9pPr>
          </a:lstStyle>
          <a:p>
            <a:pPr marL="0" marR="0" lvl="0" indent="0" algn="justLow" defTabSz="914400" rtl="0" eaLnBrk="0" fontAlgn="base" latinLnBrk="0" hangingPunct="0">
              <a:lnSpc>
                <a:spcPct val="100000"/>
              </a:lnSpc>
              <a:spcBef>
                <a:spcPct val="0"/>
              </a:spcBef>
              <a:spcAft>
                <a:spcPct val="0"/>
              </a:spcAft>
              <a:buClrTx/>
              <a:buSzTx/>
              <a:buFontTx/>
              <a:buNone/>
              <a:tabLst>
                <a:tab pos="611188" algn="l"/>
              </a:tabLst>
            </a:pPr>
            <a:br>
              <a:rPr kumimoji="0" lang="fr-FR" altLang="fr-FR" sz="1000" b="0" i="0" u="none" strike="noStrike" cap="none" normalizeH="0" baseline="0" dirty="0">
                <a:ln>
                  <a:noFill/>
                </a:ln>
                <a:solidFill>
                  <a:schemeClr val="tx1"/>
                </a:solidFill>
                <a:effectLst/>
                <a:latin typeface="Arial" panose="020B0604020202020204" pitchFamily="34" charset="0"/>
                <a:ea typeface="Arial" panose="020B0604020202020204" pitchFamily="34" charset="0"/>
              </a:rPr>
            </a:br>
            <a:endParaRPr kumimoji="0" lang="fr-FR" altLang="fr-FR" sz="600" b="0" i="0" u="none" strike="noStrike" cap="none" normalizeH="0" baseline="0" dirty="0">
              <a:ln>
                <a:noFill/>
              </a:ln>
              <a:solidFill>
                <a:schemeClr val="tx1"/>
              </a:solidFill>
              <a:effectLst/>
              <a:latin typeface="Arial" panose="020B0604020202020204" pitchFamily="34" charset="0"/>
            </a:endParaRPr>
          </a:p>
        </p:txBody>
      </p:sp>
      <p:sp>
        <p:nvSpPr>
          <p:cNvPr id="9" name="Rectangle 5">
            <a:extLst>
              <a:ext uri="{FF2B5EF4-FFF2-40B4-BE49-F238E27FC236}">
                <a16:creationId xmlns:a16="http://schemas.microsoft.com/office/drawing/2014/main" id="{98CB2282-A1F8-4BF8-B445-7B9E66368F30}"/>
              </a:ext>
            </a:extLst>
          </p:cNvPr>
          <p:cNvSpPr>
            <a:spLocks noChangeArrowheads="1"/>
          </p:cNvSpPr>
          <p:nvPr/>
        </p:nvSpPr>
        <p:spPr bwMode="auto">
          <a:xfrm>
            <a:off x="262683" y="1589673"/>
            <a:ext cx="10157530" cy="3378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223767" tIns="60306" rIns="247572" bIns="0" numCol="1" anchor="ctr" anchorCtr="0" compatLnSpc="1">
            <a:prstTxWarp prst="textNoShape">
              <a:avLst/>
            </a:prstTxWarp>
            <a:spAutoFit/>
          </a:bodyPr>
          <a:lstStyle/>
          <a:p>
            <a:pPr marR="247015" eaLnBrk="0" fontAlgn="base" hangingPunct="0">
              <a:spcBef>
                <a:spcPct val="0"/>
              </a:spcBef>
              <a:spcAft>
                <a:spcPct val="0"/>
              </a:spcAft>
            </a:pPr>
            <a:r>
              <a:rPr lang="fr-FR" b="1" dirty="0">
                <a:solidFill>
                  <a:srgbClr val="003964"/>
                </a:solidFill>
                <a:latin typeface="Helvetica Neue"/>
              </a:rPr>
              <a:t>PRA/PCA :SURVIVRE À UN ARMAGEDDON</a:t>
            </a:r>
          </a:p>
        </p:txBody>
      </p:sp>
    </p:spTree>
    <p:extLst>
      <p:ext uri="{BB962C8B-B14F-4D97-AF65-F5344CB8AC3E}">
        <p14:creationId xmlns:p14="http://schemas.microsoft.com/office/powerpoint/2010/main" val="265925869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A15F999-1AD1-443F-BD4F-AE9E0BB033D2}"/>
              </a:ext>
            </a:extLst>
          </p:cNvPr>
          <p:cNvSpPr/>
          <p:nvPr/>
        </p:nvSpPr>
        <p:spPr>
          <a:xfrm>
            <a:off x="340568" y="2315492"/>
            <a:ext cx="11218773" cy="3840026"/>
          </a:xfrm>
          <a:prstGeom prst="rect">
            <a:avLst/>
          </a:prstGeom>
        </p:spPr>
        <p:txBody>
          <a:bodyPr wrap="square">
            <a:spAutoFit/>
          </a:bodyPr>
          <a:lstStyle/>
          <a:p>
            <a:pPr marL="107950" algn="just">
              <a:spcBef>
                <a:spcPts val="480"/>
              </a:spcBef>
            </a:pPr>
            <a:r>
              <a:rPr lang="fr-FR" sz="1600" b="1" dirty="0">
                <a:solidFill>
                  <a:srgbClr val="013863"/>
                </a:solidFill>
                <a:effectLst/>
                <a:latin typeface="Helvetica" panose="020B0504020202030204" pitchFamily="34" charset="0"/>
                <a:ea typeface="Arial" panose="020B0604020202020204" pitchFamily="34" charset="0"/>
              </a:rPr>
              <a:t>Les</a:t>
            </a:r>
            <a:r>
              <a:rPr lang="fr-FR" sz="1600" b="1" spc="-25" dirty="0">
                <a:solidFill>
                  <a:srgbClr val="013863"/>
                </a:solidFill>
                <a:effectLst/>
                <a:latin typeface="Helvetica" panose="020B0504020202030204" pitchFamily="34" charset="0"/>
                <a:ea typeface="Arial" panose="020B0604020202020204" pitchFamily="34" charset="0"/>
              </a:rPr>
              <a:t> </a:t>
            </a:r>
            <a:r>
              <a:rPr lang="fr-FR" sz="1600" b="1" dirty="0">
                <a:solidFill>
                  <a:srgbClr val="013863"/>
                </a:solidFill>
                <a:effectLst/>
                <a:latin typeface="Helvetica" panose="020B0504020202030204" pitchFamily="34" charset="0"/>
                <a:ea typeface="Arial" panose="020B0604020202020204" pitchFamily="34" charset="0"/>
              </a:rPr>
              <a:t>risques</a:t>
            </a:r>
            <a:r>
              <a:rPr lang="fr-FR" sz="1600" b="1" spc="-25" dirty="0">
                <a:solidFill>
                  <a:srgbClr val="013863"/>
                </a:solidFill>
                <a:effectLst/>
                <a:latin typeface="Helvetica" panose="020B0504020202030204" pitchFamily="34" charset="0"/>
                <a:ea typeface="Arial" panose="020B0604020202020204" pitchFamily="34" charset="0"/>
              </a:rPr>
              <a:t> </a:t>
            </a:r>
            <a:r>
              <a:rPr lang="fr-FR" sz="1600" b="1" dirty="0">
                <a:solidFill>
                  <a:srgbClr val="013863"/>
                </a:solidFill>
                <a:effectLst/>
                <a:latin typeface="Helvetica" panose="020B0504020202030204" pitchFamily="34" charset="0"/>
                <a:ea typeface="Arial" panose="020B0604020202020204" pitchFamily="34" charset="0"/>
              </a:rPr>
              <a:t>pour</a:t>
            </a:r>
            <a:r>
              <a:rPr lang="fr-FR" sz="1600" b="1" spc="-25" dirty="0">
                <a:solidFill>
                  <a:srgbClr val="013863"/>
                </a:solidFill>
                <a:effectLst/>
                <a:latin typeface="Helvetica" panose="020B0504020202030204" pitchFamily="34" charset="0"/>
                <a:ea typeface="Arial" panose="020B0604020202020204" pitchFamily="34" charset="0"/>
              </a:rPr>
              <a:t> </a:t>
            </a:r>
            <a:r>
              <a:rPr lang="fr-FR" sz="1600" b="1" dirty="0">
                <a:solidFill>
                  <a:srgbClr val="013863"/>
                </a:solidFill>
                <a:effectLst/>
                <a:latin typeface="Helvetica" panose="020B0504020202030204" pitchFamily="34" charset="0"/>
                <a:ea typeface="Arial" panose="020B0604020202020204" pitchFamily="34" charset="0"/>
              </a:rPr>
              <a:t>l’entreprise:</a:t>
            </a:r>
          </a:p>
          <a:p>
            <a:pPr marL="107950" marR="132080" algn="just">
              <a:lnSpc>
                <a:spcPct val="121000"/>
              </a:lnSpc>
              <a:spcBef>
                <a:spcPts val="795"/>
              </a:spcBef>
              <a:spcAft>
                <a:spcPts val="0"/>
              </a:spcAft>
            </a:pPr>
            <a:r>
              <a:rPr lang="fr-FR" sz="1400" dirty="0">
                <a:solidFill>
                  <a:srgbClr val="013863"/>
                </a:solidFill>
                <a:latin typeface="Helvetica" panose="020B0504020202030204" pitchFamily="34" charset="0"/>
              </a:rPr>
              <a:t>La perte partielle ou totale des ressources informatiques clés entraînant une rupture de service a pour conséquences possibles :</a:t>
            </a:r>
          </a:p>
          <a:p>
            <a:pPr marL="107950" marR="132080" algn="just">
              <a:lnSpc>
                <a:spcPct val="121000"/>
              </a:lnSpc>
              <a:spcBef>
                <a:spcPts val="795"/>
              </a:spcBef>
              <a:spcAft>
                <a:spcPts val="0"/>
              </a:spcAft>
            </a:pPr>
            <a:endParaRPr lang="fr-FR" sz="1400" dirty="0">
              <a:solidFill>
                <a:srgbClr val="013863"/>
              </a:solidFill>
              <a:latin typeface="Helvetica" panose="020B0504020202030204" pitchFamily="34" charset="0"/>
            </a:endParaRPr>
          </a:p>
          <a:p>
            <a:pPr>
              <a:spcBef>
                <a:spcPts val="40"/>
              </a:spcBef>
              <a:buClr>
                <a:srgbClr val="003964"/>
              </a:buClr>
            </a:pPr>
            <a:r>
              <a:rPr lang="fr-FR" sz="1400" dirty="0">
                <a:solidFill>
                  <a:srgbClr val="013863"/>
                </a:solidFill>
                <a:latin typeface="Helvetica" panose="020B0504020202030204" pitchFamily="34" charset="0"/>
              </a:rPr>
              <a:t> </a:t>
            </a:r>
          </a:p>
          <a:p>
            <a:pPr marL="742950" marR="132080" lvl="1" indent="-285750" algn="just">
              <a:lnSpc>
                <a:spcPct val="121000"/>
              </a:lnSpc>
              <a:spcBef>
                <a:spcPts val="480"/>
              </a:spcBef>
              <a:spcAft>
                <a:spcPts val="0"/>
              </a:spcAft>
              <a:buClr>
                <a:srgbClr val="003964"/>
              </a:buClr>
              <a:buSzPts val="1000"/>
              <a:buFont typeface="Wingdings" panose="05000000000000000000" pitchFamily="2" charset="2"/>
              <a:buChar char="Ø"/>
              <a:tabLst>
                <a:tab pos="610870" algn="l"/>
              </a:tabLst>
            </a:pPr>
            <a:r>
              <a:rPr lang="fr-FR" sz="1400" dirty="0">
                <a:solidFill>
                  <a:srgbClr val="013863"/>
                </a:solidFill>
                <a:latin typeface="Helvetica" panose="020B0504020202030204" pitchFamily="34" charset="0"/>
              </a:rPr>
              <a:t>une perte financière à la suite de ventes non réalisées pendant l’absence de service ou des pénalités pour non-respect contractuel.</a:t>
            </a:r>
          </a:p>
          <a:p>
            <a:pPr marL="742950" marR="132080" lvl="1" indent="-285750" algn="just">
              <a:lnSpc>
                <a:spcPct val="121000"/>
              </a:lnSpc>
              <a:spcBef>
                <a:spcPts val="560"/>
              </a:spcBef>
              <a:buClr>
                <a:srgbClr val="003964"/>
              </a:buClr>
              <a:buSzPts val="1000"/>
              <a:buFont typeface="Wingdings" panose="05000000000000000000" pitchFamily="2" charset="2"/>
              <a:buChar char="Ø"/>
              <a:tabLst>
                <a:tab pos="610870" algn="l"/>
              </a:tabLst>
            </a:pPr>
            <a:r>
              <a:rPr lang="fr-FR" sz="1400" dirty="0">
                <a:solidFill>
                  <a:srgbClr val="013863"/>
                </a:solidFill>
                <a:latin typeface="Helvetica" panose="020B0504020202030204" pitchFamily="34" charset="0"/>
              </a:rPr>
              <a:t>une atteinte à l’image auprès des investisseurs, clients et opinion publique.</a:t>
            </a:r>
          </a:p>
          <a:p>
            <a:pPr marL="742950" marR="132080" lvl="1" indent="-285750" algn="just">
              <a:lnSpc>
                <a:spcPct val="121000"/>
              </a:lnSpc>
              <a:spcBef>
                <a:spcPts val="560"/>
              </a:spcBef>
              <a:buClr>
                <a:srgbClr val="003964"/>
              </a:buClr>
              <a:buSzPts val="1000"/>
              <a:buFont typeface="Wingdings" panose="05000000000000000000" pitchFamily="2" charset="2"/>
              <a:buChar char="Ø"/>
              <a:tabLst>
                <a:tab pos="610870" algn="l"/>
              </a:tabLst>
            </a:pPr>
            <a:r>
              <a:rPr lang="fr-FR" sz="1400" dirty="0">
                <a:solidFill>
                  <a:srgbClr val="013863"/>
                </a:solidFill>
                <a:latin typeface="Helvetica" panose="020B0504020202030204" pitchFamily="34" charset="0"/>
              </a:rPr>
              <a:t>un risque légal lié à une rupture contractuelle des engagements de la société.</a:t>
            </a:r>
          </a:p>
          <a:p>
            <a:pPr marL="742950" lvl="1" indent="-285750" algn="just">
              <a:spcBef>
                <a:spcPts val="560"/>
              </a:spcBef>
              <a:buClr>
                <a:srgbClr val="003964"/>
              </a:buClr>
              <a:buSzPts val="1000"/>
              <a:buFont typeface="Wingdings" panose="05000000000000000000" pitchFamily="2" charset="2"/>
              <a:buChar char="Ø"/>
              <a:tabLst>
                <a:tab pos="610870" algn="l"/>
              </a:tabLst>
            </a:pPr>
            <a:r>
              <a:rPr lang="fr-FR" sz="1400" dirty="0">
                <a:solidFill>
                  <a:srgbClr val="013863"/>
                </a:solidFill>
                <a:latin typeface="Helvetica" panose="020B0504020202030204" pitchFamily="34" charset="0"/>
              </a:rPr>
              <a:t>un risque de perte de propriété intellectuelle ou de données.</a:t>
            </a:r>
          </a:p>
          <a:p>
            <a:pPr marL="107950" marR="132080" algn="just">
              <a:lnSpc>
                <a:spcPct val="121000"/>
              </a:lnSpc>
              <a:spcBef>
                <a:spcPts val="795"/>
              </a:spcBef>
              <a:spcAft>
                <a:spcPts val="0"/>
              </a:spcAft>
            </a:pPr>
            <a:endParaRPr lang="fr-FR" sz="1400" dirty="0">
              <a:solidFill>
                <a:srgbClr val="013863"/>
              </a:solidFill>
              <a:latin typeface="Helvetica" panose="020B0504020202030204" pitchFamily="34" charset="0"/>
            </a:endParaRPr>
          </a:p>
          <a:p>
            <a:pPr marL="107950" marR="132080" algn="just">
              <a:lnSpc>
                <a:spcPct val="121000"/>
              </a:lnSpc>
              <a:spcBef>
                <a:spcPts val="795"/>
              </a:spcBef>
            </a:pPr>
            <a:endParaRPr lang="fr-FR" sz="1400" dirty="0">
              <a:solidFill>
                <a:srgbClr val="013863"/>
              </a:solidFill>
              <a:latin typeface="Helvetica" panose="020B0504020202030204" pitchFamily="34" charset="0"/>
            </a:endParaRPr>
          </a:p>
          <a:p>
            <a:pPr marL="107950">
              <a:spcBef>
                <a:spcPts val="480"/>
              </a:spcBef>
            </a:pPr>
            <a:endParaRPr lang="fr-FR" sz="1400" b="1" dirty="0">
              <a:effectLst/>
              <a:latin typeface="Arial" panose="020B0604020202020204" pitchFamily="34" charset="0"/>
              <a:ea typeface="Arial" panose="020B0604020202020204" pitchFamily="34" charset="0"/>
            </a:endParaRPr>
          </a:p>
        </p:txBody>
      </p:sp>
      <p:sp>
        <p:nvSpPr>
          <p:cNvPr id="6" name="Espace réservé du numéro de diapositive 5">
            <a:extLst>
              <a:ext uri="{FF2B5EF4-FFF2-40B4-BE49-F238E27FC236}">
                <a16:creationId xmlns:a16="http://schemas.microsoft.com/office/drawing/2014/main" id="{F7D85A02-5EE8-44FC-8584-C652F71F9BC4}"/>
              </a:ext>
            </a:extLst>
          </p:cNvPr>
          <p:cNvSpPr>
            <a:spLocks noGrp="1"/>
          </p:cNvSpPr>
          <p:nvPr>
            <p:ph type="sldNum" sz="quarter" idx="12"/>
          </p:nvPr>
        </p:nvSpPr>
        <p:spPr>
          <a:xfrm>
            <a:off x="11541531" y="6545798"/>
            <a:ext cx="650469" cy="277958"/>
          </a:xfrm>
        </p:spPr>
        <p:txBody>
          <a:bodyPr/>
          <a:lstStyle/>
          <a:p>
            <a:pPr algn="r"/>
            <a:fld id="{F3EE269F-382C-4FDF-AA4F-64C84412D0DE}" type="slidenum">
              <a:rPr lang="fr-FR" sz="1200" smtClean="0">
                <a:solidFill>
                  <a:srgbClr val="013863"/>
                </a:solidFill>
              </a:rPr>
              <a:pPr algn="r"/>
              <a:t>37</a:t>
            </a:fld>
            <a:endParaRPr lang="fr-FR" dirty="0">
              <a:solidFill>
                <a:srgbClr val="013863"/>
              </a:solidFill>
            </a:endParaRPr>
          </a:p>
        </p:txBody>
      </p:sp>
      <p:sp>
        <p:nvSpPr>
          <p:cNvPr id="8" name="ZoneTexte 7">
            <a:extLst>
              <a:ext uri="{FF2B5EF4-FFF2-40B4-BE49-F238E27FC236}">
                <a16:creationId xmlns:a16="http://schemas.microsoft.com/office/drawing/2014/main" id="{52DF5D66-5E90-4986-B1C2-EA52BF462306}"/>
              </a:ext>
            </a:extLst>
          </p:cNvPr>
          <p:cNvSpPr txBox="1"/>
          <p:nvPr/>
        </p:nvSpPr>
        <p:spPr>
          <a:xfrm>
            <a:off x="407162" y="603358"/>
            <a:ext cx="12002322" cy="620426"/>
          </a:xfrm>
          <a:prstGeom prst="rect">
            <a:avLst/>
          </a:prstGeom>
          <a:noFill/>
        </p:spPr>
        <p:txBody>
          <a:bodyPr wrap="square">
            <a:spAutoFit/>
          </a:bodyPr>
          <a:lstStyle/>
          <a:p>
            <a:pPr>
              <a:lnSpc>
                <a:spcPts val="4400"/>
              </a:lnSpc>
            </a:pPr>
            <a:r>
              <a:rPr lang="fr-FR" sz="3600" cap="all" spc="-100" dirty="0">
                <a:solidFill>
                  <a:srgbClr val="1AB24B"/>
                </a:solidFill>
                <a:latin typeface="Helvetica" panose="020B0504020202030204" pitchFamily="34" charset="0"/>
                <a:ea typeface="Helvetica Neue Light" charset="0"/>
                <a:cs typeface="Helvetica Neue Light" charset="0"/>
              </a:rPr>
              <a:t>L’entreprise</a:t>
            </a:r>
            <a:endParaRPr lang="fr-FR" sz="3600" spc="-100" dirty="0">
              <a:solidFill>
                <a:srgbClr val="1AB24B"/>
              </a:solidFill>
              <a:latin typeface="Helvetica" panose="020B0504020202030204" pitchFamily="34" charset="0"/>
              <a:ea typeface="Helvetica Neue Light" charset="0"/>
              <a:cs typeface="Helvetica Neue Light" charset="0"/>
            </a:endParaRPr>
          </a:p>
        </p:txBody>
      </p:sp>
      <p:sp>
        <p:nvSpPr>
          <p:cNvPr id="10" name="Rectangle 6">
            <a:extLst>
              <a:ext uri="{FF2B5EF4-FFF2-40B4-BE49-F238E27FC236}">
                <a16:creationId xmlns:a16="http://schemas.microsoft.com/office/drawing/2014/main" id="{167B42ED-C96F-422E-9960-70B509FDABBE}"/>
              </a:ext>
            </a:extLst>
          </p:cNvPr>
          <p:cNvSpPr>
            <a:spLocks noChangeArrowheads="1"/>
          </p:cNvSpPr>
          <p:nvPr/>
        </p:nvSpPr>
        <p:spPr bwMode="auto">
          <a:xfrm>
            <a:off x="6003634" y="291098"/>
            <a:ext cx="184731"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tabLst>
                <a:tab pos="611188" algn="l"/>
              </a:tabLst>
              <a:defRPr>
                <a:solidFill>
                  <a:schemeClr val="tx1"/>
                </a:solidFill>
                <a:latin typeface="Arial" panose="020B0604020202020204" pitchFamily="34" charset="0"/>
              </a:defRPr>
            </a:lvl1pPr>
            <a:lvl2pPr eaLnBrk="0" fontAlgn="base" hangingPunct="0">
              <a:spcBef>
                <a:spcPct val="0"/>
              </a:spcBef>
              <a:spcAft>
                <a:spcPct val="0"/>
              </a:spcAft>
              <a:tabLst>
                <a:tab pos="611188" algn="l"/>
              </a:tabLst>
              <a:defRPr>
                <a:solidFill>
                  <a:schemeClr val="tx1"/>
                </a:solidFill>
                <a:latin typeface="Arial" panose="020B0604020202020204" pitchFamily="34" charset="0"/>
              </a:defRPr>
            </a:lvl2pPr>
            <a:lvl3pPr eaLnBrk="0" fontAlgn="base" hangingPunct="0">
              <a:spcBef>
                <a:spcPct val="0"/>
              </a:spcBef>
              <a:spcAft>
                <a:spcPct val="0"/>
              </a:spcAft>
              <a:tabLst>
                <a:tab pos="611188" algn="l"/>
              </a:tabLst>
              <a:defRPr>
                <a:solidFill>
                  <a:schemeClr val="tx1"/>
                </a:solidFill>
                <a:latin typeface="Arial" panose="020B0604020202020204" pitchFamily="34" charset="0"/>
              </a:defRPr>
            </a:lvl3pPr>
            <a:lvl4pPr eaLnBrk="0" fontAlgn="base" hangingPunct="0">
              <a:spcBef>
                <a:spcPct val="0"/>
              </a:spcBef>
              <a:spcAft>
                <a:spcPct val="0"/>
              </a:spcAft>
              <a:tabLst>
                <a:tab pos="611188" algn="l"/>
              </a:tabLst>
              <a:defRPr>
                <a:solidFill>
                  <a:schemeClr val="tx1"/>
                </a:solidFill>
                <a:latin typeface="Arial" panose="020B0604020202020204" pitchFamily="34" charset="0"/>
              </a:defRPr>
            </a:lvl4pPr>
            <a:lvl5pPr eaLnBrk="0" fontAlgn="base" hangingPunct="0">
              <a:spcBef>
                <a:spcPct val="0"/>
              </a:spcBef>
              <a:spcAft>
                <a:spcPct val="0"/>
              </a:spcAft>
              <a:tabLst>
                <a:tab pos="611188" algn="l"/>
              </a:tabLst>
              <a:defRPr>
                <a:solidFill>
                  <a:schemeClr val="tx1"/>
                </a:solidFill>
                <a:latin typeface="Arial" panose="020B0604020202020204" pitchFamily="34" charset="0"/>
              </a:defRPr>
            </a:lvl5pPr>
            <a:lvl6pPr eaLnBrk="0" fontAlgn="base" hangingPunct="0">
              <a:spcBef>
                <a:spcPct val="0"/>
              </a:spcBef>
              <a:spcAft>
                <a:spcPct val="0"/>
              </a:spcAft>
              <a:tabLst>
                <a:tab pos="611188" algn="l"/>
              </a:tabLst>
              <a:defRPr>
                <a:solidFill>
                  <a:schemeClr val="tx1"/>
                </a:solidFill>
                <a:latin typeface="Arial" panose="020B0604020202020204" pitchFamily="34" charset="0"/>
              </a:defRPr>
            </a:lvl6pPr>
            <a:lvl7pPr eaLnBrk="0" fontAlgn="base" hangingPunct="0">
              <a:spcBef>
                <a:spcPct val="0"/>
              </a:spcBef>
              <a:spcAft>
                <a:spcPct val="0"/>
              </a:spcAft>
              <a:tabLst>
                <a:tab pos="611188" algn="l"/>
              </a:tabLst>
              <a:defRPr>
                <a:solidFill>
                  <a:schemeClr val="tx1"/>
                </a:solidFill>
                <a:latin typeface="Arial" panose="020B0604020202020204" pitchFamily="34" charset="0"/>
              </a:defRPr>
            </a:lvl7pPr>
            <a:lvl8pPr eaLnBrk="0" fontAlgn="base" hangingPunct="0">
              <a:spcBef>
                <a:spcPct val="0"/>
              </a:spcBef>
              <a:spcAft>
                <a:spcPct val="0"/>
              </a:spcAft>
              <a:tabLst>
                <a:tab pos="611188" algn="l"/>
              </a:tabLst>
              <a:defRPr>
                <a:solidFill>
                  <a:schemeClr val="tx1"/>
                </a:solidFill>
                <a:latin typeface="Arial" panose="020B0604020202020204" pitchFamily="34" charset="0"/>
              </a:defRPr>
            </a:lvl8pPr>
            <a:lvl9pPr eaLnBrk="0" fontAlgn="base" hangingPunct="0">
              <a:spcBef>
                <a:spcPct val="0"/>
              </a:spcBef>
              <a:spcAft>
                <a:spcPct val="0"/>
              </a:spcAft>
              <a:tabLst>
                <a:tab pos="611188" algn="l"/>
              </a:tabLst>
              <a:defRPr>
                <a:solidFill>
                  <a:schemeClr val="tx1"/>
                </a:solidFill>
                <a:latin typeface="Arial" panose="020B0604020202020204" pitchFamily="34" charset="0"/>
              </a:defRPr>
            </a:lvl9pPr>
          </a:lstStyle>
          <a:p>
            <a:pPr marL="0" marR="0" lvl="0" indent="0" algn="justLow" defTabSz="914400" rtl="0" eaLnBrk="0" fontAlgn="base" latinLnBrk="0" hangingPunct="0">
              <a:lnSpc>
                <a:spcPct val="100000"/>
              </a:lnSpc>
              <a:spcBef>
                <a:spcPct val="0"/>
              </a:spcBef>
              <a:spcAft>
                <a:spcPct val="0"/>
              </a:spcAft>
              <a:buClrTx/>
              <a:buSzTx/>
              <a:buFontTx/>
              <a:buNone/>
              <a:tabLst>
                <a:tab pos="611188" algn="l"/>
              </a:tabLst>
            </a:pPr>
            <a:br>
              <a:rPr kumimoji="0" lang="fr-FR" altLang="fr-FR" sz="1000" b="0" i="0" u="none" strike="noStrike" cap="none" normalizeH="0" baseline="0" dirty="0">
                <a:ln>
                  <a:noFill/>
                </a:ln>
                <a:solidFill>
                  <a:schemeClr val="tx1"/>
                </a:solidFill>
                <a:effectLst/>
                <a:latin typeface="Arial" panose="020B0604020202020204" pitchFamily="34" charset="0"/>
                <a:ea typeface="Arial" panose="020B0604020202020204" pitchFamily="34" charset="0"/>
              </a:rPr>
            </a:br>
            <a:endParaRPr kumimoji="0" lang="fr-FR" altLang="fr-FR" sz="600" b="0" i="0" u="none" strike="noStrike" cap="none" normalizeH="0" baseline="0" dirty="0">
              <a:ln>
                <a:noFill/>
              </a:ln>
              <a:solidFill>
                <a:schemeClr val="tx1"/>
              </a:solidFill>
              <a:effectLst/>
              <a:latin typeface="Arial" panose="020B0604020202020204" pitchFamily="34" charset="0"/>
            </a:endParaRPr>
          </a:p>
        </p:txBody>
      </p:sp>
      <p:sp>
        <p:nvSpPr>
          <p:cNvPr id="9" name="Rectangle 5">
            <a:extLst>
              <a:ext uri="{FF2B5EF4-FFF2-40B4-BE49-F238E27FC236}">
                <a16:creationId xmlns:a16="http://schemas.microsoft.com/office/drawing/2014/main" id="{F2C7FBD8-998E-45DD-A28E-6F5E19D1B8E4}"/>
              </a:ext>
            </a:extLst>
          </p:cNvPr>
          <p:cNvSpPr>
            <a:spLocks noChangeArrowheads="1"/>
          </p:cNvSpPr>
          <p:nvPr/>
        </p:nvSpPr>
        <p:spPr bwMode="auto">
          <a:xfrm>
            <a:off x="262683" y="1589673"/>
            <a:ext cx="10157530" cy="3378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223767" tIns="60306" rIns="247572" bIns="0" numCol="1" anchor="ctr" anchorCtr="0" compatLnSpc="1">
            <a:prstTxWarp prst="textNoShape">
              <a:avLst/>
            </a:prstTxWarp>
            <a:spAutoFit/>
          </a:bodyPr>
          <a:lstStyle/>
          <a:p>
            <a:pPr marR="247015" eaLnBrk="0" fontAlgn="base" hangingPunct="0">
              <a:spcBef>
                <a:spcPct val="0"/>
              </a:spcBef>
              <a:spcAft>
                <a:spcPct val="0"/>
              </a:spcAft>
            </a:pPr>
            <a:r>
              <a:rPr lang="fr-FR" b="1" dirty="0">
                <a:solidFill>
                  <a:srgbClr val="003964"/>
                </a:solidFill>
                <a:latin typeface="Helvetica Neue"/>
              </a:rPr>
              <a:t>PRA/PCA :SURVIVRE À UN ARMAGEDDON</a:t>
            </a:r>
          </a:p>
        </p:txBody>
      </p:sp>
    </p:spTree>
    <p:extLst>
      <p:ext uri="{BB962C8B-B14F-4D97-AF65-F5344CB8AC3E}">
        <p14:creationId xmlns:p14="http://schemas.microsoft.com/office/powerpoint/2010/main" val="206236991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A15F999-1AD1-443F-BD4F-AE9E0BB033D2}"/>
              </a:ext>
            </a:extLst>
          </p:cNvPr>
          <p:cNvSpPr/>
          <p:nvPr/>
        </p:nvSpPr>
        <p:spPr>
          <a:xfrm>
            <a:off x="322758" y="2289179"/>
            <a:ext cx="11218773" cy="3261406"/>
          </a:xfrm>
          <a:prstGeom prst="rect">
            <a:avLst/>
          </a:prstGeom>
        </p:spPr>
        <p:txBody>
          <a:bodyPr wrap="square">
            <a:spAutoFit/>
          </a:bodyPr>
          <a:lstStyle/>
          <a:p>
            <a:pPr marL="107950">
              <a:spcBef>
                <a:spcPts val="740"/>
              </a:spcBef>
              <a:spcAft>
                <a:spcPts val="0"/>
              </a:spcAft>
            </a:pPr>
            <a:r>
              <a:rPr lang="fr-FR" sz="1400" dirty="0">
                <a:solidFill>
                  <a:srgbClr val="013863"/>
                </a:solidFill>
                <a:latin typeface="Helvetica" panose="020B0504020202030204" pitchFamily="34" charset="0"/>
              </a:rPr>
              <a:t>Niveau standard</a:t>
            </a:r>
          </a:p>
          <a:p>
            <a:pPr marL="107950">
              <a:lnSpc>
                <a:spcPct val="121000"/>
              </a:lnSpc>
              <a:spcBef>
                <a:spcPts val="740"/>
              </a:spcBef>
              <a:spcAft>
                <a:spcPts val="0"/>
              </a:spcAft>
            </a:pPr>
            <a:r>
              <a:rPr lang="fr-FR" sz="1400" dirty="0">
                <a:solidFill>
                  <a:srgbClr val="013863"/>
                </a:solidFill>
                <a:latin typeface="Helvetica" panose="020B0504020202030204" pitchFamily="34" charset="0"/>
              </a:rPr>
              <a:t>Combien de jours votre entreprise peut-elle fonctionner sans informatique ? Combien cela vous coûte-t-il ?</a:t>
            </a:r>
          </a:p>
          <a:p>
            <a:pPr marL="107950">
              <a:spcBef>
                <a:spcPts val="740"/>
              </a:spcBef>
            </a:pPr>
            <a:r>
              <a:rPr lang="fr-FR" sz="1400" dirty="0">
                <a:solidFill>
                  <a:srgbClr val="013863"/>
                </a:solidFill>
                <a:latin typeface="Helvetica" panose="020B0504020202030204" pitchFamily="34" charset="0"/>
              </a:rPr>
              <a:t> </a:t>
            </a:r>
          </a:p>
          <a:p>
            <a:pPr marL="107950">
              <a:spcBef>
                <a:spcPts val="740"/>
              </a:spcBef>
            </a:pPr>
            <a:r>
              <a:rPr lang="fr-FR" sz="1400" dirty="0">
                <a:solidFill>
                  <a:srgbClr val="013863"/>
                </a:solidFill>
                <a:latin typeface="Helvetica" panose="020B0504020202030204" pitchFamily="34" charset="0"/>
              </a:rPr>
              <a:t>Niveau avancé</a:t>
            </a:r>
          </a:p>
          <a:p>
            <a:pPr marL="107950">
              <a:spcBef>
                <a:spcPts val="740"/>
              </a:spcBef>
              <a:spcAft>
                <a:spcPts val="0"/>
              </a:spcAft>
            </a:pPr>
            <a:r>
              <a:rPr lang="fr-FR" sz="1400" dirty="0">
                <a:solidFill>
                  <a:srgbClr val="013863"/>
                </a:solidFill>
                <a:latin typeface="Helvetica" panose="020B0504020202030204" pitchFamily="34" charset="0"/>
              </a:rPr>
              <a:t>Qui est en charge d’anticiper les crises et de les gérer ?</a:t>
            </a:r>
          </a:p>
          <a:p>
            <a:pPr marL="107950" marR="132080" algn="just">
              <a:lnSpc>
                <a:spcPct val="121000"/>
              </a:lnSpc>
              <a:spcBef>
                <a:spcPts val="795"/>
              </a:spcBef>
              <a:spcAft>
                <a:spcPts val="0"/>
              </a:spcAft>
            </a:pPr>
            <a:endParaRPr lang="fr-FR" sz="1400" dirty="0">
              <a:solidFill>
                <a:srgbClr val="013863"/>
              </a:solidFill>
              <a:latin typeface="Helvetica" panose="020B0504020202030204" pitchFamily="34" charset="0"/>
            </a:endParaRPr>
          </a:p>
          <a:p>
            <a:pPr marL="107950" marR="26035">
              <a:lnSpc>
                <a:spcPct val="121000"/>
              </a:lnSpc>
              <a:spcBef>
                <a:spcPts val="795"/>
              </a:spcBef>
              <a:spcAft>
                <a:spcPts val="0"/>
              </a:spcAft>
            </a:pPr>
            <a:endParaRPr lang="fr-FR" sz="1400" dirty="0">
              <a:solidFill>
                <a:srgbClr val="013863"/>
              </a:solidFill>
              <a:latin typeface="Helvetica" panose="020B0504020202030204" pitchFamily="34" charset="0"/>
            </a:endParaRPr>
          </a:p>
          <a:p>
            <a:pPr marL="107950" marR="132715" algn="just">
              <a:lnSpc>
                <a:spcPct val="121000"/>
              </a:lnSpc>
              <a:spcBef>
                <a:spcPts val="800"/>
              </a:spcBef>
              <a:spcAft>
                <a:spcPts val="0"/>
              </a:spcAft>
            </a:pPr>
            <a:endParaRPr lang="fr-FR" sz="1400" dirty="0">
              <a:solidFill>
                <a:srgbClr val="013863"/>
              </a:solidFill>
              <a:latin typeface="Helvetica" panose="020B0504020202030204" pitchFamily="34" charset="0"/>
            </a:endParaRPr>
          </a:p>
          <a:p>
            <a:pPr marL="107950" algn="just">
              <a:spcBef>
                <a:spcPts val="800"/>
              </a:spcBef>
            </a:pPr>
            <a:endParaRPr lang="fr-FR" sz="1400" dirty="0">
              <a:solidFill>
                <a:srgbClr val="013863"/>
              </a:solidFill>
              <a:latin typeface="Helvetica" panose="020B0504020202030204" pitchFamily="34" charset="0"/>
            </a:endParaRPr>
          </a:p>
          <a:p>
            <a:pPr marL="107950">
              <a:spcBef>
                <a:spcPts val="480"/>
              </a:spcBef>
            </a:pPr>
            <a:endParaRPr lang="fr-FR" sz="1400" b="1" dirty="0">
              <a:effectLst/>
              <a:latin typeface="Arial" panose="020B0604020202020204" pitchFamily="34" charset="0"/>
              <a:ea typeface="Arial" panose="020B0604020202020204" pitchFamily="34" charset="0"/>
            </a:endParaRPr>
          </a:p>
        </p:txBody>
      </p:sp>
      <p:sp>
        <p:nvSpPr>
          <p:cNvPr id="6" name="Espace réservé du numéro de diapositive 5">
            <a:extLst>
              <a:ext uri="{FF2B5EF4-FFF2-40B4-BE49-F238E27FC236}">
                <a16:creationId xmlns:a16="http://schemas.microsoft.com/office/drawing/2014/main" id="{F7D85A02-5EE8-44FC-8584-C652F71F9BC4}"/>
              </a:ext>
            </a:extLst>
          </p:cNvPr>
          <p:cNvSpPr>
            <a:spLocks noGrp="1"/>
          </p:cNvSpPr>
          <p:nvPr>
            <p:ph type="sldNum" sz="quarter" idx="12"/>
          </p:nvPr>
        </p:nvSpPr>
        <p:spPr>
          <a:xfrm>
            <a:off x="11541531" y="6545798"/>
            <a:ext cx="650469" cy="277958"/>
          </a:xfrm>
        </p:spPr>
        <p:txBody>
          <a:bodyPr/>
          <a:lstStyle/>
          <a:p>
            <a:pPr algn="r"/>
            <a:fld id="{F3EE269F-382C-4FDF-AA4F-64C84412D0DE}" type="slidenum">
              <a:rPr lang="fr-FR" sz="1200" smtClean="0">
                <a:solidFill>
                  <a:srgbClr val="013863"/>
                </a:solidFill>
              </a:rPr>
              <a:pPr algn="r"/>
              <a:t>38</a:t>
            </a:fld>
            <a:endParaRPr lang="fr-FR" dirty="0">
              <a:solidFill>
                <a:srgbClr val="013863"/>
              </a:solidFill>
            </a:endParaRPr>
          </a:p>
        </p:txBody>
      </p:sp>
      <p:sp>
        <p:nvSpPr>
          <p:cNvPr id="8" name="ZoneTexte 7">
            <a:extLst>
              <a:ext uri="{FF2B5EF4-FFF2-40B4-BE49-F238E27FC236}">
                <a16:creationId xmlns:a16="http://schemas.microsoft.com/office/drawing/2014/main" id="{52DF5D66-5E90-4986-B1C2-EA52BF462306}"/>
              </a:ext>
            </a:extLst>
          </p:cNvPr>
          <p:cNvSpPr txBox="1"/>
          <p:nvPr/>
        </p:nvSpPr>
        <p:spPr>
          <a:xfrm>
            <a:off x="407162" y="603358"/>
            <a:ext cx="12002322" cy="620426"/>
          </a:xfrm>
          <a:prstGeom prst="rect">
            <a:avLst/>
          </a:prstGeom>
          <a:noFill/>
        </p:spPr>
        <p:txBody>
          <a:bodyPr wrap="square">
            <a:spAutoFit/>
          </a:bodyPr>
          <a:lstStyle/>
          <a:p>
            <a:pPr>
              <a:lnSpc>
                <a:spcPts val="4400"/>
              </a:lnSpc>
            </a:pPr>
            <a:r>
              <a:rPr lang="fr-FR" sz="3600" cap="all" spc="-100" dirty="0">
                <a:solidFill>
                  <a:srgbClr val="1AB24B"/>
                </a:solidFill>
                <a:latin typeface="Helvetica" panose="020B0504020202030204" pitchFamily="34" charset="0"/>
                <a:ea typeface="Helvetica Neue Light" charset="0"/>
                <a:cs typeface="Helvetica Neue Light" charset="0"/>
              </a:rPr>
              <a:t>L’entreprise</a:t>
            </a:r>
            <a:endParaRPr lang="fr-FR" sz="3600" spc="-100" dirty="0">
              <a:solidFill>
                <a:srgbClr val="1AB24B"/>
              </a:solidFill>
              <a:latin typeface="Helvetica" panose="020B0504020202030204" pitchFamily="34" charset="0"/>
              <a:ea typeface="Helvetica Neue Light" charset="0"/>
              <a:cs typeface="Helvetica Neue Light" charset="0"/>
            </a:endParaRPr>
          </a:p>
        </p:txBody>
      </p:sp>
      <p:sp>
        <p:nvSpPr>
          <p:cNvPr id="10" name="Rectangle 6">
            <a:extLst>
              <a:ext uri="{FF2B5EF4-FFF2-40B4-BE49-F238E27FC236}">
                <a16:creationId xmlns:a16="http://schemas.microsoft.com/office/drawing/2014/main" id="{167B42ED-C96F-422E-9960-70B509FDABBE}"/>
              </a:ext>
            </a:extLst>
          </p:cNvPr>
          <p:cNvSpPr>
            <a:spLocks noChangeArrowheads="1"/>
          </p:cNvSpPr>
          <p:nvPr/>
        </p:nvSpPr>
        <p:spPr bwMode="auto">
          <a:xfrm>
            <a:off x="6003634" y="291098"/>
            <a:ext cx="184731"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tabLst>
                <a:tab pos="611188" algn="l"/>
              </a:tabLst>
              <a:defRPr>
                <a:solidFill>
                  <a:schemeClr val="tx1"/>
                </a:solidFill>
                <a:latin typeface="Arial" panose="020B0604020202020204" pitchFamily="34" charset="0"/>
              </a:defRPr>
            </a:lvl1pPr>
            <a:lvl2pPr eaLnBrk="0" fontAlgn="base" hangingPunct="0">
              <a:spcBef>
                <a:spcPct val="0"/>
              </a:spcBef>
              <a:spcAft>
                <a:spcPct val="0"/>
              </a:spcAft>
              <a:tabLst>
                <a:tab pos="611188" algn="l"/>
              </a:tabLst>
              <a:defRPr>
                <a:solidFill>
                  <a:schemeClr val="tx1"/>
                </a:solidFill>
                <a:latin typeface="Arial" panose="020B0604020202020204" pitchFamily="34" charset="0"/>
              </a:defRPr>
            </a:lvl2pPr>
            <a:lvl3pPr eaLnBrk="0" fontAlgn="base" hangingPunct="0">
              <a:spcBef>
                <a:spcPct val="0"/>
              </a:spcBef>
              <a:spcAft>
                <a:spcPct val="0"/>
              </a:spcAft>
              <a:tabLst>
                <a:tab pos="611188" algn="l"/>
              </a:tabLst>
              <a:defRPr>
                <a:solidFill>
                  <a:schemeClr val="tx1"/>
                </a:solidFill>
                <a:latin typeface="Arial" panose="020B0604020202020204" pitchFamily="34" charset="0"/>
              </a:defRPr>
            </a:lvl3pPr>
            <a:lvl4pPr eaLnBrk="0" fontAlgn="base" hangingPunct="0">
              <a:spcBef>
                <a:spcPct val="0"/>
              </a:spcBef>
              <a:spcAft>
                <a:spcPct val="0"/>
              </a:spcAft>
              <a:tabLst>
                <a:tab pos="611188" algn="l"/>
              </a:tabLst>
              <a:defRPr>
                <a:solidFill>
                  <a:schemeClr val="tx1"/>
                </a:solidFill>
                <a:latin typeface="Arial" panose="020B0604020202020204" pitchFamily="34" charset="0"/>
              </a:defRPr>
            </a:lvl4pPr>
            <a:lvl5pPr eaLnBrk="0" fontAlgn="base" hangingPunct="0">
              <a:spcBef>
                <a:spcPct val="0"/>
              </a:spcBef>
              <a:spcAft>
                <a:spcPct val="0"/>
              </a:spcAft>
              <a:tabLst>
                <a:tab pos="611188" algn="l"/>
              </a:tabLst>
              <a:defRPr>
                <a:solidFill>
                  <a:schemeClr val="tx1"/>
                </a:solidFill>
                <a:latin typeface="Arial" panose="020B0604020202020204" pitchFamily="34" charset="0"/>
              </a:defRPr>
            </a:lvl5pPr>
            <a:lvl6pPr eaLnBrk="0" fontAlgn="base" hangingPunct="0">
              <a:spcBef>
                <a:spcPct val="0"/>
              </a:spcBef>
              <a:spcAft>
                <a:spcPct val="0"/>
              </a:spcAft>
              <a:tabLst>
                <a:tab pos="611188" algn="l"/>
              </a:tabLst>
              <a:defRPr>
                <a:solidFill>
                  <a:schemeClr val="tx1"/>
                </a:solidFill>
                <a:latin typeface="Arial" panose="020B0604020202020204" pitchFamily="34" charset="0"/>
              </a:defRPr>
            </a:lvl6pPr>
            <a:lvl7pPr eaLnBrk="0" fontAlgn="base" hangingPunct="0">
              <a:spcBef>
                <a:spcPct val="0"/>
              </a:spcBef>
              <a:spcAft>
                <a:spcPct val="0"/>
              </a:spcAft>
              <a:tabLst>
                <a:tab pos="611188" algn="l"/>
              </a:tabLst>
              <a:defRPr>
                <a:solidFill>
                  <a:schemeClr val="tx1"/>
                </a:solidFill>
                <a:latin typeface="Arial" panose="020B0604020202020204" pitchFamily="34" charset="0"/>
              </a:defRPr>
            </a:lvl7pPr>
            <a:lvl8pPr eaLnBrk="0" fontAlgn="base" hangingPunct="0">
              <a:spcBef>
                <a:spcPct val="0"/>
              </a:spcBef>
              <a:spcAft>
                <a:spcPct val="0"/>
              </a:spcAft>
              <a:tabLst>
                <a:tab pos="611188" algn="l"/>
              </a:tabLst>
              <a:defRPr>
                <a:solidFill>
                  <a:schemeClr val="tx1"/>
                </a:solidFill>
                <a:latin typeface="Arial" panose="020B0604020202020204" pitchFamily="34" charset="0"/>
              </a:defRPr>
            </a:lvl8pPr>
            <a:lvl9pPr eaLnBrk="0" fontAlgn="base" hangingPunct="0">
              <a:spcBef>
                <a:spcPct val="0"/>
              </a:spcBef>
              <a:spcAft>
                <a:spcPct val="0"/>
              </a:spcAft>
              <a:tabLst>
                <a:tab pos="611188" algn="l"/>
              </a:tabLst>
              <a:defRPr>
                <a:solidFill>
                  <a:schemeClr val="tx1"/>
                </a:solidFill>
                <a:latin typeface="Arial" panose="020B0604020202020204" pitchFamily="34" charset="0"/>
              </a:defRPr>
            </a:lvl9pPr>
          </a:lstStyle>
          <a:p>
            <a:pPr marL="0" marR="0" lvl="0" indent="0" algn="justLow" defTabSz="914400" rtl="0" eaLnBrk="0" fontAlgn="base" latinLnBrk="0" hangingPunct="0">
              <a:lnSpc>
                <a:spcPct val="100000"/>
              </a:lnSpc>
              <a:spcBef>
                <a:spcPct val="0"/>
              </a:spcBef>
              <a:spcAft>
                <a:spcPct val="0"/>
              </a:spcAft>
              <a:buClrTx/>
              <a:buSzTx/>
              <a:buFontTx/>
              <a:buNone/>
              <a:tabLst>
                <a:tab pos="611188" algn="l"/>
              </a:tabLst>
            </a:pPr>
            <a:br>
              <a:rPr kumimoji="0" lang="fr-FR" altLang="fr-FR" sz="1000" b="0" i="0" u="none" strike="noStrike" cap="none" normalizeH="0" baseline="0" dirty="0">
                <a:ln>
                  <a:noFill/>
                </a:ln>
                <a:solidFill>
                  <a:schemeClr val="tx1"/>
                </a:solidFill>
                <a:effectLst/>
                <a:latin typeface="Arial" panose="020B0604020202020204" pitchFamily="34" charset="0"/>
                <a:ea typeface="Arial" panose="020B0604020202020204" pitchFamily="34" charset="0"/>
              </a:rPr>
            </a:br>
            <a:endParaRPr kumimoji="0" lang="fr-FR" altLang="fr-FR" sz="600" b="0" i="0" u="none" strike="noStrike" cap="none" normalizeH="0" baseline="0" dirty="0">
              <a:ln>
                <a:noFill/>
              </a:ln>
              <a:solidFill>
                <a:schemeClr val="tx1"/>
              </a:solidFill>
              <a:effectLst/>
              <a:latin typeface="Arial" panose="020B0604020202020204" pitchFamily="34" charset="0"/>
            </a:endParaRPr>
          </a:p>
        </p:txBody>
      </p:sp>
      <p:sp>
        <p:nvSpPr>
          <p:cNvPr id="9" name="Rectangle 5">
            <a:extLst>
              <a:ext uri="{FF2B5EF4-FFF2-40B4-BE49-F238E27FC236}">
                <a16:creationId xmlns:a16="http://schemas.microsoft.com/office/drawing/2014/main" id="{3EADA3C3-8A16-44CE-9F9E-CB8C4A3CEE58}"/>
              </a:ext>
            </a:extLst>
          </p:cNvPr>
          <p:cNvSpPr>
            <a:spLocks noChangeArrowheads="1"/>
          </p:cNvSpPr>
          <p:nvPr/>
        </p:nvSpPr>
        <p:spPr bwMode="auto">
          <a:xfrm>
            <a:off x="262683" y="1589673"/>
            <a:ext cx="10157530" cy="3378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223767" tIns="60306" rIns="247572" bIns="0" numCol="1" anchor="ctr" anchorCtr="0" compatLnSpc="1">
            <a:prstTxWarp prst="textNoShape">
              <a:avLst/>
            </a:prstTxWarp>
            <a:spAutoFit/>
          </a:bodyPr>
          <a:lstStyle/>
          <a:p>
            <a:pPr marR="247015" eaLnBrk="0" fontAlgn="base" hangingPunct="0">
              <a:spcBef>
                <a:spcPct val="0"/>
              </a:spcBef>
              <a:spcAft>
                <a:spcPct val="0"/>
              </a:spcAft>
            </a:pPr>
            <a:r>
              <a:rPr lang="fr-FR" b="1" dirty="0">
                <a:solidFill>
                  <a:srgbClr val="003964"/>
                </a:solidFill>
                <a:latin typeface="Helvetica Neue"/>
              </a:rPr>
              <a:t>PRA/PCA :SURVIVRE À UN ARMAGEDDON</a:t>
            </a:r>
          </a:p>
        </p:txBody>
      </p:sp>
    </p:spTree>
    <p:extLst>
      <p:ext uri="{BB962C8B-B14F-4D97-AF65-F5344CB8AC3E}">
        <p14:creationId xmlns:p14="http://schemas.microsoft.com/office/powerpoint/2010/main" val="398117897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95A920C9-A761-41ED-8144-2DAB9EE1DB72}"/>
              </a:ext>
            </a:extLst>
          </p:cNvPr>
          <p:cNvPicPr>
            <a:picLocks noChangeAspect="1"/>
          </p:cNvPicPr>
          <p:nvPr/>
        </p:nvPicPr>
        <p:blipFill>
          <a:blip r:embed="rId2"/>
          <a:stretch>
            <a:fillRect/>
          </a:stretch>
        </p:blipFill>
        <p:spPr>
          <a:xfrm>
            <a:off x="0" y="0"/>
            <a:ext cx="12192000" cy="6858000"/>
          </a:xfrm>
          <a:prstGeom prst="rect">
            <a:avLst/>
          </a:prstGeom>
        </p:spPr>
      </p:pic>
      <p:sp>
        <p:nvSpPr>
          <p:cNvPr id="2" name="ZoneTexte 1"/>
          <p:cNvSpPr txBox="1"/>
          <p:nvPr/>
        </p:nvSpPr>
        <p:spPr>
          <a:xfrm>
            <a:off x="59205" y="1769691"/>
            <a:ext cx="12192000" cy="2913618"/>
          </a:xfrm>
          <a:prstGeom prst="rect">
            <a:avLst/>
          </a:prstGeom>
          <a:noFill/>
        </p:spPr>
        <p:txBody>
          <a:bodyPr wrap="square" rtlCol="0">
            <a:spAutoFit/>
          </a:bodyPr>
          <a:lstStyle/>
          <a:p>
            <a:pPr algn="ctr">
              <a:lnSpc>
                <a:spcPts val="11000"/>
              </a:lnSpc>
            </a:pPr>
            <a:r>
              <a:rPr lang="fr-FR" sz="11500" dirty="0">
                <a:solidFill>
                  <a:schemeClr val="bg1"/>
                </a:solidFill>
                <a:latin typeface="Helvetica Neue Light"/>
              </a:rPr>
              <a:t>L’entreprise</a:t>
            </a:r>
          </a:p>
          <a:p>
            <a:pPr algn="ctr">
              <a:lnSpc>
                <a:spcPts val="11000"/>
              </a:lnSpc>
            </a:pPr>
            <a:r>
              <a:rPr lang="fr-FR" sz="11500" dirty="0">
                <a:solidFill>
                  <a:schemeClr val="bg1"/>
                </a:solidFill>
                <a:latin typeface="Helvetica Neue Light"/>
              </a:rPr>
              <a:t>Interconnectée</a:t>
            </a:r>
          </a:p>
        </p:txBody>
      </p:sp>
      <p:sp>
        <p:nvSpPr>
          <p:cNvPr id="4" name="Espace réservé du numéro de diapositive 5">
            <a:extLst>
              <a:ext uri="{FF2B5EF4-FFF2-40B4-BE49-F238E27FC236}">
                <a16:creationId xmlns:a16="http://schemas.microsoft.com/office/drawing/2014/main" id="{215A21F1-D393-439A-99EB-B3E2F7CB494C}"/>
              </a:ext>
            </a:extLst>
          </p:cNvPr>
          <p:cNvSpPr>
            <a:spLocks noGrp="1"/>
          </p:cNvSpPr>
          <p:nvPr>
            <p:ph type="sldNum" sz="quarter" idx="12"/>
          </p:nvPr>
        </p:nvSpPr>
        <p:spPr>
          <a:xfrm>
            <a:off x="11541531" y="6600224"/>
            <a:ext cx="650469" cy="277958"/>
          </a:xfrm>
        </p:spPr>
        <p:txBody>
          <a:bodyPr/>
          <a:lstStyle/>
          <a:p>
            <a:pPr algn="r"/>
            <a:fld id="{F3EE269F-382C-4FDF-AA4F-64C84412D0DE}" type="slidenum">
              <a:rPr lang="fr-FR" sz="1200" smtClean="0">
                <a:solidFill>
                  <a:schemeClr val="bg1"/>
                </a:solidFill>
              </a:rPr>
              <a:pPr algn="r"/>
              <a:t>39</a:t>
            </a:fld>
            <a:endParaRPr lang="fr-FR" dirty="0">
              <a:solidFill>
                <a:schemeClr val="bg1"/>
              </a:solidFill>
            </a:endParaRPr>
          </a:p>
        </p:txBody>
      </p:sp>
    </p:spTree>
    <p:extLst>
      <p:ext uri="{BB962C8B-B14F-4D97-AF65-F5344CB8AC3E}">
        <p14:creationId xmlns:p14="http://schemas.microsoft.com/office/powerpoint/2010/main" val="5895886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95A920C9-A761-41ED-8144-2DAB9EE1DB72}"/>
              </a:ext>
            </a:extLst>
          </p:cNvPr>
          <p:cNvPicPr>
            <a:picLocks noChangeAspect="1"/>
          </p:cNvPicPr>
          <p:nvPr/>
        </p:nvPicPr>
        <p:blipFill>
          <a:blip r:embed="rId2"/>
          <a:stretch>
            <a:fillRect/>
          </a:stretch>
        </p:blipFill>
        <p:spPr>
          <a:xfrm>
            <a:off x="0" y="0"/>
            <a:ext cx="12192000" cy="6858000"/>
          </a:xfrm>
          <a:prstGeom prst="rect">
            <a:avLst/>
          </a:prstGeom>
        </p:spPr>
      </p:pic>
      <p:sp>
        <p:nvSpPr>
          <p:cNvPr id="2" name="ZoneTexte 1"/>
          <p:cNvSpPr txBox="1"/>
          <p:nvPr/>
        </p:nvSpPr>
        <p:spPr>
          <a:xfrm>
            <a:off x="0" y="2677512"/>
            <a:ext cx="12192000" cy="1502976"/>
          </a:xfrm>
          <a:prstGeom prst="rect">
            <a:avLst/>
          </a:prstGeom>
          <a:noFill/>
        </p:spPr>
        <p:txBody>
          <a:bodyPr wrap="square" rtlCol="0">
            <a:spAutoFit/>
          </a:bodyPr>
          <a:lstStyle/>
          <a:p>
            <a:pPr algn="ctr">
              <a:lnSpc>
                <a:spcPts val="11000"/>
              </a:lnSpc>
            </a:pPr>
            <a:r>
              <a:rPr lang="fr-FR" sz="11500" dirty="0">
                <a:solidFill>
                  <a:schemeClr val="bg1"/>
                </a:solidFill>
                <a:latin typeface="Helvetica Neue Light"/>
              </a:rPr>
              <a:t>Introduction</a:t>
            </a:r>
          </a:p>
        </p:txBody>
      </p:sp>
      <p:sp>
        <p:nvSpPr>
          <p:cNvPr id="4" name="Espace réservé du numéro de diapositive 5">
            <a:extLst>
              <a:ext uri="{FF2B5EF4-FFF2-40B4-BE49-F238E27FC236}">
                <a16:creationId xmlns:a16="http://schemas.microsoft.com/office/drawing/2014/main" id="{215A21F1-D393-439A-99EB-B3E2F7CB494C}"/>
              </a:ext>
            </a:extLst>
          </p:cNvPr>
          <p:cNvSpPr>
            <a:spLocks noGrp="1"/>
          </p:cNvSpPr>
          <p:nvPr>
            <p:ph type="sldNum" sz="quarter" idx="12"/>
          </p:nvPr>
        </p:nvSpPr>
        <p:spPr>
          <a:xfrm>
            <a:off x="11541531" y="6600224"/>
            <a:ext cx="650469" cy="277958"/>
          </a:xfrm>
        </p:spPr>
        <p:txBody>
          <a:bodyPr/>
          <a:lstStyle/>
          <a:p>
            <a:pPr algn="r"/>
            <a:fld id="{F3EE269F-382C-4FDF-AA4F-64C84412D0DE}" type="slidenum">
              <a:rPr lang="fr-FR" sz="1200" smtClean="0">
                <a:solidFill>
                  <a:schemeClr val="bg1"/>
                </a:solidFill>
              </a:rPr>
              <a:pPr algn="r"/>
              <a:t>4</a:t>
            </a:fld>
            <a:endParaRPr lang="fr-FR" dirty="0">
              <a:solidFill>
                <a:schemeClr val="bg1"/>
              </a:solidFill>
            </a:endParaRPr>
          </a:p>
        </p:txBody>
      </p:sp>
    </p:spTree>
    <p:extLst>
      <p:ext uri="{BB962C8B-B14F-4D97-AF65-F5344CB8AC3E}">
        <p14:creationId xmlns:p14="http://schemas.microsoft.com/office/powerpoint/2010/main" val="246787544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A15F999-1AD1-443F-BD4F-AE9E0BB033D2}"/>
              </a:ext>
            </a:extLst>
          </p:cNvPr>
          <p:cNvSpPr/>
          <p:nvPr/>
        </p:nvSpPr>
        <p:spPr>
          <a:xfrm>
            <a:off x="322758" y="2282601"/>
            <a:ext cx="8248920" cy="3398623"/>
          </a:xfrm>
          <a:prstGeom prst="rect">
            <a:avLst/>
          </a:prstGeom>
        </p:spPr>
        <p:txBody>
          <a:bodyPr wrap="square">
            <a:spAutoFit/>
          </a:bodyPr>
          <a:lstStyle/>
          <a:p>
            <a:pPr marL="107950" marR="132080" algn="just">
              <a:lnSpc>
                <a:spcPct val="121000"/>
              </a:lnSpc>
              <a:spcBef>
                <a:spcPts val="795"/>
              </a:spcBef>
              <a:spcAft>
                <a:spcPts val="0"/>
              </a:spcAft>
            </a:pPr>
            <a:r>
              <a:rPr lang="fr-FR" sz="1400" dirty="0">
                <a:solidFill>
                  <a:srgbClr val="013863"/>
                </a:solidFill>
                <a:latin typeface="Helvetica" panose="020B0504020202030204" pitchFamily="34" charset="0"/>
              </a:rPr>
              <a:t>Internet représente l’interconnexion entre des ordinateurs à travers le monde. Inventé par des ingénieurs et des universitaires, c’est le produit d’un ensemble de concepts et de technologies dont les plus anciennes datent des années soixante.</a:t>
            </a:r>
          </a:p>
          <a:p>
            <a:pPr marL="107950" marR="131445" algn="just">
              <a:lnSpc>
                <a:spcPct val="121000"/>
              </a:lnSpc>
              <a:spcBef>
                <a:spcPts val="560"/>
              </a:spcBef>
              <a:spcAft>
                <a:spcPts val="0"/>
              </a:spcAft>
            </a:pPr>
            <a:r>
              <a:rPr lang="fr-FR" sz="1400" dirty="0">
                <a:solidFill>
                  <a:srgbClr val="013863"/>
                </a:solidFill>
                <a:latin typeface="Helvetica" panose="020B0504020202030204" pitchFamily="34" charset="0"/>
              </a:rPr>
              <a:t>Il existe plusieurs services reposant sur Internet : le web, le courriel, le peer-to-peer, la téléphonie, l’hébergement cloud  mais aussi des services invisibles à l’utilisateur comme le DNS.</a:t>
            </a:r>
          </a:p>
          <a:p>
            <a:pPr marL="107950" marR="131445" algn="just">
              <a:lnSpc>
                <a:spcPct val="121000"/>
              </a:lnSpc>
              <a:spcBef>
                <a:spcPts val="560"/>
              </a:spcBef>
              <a:spcAft>
                <a:spcPts val="0"/>
              </a:spcAft>
            </a:pPr>
            <a:r>
              <a:rPr lang="fr-FR" sz="1400" dirty="0">
                <a:solidFill>
                  <a:srgbClr val="013863"/>
                </a:solidFill>
                <a:latin typeface="Helvetica" panose="020B0504020202030204" pitchFamily="34" charset="0"/>
              </a:rPr>
              <a:t> C’est une technologie primordiale qui permet de convertir une information technique dans un nom de domaine humainement compréhensible.</a:t>
            </a:r>
          </a:p>
          <a:p>
            <a:pPr marL="107950" marR="131445" algn="just">
              <a:lnSpc>
                <a:spcPct val="121000"/>
              </a:lnSpc>
              <a:spcBef>
                <a:spcPts val="560"/>
              </a:spcBef>
            </a:pPr>
            <a:r>
              <a:rPr lang="fr-FR" sz="1400" dirty="0">
                <a:solidFill>
                  <a:srgbClr val="013863"/>
                </a:solidFill>
                <a:latin typeface="Helvetica" panose="020B0504020202030204" pitchFamily="34" charset="0"/>
              </a:rPr>
              <a:t>	84.16.87.183	</a:t>
            </a:r>
            <a:r>
              <a:rPr lang="fr-FR" sz="1400" dirty="0">
                <a:solidFill>
                  <a:srgbClr val="013863"/>
                </a:solidFill>
                <a:latin typeface="Helvetica" panose="020B0504020202030204" pitchFamily="34" charset="0"/>
                <a:sym typeface="Wingdings" panose="05000000000000000000" pitchFamily="2" charset="2"/>
              </a:rPr>
              <a:t>	</a:t>
            </a:r>
            <a:r>
              <a:rPr lang="fr-FR" sz="1400" dirty="0">
                <a:solidFill>
                  <a:srgbClr val="013863"/>
                </a:solidFill>
                <a:latin typeface="Helvetica" panose="020B0504020202030204" pitchFamily="34" charset="0"/>
              </a:rPr>
              <a:t>www.veyan.fr</a:t>
            </a:r>
          </a:p>
          <a:p>
            <a:pPr marL="107950" marR="131445" algn="just">
              <a:lnSpc>
                <a:spcPct val="121000"/>
              </a:lnSpc>
              <a:spcBef>
                <a:spcPts val="560"/>
              </a:spcBef>
            </a:pPr>
            <a:r>
              <a:rPr lang="fr-FR" sz="1400" dirty="0">
                <a:solidFill>
                  <a:srgbClr val="013863"/>
                </a:solidFill>
                <a:latin typeface="Helvetica" panose="020B0504020202030204" pitchFamily="34" charset="0"/>
              </a:rPr>
              <a:t>	Adresse IP			Adresse DNS</a:t>
            </a:r>
          </a:p>
          <a:p>
            <a:pPr marL="107950" marR="131445" algn="just">
              <a:lnSpc>
                <a:spcPct val="121000"/>
              </a:lnSpc>
              <a:spcBef>
                <a:spcPts val="560"/>
              </a:spcBef>
            </a:pPr>
            <a:r>
              <a:rPr lang="fr-FR" sz="1400" dirty="0">
                <a:solidFill>
                  <a:srgbClr val="013863"/>
                </a:solidFill>
                <a:latin typeface="Helvetica" panose="020B0504020202030204" pitchFamily="34" charset="0"/>
              </a:rPr>
              <a:t>	2001:1600:4:11::2eo	</a:t>
            </a:r>
            <a:r>
              <a:rPr lang="fr-FR" sz="1400" dirty="0">
                <a:solidFill>
                  <a:srgbClr val="013863"/>
                </a:solidFill>
                <a:latin typeface="Helvetica" panose="020B0504020202030204" pitchFamily="34" charset="0"/>
                <a:sym typeface="Wingdings" panose="05000000000000000000" pitchFamily="2" charset="2"/>
              </a:rPr>
              <a:t>	</a:t>
            </a:r>
            <a:r>
              <a:rPr lang="fr-FR" sz="1400" dirty="0">
                <a:solidFill>
                  <a:srgbClr val="013863"/>
                </a:solidFill>
                <a:latin typeface="Helvetica" panose="020B0504020202030204" pitchFamily="34" charset="0"/>
              </a:rPr>
              <a:t>www.veyan.fr</a:t>
            </a:r>
          </a:p>
          <a:p>
            <a:pPr marL="107950" marR="131445" algn="just">
              <a:lnSpc>
                <a:spcPct val="121000"/>
              </a:lnSpc>
              <a:spcBef>
                <a:spcPts val="560"/>
              </a:spcBef>
              <a:spcAft>
                <a:spcPts val="0"/>
              </a:spcAft>
            </a:pPr>
            <a:r>
              <a:rPr lang="fr-FR" sz="1400" dirty="0">
                <a:solidFill>
                  <a:srgbClr val="013863"/>
                </a:solidFill>
                <a:latin typeface="Helvetica" panose="020B0504020202030204" pitchFamily="34" charset="0"/>
              </a:rPr>
              <a:t>	Adresse IP			Adresse DNS</a:t>
            </a:r>
          </a:p>
        </p:txBody>
      </p:sp>
      <p:sp>
        <p:nvSpPr>
          <p:cNvPr id="6" name="Espace réservé du numéro de diapositive 5">
            <a:extLst>
              <a:ext uri="{FF2B5EF4-FFF2-40B4-BE49-F238E27FC236}">
                <a16:creationId xmlns:a16="http://schemas.microsoft.com/office/drawing/2014/main" id="{F7D85A02-5EE8-44FC-8584-C652F71F9BC4}"/>
              </a:ext>
            </a:extLst>
          </p:cNvPr>
          <p:cNvSpPr>
            <a:spLocks noGrp="1"/>
          </p:cNvSpPr>
          <p:nvPr>
            <p:ph type="sldNum" sz="quarter" idx="12"/>
          </p:nvPr>
        </p:nvSpPr>
        <p:spPr>
          <a:xfrm>
            <a:off x="11541531" y="6545798"/>
            <a:ext cx="650469" cy="277958"/>
          </a:xfrm>
        </p:spPr>
        <p:txBody>
          <a:bodyPr/>
          <a:lstStyle/>
          <a:p>
            <a:pPr algn="r"/>
            <a:fld id="{F3EE269F-382C-4FDF-AA4F-64C84412D0DE}" type="slidenum">
              <a:rPr lang="fr-FR" sz="1200" smtClean="0">
                <a:solidFill>
                  <a:srgbClr val="013863"/>
                </a:solidFill>
              </a:rPr>
              <a:pPr algn="r"/>
              <a:t>40</a:t>
            </a:fld>
            <a:endParaRPr lang="fr-FR" dirty="0">
              <a:solidFill>
                <a:srgbClr val="013863"/>
              </a:solidFill>
            </a:endParaRPr>
          </a:p>
        </p:txBody>
      </p:sp>
      <p:sp>
        <p:nvSpPr>
          <p:cNvPr id="8" name="ZoneTexte 7">
            <a:extLst>
              <a:ext uri="{FF2B5EF4-FFF2-40B4-BE49-F238E27FC236}">
                <a16:creationId xmlns:a16="http://schemas.microsoft.com/office/drawing/2014/main" id="{52DF5D66-5E90-4986-B1C2-EA52BF462306}"/>
              </a:ext>
            </a:extLst>
          </p:cNvPr>
          <p:cNvSpPr txBox="1"/>
          <p:nvPr/>
        </p:nvSpPr>
        <p:spPr>
          <a:xfrm>
            <a:off x="407162" y="603358"/>
            <a:ext cx="12002322" cy="620426"/>
          </a:xfrm>
          <a:prstGeom prst="rect">
            <a:avLst/>
          </a:prstGeom>
          <a:noFill/>
        </p:spPr>
        <p:txBody>
          <a:bodyPr wrap="square">
            <a:spAutoFit/>
          </a:bodyPr>
          <a:lstStyle/>
          <a:p>
            <a:pPr>
              <a:lnSpc>
                <a:spcPts val="4400"/>
              </a:lnSpc>
            </a:pPr>
            <a:r>
              <a:rPr lang="fr-FR" sz="3600" cap="all" spc="-100" dirty="0">
                <a:solidFill>
                  <a:srgbClr val="1AB24B"/>
                </a:solidFill>
                <a:latin typeface="Helvetica" panose="020B0504020202030204" pitchFamily="34" charset="0"/>
              </a:rPr>
              <a:t>L’entreprise INTERCONNECTEE</a:t>
            </a:r>
          </a:p>
        </p:txBody>
      </p:sp>
      <p:sp>
        <p:nvSpPr>
          <p:cNvPr id="7" name="Rectangle 5">
            <a:extLst>
              <a:ext uri="{FF2B5EF4-FFF2-40B4-BE49-F238E27FC236}">
                <a16:creationId xmlns:a16="http://schemas.microsoft.com/office/drawing/2014/main" id="{DA0CC942-3735-41B5-B57E-868D1DA9CDB6}"/>
              </a:ext>
            </a:extLst>
          </p:cNvPr>
          <p:cNvSpPr>
            <a:spLocks noChangeArrowheads="1"/>
          </p:cNvSpPr>
          <p:nvPr/>
        </p:nvSpPr>
        <p:spPr bwMode="auto">
          <a:xfrm>
            <a:off x="-447786" y="1655936"/>
            <a:ext cx="10157530" cy="5430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223767" tIns="60306" rIns="247572" bIns="0" numCol="1" anchor="ctr" anchorCtr="0" compatLnSpc="1">
            <a:prstTxWarp prst="textNoShape">
              <a:avLst/>
            </a:prstTxWarp>
            <a:spAutoFit/>
          </a:bodyPr>
          <a:lstStyle/>
          <a:p>
            <a:pPr marL="223520" marR="247015" algn="ctr">
              <a:lnSpc>
                <a:spcPts val="1580"/>
              </a:lnSpc>
            </a:pPr>
            <a:r>
              <a:rPr lang="fr-FR" b="1" dirty="0">
                <a:solidFill>
                  <a:srgbClr val="003964"/>
                </a:solidFill>
                <a:latin typeface="Helvetica Neue"/>
              </a:rPr>
              <a:t>DNS :L’ANNUAIRE MONDIAL QUE VOUS UTILISEZ SANS MÊME LE SAVOIR</a:t>
            </a:r>
          </a:p>
          <a:p>
            <a:pPr marR="247015" eaLnBrk="0" fontAlgn="base" hangingPunct="0">
              <a:spcBef>
                <a:spcPct val="0"/>
              </a:spcBef>
              <a:spcAft>
                <a:spcPct val="0"/>
              </a:spcAft>
            </a:pPr>
            <a:endParaRPr lang="fr-FR" b="1" dirty="0">
              <a:solidFill>
                <a:srgbClr val="003964"/>
              </a:solidFill>
              <a:latin typeface="Helvetica Neue"/>
            </a:endParaRPr>
          </a:p>
        </p:txBody>
      </p:sp>
      <p:sp>
        <p:nvSpPr>
          <p:cNvPr id="10" name="Rectangle 6">
            <a:extLst>
              <a:ext uri="{FF2B5EF4-FFF2-40B4-BE49-F238E27FC236}">
                <a16:creationId xmlns:a16="http://schemas.microsoft.com/office/drawing/2014/main" id="{167B42ED-C96F-422E-9960-70B509FDABBE}"/>
              </a:ext>
            </a:extLst>
          </p:cNvPr>
          <p:cNvSpPr>
            <a:spLocks noChangeArrowheads="1"/>
          </p:cNvSpPr>
          <p:nvPr/>
        </p:nvSpPr>
        <p:spPr bwMode="auto">
          <a:xfrm>
            <a:off x="6003634" y="291098"/>
            <a:ext cx="184731"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tabLst>
                <a:tab pos="611188" algn="l"/>
              </a:tabLst>
              <a:defRPr>
                <a:solidFill>
                  <a:schemeClr val="tx1"/>
                </a:solidFill>
                <a:latin typeface="Arial" panose="020B0604020202020204" pitchFamily="34" charset="0"/>
              </a:defRPr>
            </a:lvl1pPr>
            <a:lvl2pPr eaLnBrk="0" fontAlgn="base" hangingPunct="0">
              <a:spcBef>
                <a:spcPct val="0"/>
              </a:spcBef>
              <a:spcAft>
                <a:spcPct val="0"/>
              </a:spcAft>
              <a:tabLst>
                <a:tab pos="611188" algn="l"/>
              </a:tabLst>
              <a:defRPr>
                <a:solidFill>
                  <a:schemeClr val="tx1"/>
                </a:solidFill>
                <a:latin typeface="Arial" panose="020B0604020202020204" pitchFamily="34" charset="0"/>
              </a:defRPr>
            </a:lvl2pPr>
            <a:lvl3pPr eaLnBrk="0" fontAlgn="base" hangingPunct="0">
              <a:spcBef>
                <a:spcPct val="0"/>
              </a:spcBef>
              <a:spcAft>
                <a:spcPct val="0"/>
              </a:spcAft>
              <a:tabLst>
                <a:tab pos="611188" algn="l"/>
              </a:tabLst>
              <a:defRPr>
                <a:solidFill>
                  <a:schemeClr val="tx1"/>
                </a:solidFill>
                <a:latin typeface="Arial" panose="020B0604020202020204" pitchFamily="34" charset="0"/>
              </a:defRPr>
            </a:lvl3pPr>
            <a:lvl4pPr eaLnBrk="0" fontAlgn="base" hangingPunct="0">
              <a:spcBef>
                <a:spcPct val="0"/>
              </a:spcBef>
              <a:spcAft>
                <a:spcPct val="0"/>
              </a:spcAft>
              <a:tabLst>
                <a:tab pos="611188" algn="l"/>
              </a:tabLst>
              <a:defRPr>
                <a:solidFill>
                  <a:schemeClr val="tx1"/>
                </a:solidFill>
                <a:latin typeface="Arial" panose="020B0604020202020204" pitchFamily="34" charset="0"/>
              </a:defRPr>
            </a:lvl4pPr>
            <a:lvl5pPr eaLnBrk="0" fontAlgn="base" hangingPunct="0">
              <a:spcBef>
                <a:spcPct val="0"/>
              </a:spcBef>
              <a:spcAft>
                <a:spcPct val="0"/>
              </a:spcAft>
              <a:tabLst>
                <a:tab pos="611188" algn="l"/>
              </a:tabLst>
              <a:defRPr>
                <a:solidFill>
                  <a:schemeClr val="tx1"/>
                </a:solidFill>
                <a:latin typeface="Arial" panose="020B0604020202020204" pitchFamily="34" charset="0"/>
              </a:defRPr>
            </a:lvl5pPr>
            <a:lvl6pPr eaLnBrk="0" fontAlgn="base" hangingPunct="0">
              <a:spcBef>
                <a:spcPct val="0"/>
              </a:spcBef>
              <a:spcAft>
                <a:spcPct val="0"/>
              </a:spcAft>
              <a:tabLst>
                <a:tab pos="611188" algn="l"/>
              </a:tabLst>
              <a:defRPr>
                <a:solidFill>
                  <a:schemeClr val="tx1"/>
                </a:solidFill>
                <a:latin typeface="Arial" panose="020B0604020202020204" pitchFamily="34" charset="0"/>
              </a:defRPr>
            </a:lvl6pPr>
            <a:lvl7pPr eaLnBrk="0" fontAlgn="base" hangingPunct="0">
              <a:spcBef>
                <a:spcPct val="0"/>
              </a:spcBef>
              <a:spcAft>
                <a:spcPct val="0"/>
              </a:spcAft>
              <a:tabLst>
                <a:tab pos="611188" algn="l"/>
              </a:tabLst>
              <a:defRPr>
                <a:solidFill>
                  <a:schemeClr val="tx1"/>
                </a:solidFill>
                <a:latin typeface="Arial" panose="020B0604020202020204" pitchFamily="34" charset="0"/>
              </a:defRPr>
            </a:lvl7pPr>
            <a:lvl8pPr eaLnBrk="0" fontAlgn="base" hangingPunct="0">
              <a:spcBef>
                <a:spcPct val="0"/>
              </a:spcBef>
              <a:spcAft>
                <a:spcPct val="0"/>
              </a:spcAft>
              <a:tabLst>
                <a:tab pos="611188" algn="l"/>
              </a:tabLst>
              <a:defRPr>
                <a:solidFill>
                  <a:schemeClr val="tx1"/>
                </a:solidFill>
                <a:latin typeface="Arial" panose="020B0604020202020204" pitchFamily="34" charset="0"/>
              </a:defRPr>
            </a:lvl8pPr>
            <a:lvl9pPr eaLnBrk="0" fontAlgn="base" hangingPunct="0">
              <a:spcBef>
                <a:spcPct val="0"/>
              </a:spcBef>
              <a:spcAft>
                <a:spcPct val="0"/>
              </a:spcAft>
              <a:tabLst>
                <a:tab pos="611188" algn="l"/>
              </a:tabLst>
              <a:defRPr>
                <a:solidFill>
                  <a:schemeClr val="tx1"/>
                </a:solidFill>
                <a:latin typeface="Arial" panose="020B0604020202020204" pitchFamily="34" charset="0"/>
              </a:defRPr>
            </a:lvl9pPr>
          </a:lstStyle>
          <a:p>
            <a:pPr marL="0" marR="0" lvl="0" indent="0" algn="justLow" defTabSz="914400" rtl="0" eaLnBrk="0" fontAlgn="base" latinLnBrk="0" hangingPunct="0">
              <a:lnSpc>
                <a:spcPct val="100000"/>
              </a:lnSpc>
              <a:spcBef>
                <a:spcPct val="0"/>
              </a:spcBef>
              <a:spcAft>
                <a:spcPct val="0"/>
              </a:spcAft>
              <a:buClrTx/>
              <a:buSzTx/>
              <a:buFontTx/>
              <a:buNone/>
              <a:tabLst>
                <a:tab pos="611188" algn="l"/>
              </a:tabLst>
            </a:pPr>
            <a:br>
              <a:rPr kumimoji="0" lang="fr-FR" altLang="fr-FR" sz="1000" b="0" i="0" u="none" strike="noStrike" cap="none" normalizeH="0" baseline="0" dirty="0">
                <a:ln>
                  <a:noFill/>
                </a:ln>
                <a:solidFill>
                  <a:schemeClr val="tx1"/>
                </a:solidFill>
                <a:effectLst/>
                <a:latin typeface="Arial" panose="020B0604020202020204" pitchFamily="34" charset="0"/>
                <a:ea typeface="Arial" panose="020B0604020202020204" pitchFamily="34" charset="0"/>
              </a:rPr>
            </a:br>
            <a:endParaRPr kumimoji="0" lang="fr-FR" altLang="fr-FR" sz="600" b="0" i="0" u="none" strike="noStrike" cap="none" normalizeH="0" baseline="0" dirty="0">
              <a:ln>
                <a:noFill/>
              </a:ln>
              <a:solidFill>
                <a:schemeClr val="tx1"/>
              </a:solidFill>
              <a:effectLst/>
              <a:latin typeface="Arial" panose="020B0604020202020204" pitchFamily="34" charset="0"/>
            </a:endParaRPr>
          </a:p>
        </p:txBody>
      </p:sp>
      <p:sp>
        <p:nvSpPr>
          <p:cNvPr id="2" name="Rectangle 4">
            <a:extLst>
              <a:ext uri="{FF2B5EF4-FFF2-40B4-BE49-F238E27FC236}">
                <a16:creationId xmlns:a16="http://schemas.microsoft.com/office/drawing/2014/main" id="{A72DCD11-0FC5-4F59-AA52-7898C03E2CFC}"/>
              </a:ext>
            </a:extLst>
          </p:cNvPr>
          <p:cNvSpPr>
            <a:spLocks noChangeArrowheads="1"/>
          </p:cNvSpPr>
          <p:nvPr/>
        </p:nvSpPr>
        <p:spPr bwMode="auto">
          <a:xfrm flipV="1">
            <a:off x="12192000" y="698408"/>
            <a:ext cx="7348005"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fr-FR"/>
          </a:p>
        </p:txBody>
      </p:sp>
      <p:grpSp>
        <p:nvGrpSpPr>
          <p:cNvPr id="4" name="docshapegroup82">
            <a:extLst>
              <a:ext uri="{FF2B5EF4-FFF2-40B4-BE49-F238E27FC236}">
                <a16:creationId xmlns:a16="http://schemas.microsoft.com/office/drawing/2014/main" id="{D21F2145-99F3-472F-B18F-5CD1FBC61DAC}"/>
              </a:ext>
            </a:extLst>
          </p:cNvPr>
          <p:cNvGrpSpPr>
            <a:grpSpLocks/>
          </p:cNvGrpSpPr>
          <p:nvPr/>
        </p:nvGrpSpPr>
        <p:grpSpPr bwMode="auto">
          <a:xfrm>
            <a:off x="8919151" y="2315603"/>
            <a:ext cx="2383318" cy="2830981"/>
            <a:chOff x="0" y="0"/>
            <a:chExt cx="6227" cy="7006"/>
          </a:xfrm>
        </p:grpSpPr>
        <p:pic>
          <p:nvPicPr>
            <p:cNvPr id="7171" name="docshape83">
              <a:extLst>
                <a:ext uri="{FF2B5EF4-FFF2-40B4-BE49-F238E27FC236}">
                  <a16:creationId xmlns:a16="http://schemas.microsoft.com/office/drawing/2014/main" id="{00E6432F-67EF-4E21-A2E5-4063C702C4E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227" cy="7006"/>
            </a:xfrm>
            <a:prstGeom prst="rect">
              <a:avLst/>
            </a:prstGeom>
            <a:noFill/>
            <a:extLst>
              <a:ext uri="{909E8E84-426E-40DD-AFC4-6F175D3DCCD1}">
                <a14:hiddenFill xmlns:a14="http://schemas.microsoft.com/office/drawing/2010/main">
                  <a:solidFill>
                    <a:srgbClr val="FFFFFF"/>
                  </a:solidFill>
                </a14:hiddenFill>
              </a:ext>
            </a:extLst>
          </p:spPr>
        </p:pic>
        <p:sp>
          <p:nvSpPr>
            <p:cNvPr id="5" name="Line 2">
              <a:extLst>
                <a:ext uri="{FF2B5EF4-FFF2-40B4-BE49-F238E27FC236}">
                  <a16:creationId xmlns:a16="http://schemas.microsoft.com/office/drawing/2014/main" id="{EC262C1A-420D-461C-8843-E98A8EACB8B5}"/>
                </a:ext>
              </a:extLst>
            </p:cNvPr>
            <p:cNvSpPr>
              <a:spLocks noChangeShapeType="1"/>
            </p:cNvSpPr>
            <p:nvPr/>
          </p:nvSpPr>
          <p:spPr bwMode="auto">
            <a:xfrm>
              <a:off x="2706" y="34"/>
              <a:ext cx="1021" cy="0"/>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a:p>
          </p:txBody>
        </p:sp>
      </p:grpSp>
      <p:sp>
        <p:nvSpPr>
          <p:cNvPr id="49" name="ZoneTexte 48">
            <a:extLst>
              <a:ext uri="{FF2B5EF4-FFF2-40B4-BE49-F238E27FC236}">
                <a16:creationId xmlns:a16="http://schemas.microsoft.com/office/drawing/2014/main" id="{182E03FE-6856-4625-B79D-AB5513DEA5A3}"/>
              </a:ext>
            </a:extLst>
          </p:cNvPr>
          <p:cNvSpPr txBox="1"/>
          <p:nvPr/>
        </p:nvSpPr>
        <p:spPr>
          <a:xfrm>
            <a:off x="584288" y="5813854"/>
            <a:ext cx="10838691" cy="523220"/>
          </a:xfrm>
          <a:prstGeom prst="rect">
            <a:avLst/>
          </a:prstGeom>
          <a:noFill/>
        </p:spPr>
        <p:txBody>
          <a:bodyPr wrap="square">
            <a:spAutoFit/>
          </a:bodyPr>
          <a:lstStyle/>
          <a:p>
            <a:r>
              <a:rPr lang="fr-FR" sz="1400" dirty="0">
                <a:solidFill>
                  <a:srgbClr val="013863"/>
                </a:solidFill>
                <a:latin typeface="Helvetica" panose="020B0504020202030204" pitchFamily="34" charset="0"/>
              </a:rPr>
              <a:t>Cette technologie vitale pour le bon fonctionnement d’Internet repose sur un maillage complexe d’intermédiaires.</a:t>
            </a:r>
          </a:p>
          <a:p>
            <a:r>
              <a:rPr lang="fr-FR" sz="1400" dirty="0">
                <a:solidFill>
                  <a:srgbClr val="013863"/>
                </a:solidFill>
                <a:latin typeface="Helvetica" panose="020B0504020202030204" pitchFamily="34" charset="0"/>
              </a:rPr>
              <a:t>Aucune entreprise ne peut aujourd’hui s’en passer.</a:t>
            </a:r>
          </a:p>
        </p:txBody>
      </p:sp>
    </p:spTree>
    <p:extLst>
      <p:ext uri="{BB962C8B-B14F-4D97-AF65-F5344CB8AC3E}">
        <p14:creationId xmlns:p14="http://schemas.microsoft.com/office/powerpoint/2010/main" val="71065674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A15F999-1AD1-443F-BD4F-AE9E0BB033D2}"/>
              </a:ext>
            </a:extLst>
          </p:cNvPr>
          <p:cNvSpPr/>
          <p:nvPr/>
        </p:nvSpPr>
        <p:spPr>
          <a:xfrm>
            <a:off x="322758" y="2289179"/>
            <a:ext cx="11459187" cy="2229841"/>
          </a:xfrm>
          <a:prstGeom prst="rect">
            <a:avLst/>
          </a:prstGeom>
        </p:spPr>
        <p:txBody>
          <a:bodyPr wrap="square">
            <a:spAutoFit/>
          </a:bodyPr>
          <a:lstStyle/>
          <a:p>
            <a:pPr marL="107950" marR="132715" algn="just">
              <a:lnSpc>
                <a:spcPct val="121000"/>
              </a:lnSpc>
              <a:spcBef>
                <a:spcPts val="800"/>
              </a:spcBef>
            </a:pPr>
            <a:r>
              <a:rPr lang="fr-FR" sz="1600" b="1" dirty="0">
                <a:solidFill>
                  <a:srgbClr val="013863"/>
                </a:solidFill>
                <a:latin typeface="Helvetica" panose="020B0504020202030204" pitchFamily="34" charset="0"/>
              </a:rPr>
              <a:t>Les enjeux métier</a:t>
            </a:r>
          </a:p>
          <a:p>
            <a:pPr marL="107950" marR="131445" algn="just">
              <a:lnSpc>
                <a:spcPct val="121000"/>
              </a:lnSpc>
              <a:spcBef>
                <a:spcPts val="795"/>
              </a:spcBef>
              <a:spcAft>
                <a:spcPts val="0"/>
              </a:spcAft>
            </a:pPr>
            <a:r>
              <a:rPr lang="fr-FR" sz="1400" dirty="0">
                <a:solidFill>
                  <a:srgbClr val="013863"/>
                </a:solidFill>
                <a:latin typeface="Helvetica" panose="020B0504020202030204" pitchFamily="34" charset="0"/>
              </a:rPr>
              <a:t>Le DNS est essentiel pour toute entreprise proposant du contenu ou des services en ligne (sur Internet ou sur intranet, y compris la messagerie, la téléphonie IP ou des sites web)</a:t>
            </a:r>
          </a:p>
          <a:p>
            <a:pPr marL="107950" marR="132080" algn="just">
              <a:lnSpc>
                <a:spcPct val="121000"/>
              </a:lnSpc>
              <a:spcBef>
                <a:spcPts val="555"/>
              </a:spcBef>
              <a:spcAft>
                <a:spcPts val="0"/>
              </a:spcAft>
            </a:pPr>
            <a:r>
              <a:rPr lang="fr-FR" sz="1400" dirty="0">
                <a:solidFill>
                  <a:srgbClr val="013863"/>
                </a:solidFill>
                <a:latin typeface="Helvetica" panose="020B0504020202030204" pitchFamily="34" charset="0"/>
              </a:rPr>
              <a:t>Les enjeux pour l’image de l’entreprise sont majeurs : celle-ci doit essayer de disposer de noms de domaine permettant de protéger ses marques, et d’être identifiée facilement sur Internet.</a:t>
            </a:r>
          </a:p>
          <a:p>
            <a:pPr marL="107950" marR="132715" algn="just">
              <a:lnSpc>
                <a:spcPct val="121000"/>
              </a:lnSpc>
              <a:spcBef>
                <a:spcPts val="560"/>
              </a:spcBef>
              <a:spcAft>
                <a:spcPts val="0"/>
              </a:spcAft>
            </a:pPr>
            <a:r>
              <a:rPr lang="fr-FR" sz="1400" dirty="0">
                <a:solidFill>
                  <a:srgbClr val="013863"/>
                </a:solidFill>
                <a:latin typeface="Helvetica" panose="020B0504020202030204" pitchFamily="34" charset="0"/>
              </a:rPr>
              <a:t>De la même manière, la disponibilité du service DNS est un enjeu essentiel pour le bon fonctionnement de ses activités numériques.</a:t>
            </a:r>
          </a:p>
          <a:p>
            <a:pPr marL="107950">
              <a:spcBef>
                <a:spcPts val="480"/>
              </a:spcBef>
            </a:pPr>
            <a:endParaRPr lang="fr-FR" sz="1400" b="1" dirty="0">
              <a:effectLst/>
              <a:latin typeface="Arial" panose="020B0604020202020204" pitchFamily="34" charset="0"/>
              <a:ea typeface="Arial" panose="020B0604020202020204" pitchFamily="34" charset="0"/>
            </a:endParaRPr>
          </a:p>
        </p:txBody>
      </p:sp>
      <p:sp>
        <p:nvSpPr>
          <p:cNvPr id="6" name="Espace réservé du numéro de diapositive 5">
            <a:extLst>
              <a:ext uri="{FF2B5EF4-FFF2-40B4-BE49-F238E27FC236}">
                <a16:creationId xmlns:a16="http://schemas.microsoft.com/office/drawing/2014/main" id="{F7D85A02-5EE8-44FC-8584-C652F71F9BC4}"/>
              </a:ext>
            </a:extLst>
          </p:cNvPr>
          <p:cNvSpPr>
            <a:spLocks noGrp="1"/>
          </p:cNvSpPr>
          <p:nvPr>
            <p:ph type="sldNum" sz="quarter" idx="12"/>
          </p:nvPr>
        </p:nvSpPr>
        <p:spPr>
          <a:xfrm>
            <a:off x="11541531" y="6545798"/>
            <a:ext cx="650469" cy="277958"/>
          </a:xfrm>
        </p:spPr>
        <p:txBody>
          <a:bodyPr/>
          <a:lstStyle/>
          <a:p>
            <a:pPr algn="r"/>
            <a:fld id="{F3EE269F-382C-4FDF-AA4F-64C84412D0DE}" type="slidenum">
              <a:rPr lang="fr-FR" sz="1200" smtClean="0">
                <a:solidFill>
                  <a:srgbClr val="013863"/>
                </a:solidFill>
              </a:rPr>
              <a:pPr algn="r"/>
              <a:t>41</a:t>
            </a:fld>
            <a:endParaRPr lang="fr-FR" dirty="0">
              <a:solidFill>
                <a:srgbClr val="013863"/>
              </a:solidFill>
            </a:endParaRPr>
          </a:p>
        </p:txBody>
      </p:sp>
      <p:sp>
        <p:nvSpPr>
          <p:cNvPr id="10" name="Rectangle 6">
            <a:extLst>
              <a:ext uri="{FF2B5EF4-FFF2-40B4-BE49-F238E27FC236}">
                <a16:creationId xmlns:a16="http://schemas.microsoft.com/office/drawing/2014/main" id="{167B42ED-C96F-422E-9960-70B509FDABBE}"/>
              </a:ext>
            </a:extLst>
          </p:cNvPr>
          <p:cNvSpPr>
            <a:spLocks noChangeArrowheads="1"/>
          </p:cNvSpPr>
          <p:nvPr/>
        </p:nvSpPr>
        <p:spPr bwMode="auto">
          <a:xfrm>
            <a:off x="6003634" y="291098"/>
            <a:ext cx="184731"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tabLst>
                <a:tab pos="611188" algn="l"/>
              </a:tabLst>
              <a:defRPr>
                <a:solidFill>
                  <a:schemeClr val="tx1"/>
                </a:solidFill>
                <a:latin typeface="Arial" panose="020B0604020202020204" pitchFamily="34" charset="0"/>
              </a:defRPr>
            </a:lvl1pPr>
            <a:lvl2pPr eaLnBrk="0" fontAlgn="base" hangingPunct="0">
              <a:spcBef>
                <a:spcPct val="0"/>
              </a:spcBef>
              <a:spcAft>
                <a:spcPct val="0"/>
              </a:spcAft>
              <a:tabLst>
                <a:tab pos="611188" algn="l"/>
              </a:tabLst>
              <a:defRPr>
                <a:solidFill>
                  <a:schemeClr val="tx1"/>
                </a:solidFill>
                <a:latin typeface="Arial" panose="020B0604020202020204" pitchFamily="34" charset="0"/>
              </a:defRPr>
            </a:lvl2pPr>
            <a:lvl3pPr eaLnBrk="0" fontAlgn="base" hangingPunct="0">
              <a:spcBef>
                <a:spcPct val="0"/>
              </a:spcBef>
              <a:spcAft>
                <a:spcPct val="0"/>
              </a:spcAft>
              <a:tabLst>
                <a:tab pos="611188" algn="l"/>
              </a:tabLst>
              <a:defRPr>
                <a:solidFill>
                  <a:schemeClr val="tx1"/>
                </a:solidFill>
                <a:latin typeface="Arial" panose="020B0604020202020204" pitchFamily="34" charset="0"/>
              </a:defRPr>
            </a:lvl3pPr>
            <a:lvl4pPr eaLnBrk="0" fontAlgn="base" hangingPunct="0">
              <a:spcBef>
                <a:spcPct val="0"/>
              </a:spcBef>
              <a:spcAft>
                <a:spcPct val="0"/>
              </a:spcAft>
              <a:tabLst>
                <a:tab pos="611188" algn="l"/>
              </a:tabLst>
              <a:defRPr>
                <a:solidFill>
                  <a:schemeClr val="tx1"/>
                </a:solidFill>
                <a:latin typeface="Arial" panose="020B0604020202020204" pitchFamily="34" charset="0"/>
              </a:defRPr>
            </a:lvl4pPr>
            <a:lvl5pPr eaLnBrk="0" fontAlgn="base" hangingPunct="0">
              <a:spcBef>
                <a:spcPct val="0"/>
              </a:spcBef>
              <a:spcAft>
                <a:spcPct val="0"/>
              </a:spcAft>
              <a:tabLst>
                <a:tab pos="611188" algn="l"/>
              </a:tabLst>
              <a:defRPr>
                <a:solidFill>
                  <a:schemeClr val="tx1"/>
                </a:solidFill>
                <a:latin typeface="Arial" panose="020B0604020202020204" pitchFamily="34" charset="0"/>
              </a:defRPr>
            </a:lvl5pPr>
            <a:lvl6pPr eaLnBrk="0" fontAlgn="base" hangingPunct="0">
              <a:spcBef>
                <a:spcPct val="0"/>
              </a:spcBef>
              <a:spcAft>
                <a:spcPct val="0"/>
              </a:spcAft>
              <a:tabLst>
                <a:tab pos="611188" algn="l"/>
              </a:tabLst>
              <a:defRPr>
                <a:solidFill>
                  <a:schemeClr val="tx1"/>
                </a:solidFill>
                <a:latin typeface="Arial" panose="020B0604020202020204" pitchFamily="34" charset="0"/>
              </a:defRPr>
            </a:lvl6pPr>
            <a:lvl7pPr eaLnBrk="0" fontAlgn="base" hangingPunct="0">
              <a:spcBef>
                <a:spcPct val="0"/>
              </a:spcBef>
              <a:spcAft>
                <a:spcPct val="0"/>
              </a:spcAft>
              <a:tabLst>
                <a:tab pos="611188" algn="l"/>
              </a:tabLst>
              <a:defRPr>
                <a:solidFill>
                  <a:schemeClr val="tx1"/>
                </a:solidFill>
                <a:latin typeface="Arial" panose="020B0604020202020204" pitchFamily="34" charset="0"/>
              </a:defRPr>
            </a:lvl7pPr>
            <a:lvl8pPr eaLnBrk="0" fontAlgn="base" hangingPunct="0">
              <a:spcBef>
                <a:spcPct val="0"/>
              </a:spcBef>
              <a:spcAft>
                <a:spcPct val="0"/>
              </a:spcAft>
              <a:tabLst>
                <a:tab pos="611188" algn="l"/>
              </a:tabLst>
              <a:defRPr>
                <a:solidFill>
                  <a:schemeClr val="tx1"/>
                </a:solidFill>
                <a:latin typeface="Arial" panose="020B0604020202020204" pitchFamily="34" charset="0"/>
              </a:defRPr>
            </a:lvl8pPr>
            <a:lvl9pPr eaLnBrk="0" fontAlgn="base" hangingPunct="0">
              <a:spcBef>
                <a:spcPct val="0"/>
              </a:spcBef>
              <a:spcAft>
                <a:spcPct val="0"/>
              </a:spcAft>
              <a:tabLst>
                <a:tab pos="611188" algn="l"/>
              </a:tabLst>
              <a:defRPr>
                <a:solidFill>
                  <a:schemeClr val="tx1"/>
                </a:solidFill>
                <a:latin typeface="Arial" panose="020B0604020202020204" pitchFamily="34" charset="0"/>
              </a:defRPr>
            </a:lvl9pPr>
          </a:lstStyle>
          <a:p>
            <a:pPr marL="0" marR="0" lvl="0" indent="0" algn="justLow" defTabSz="914400" rtl="0" eaLnBrk="0" fontAlgn="base" latinLnBrk="0" hangingPunct="0">
              <a:lnSpc>
                <a:spcPct val="100000"/>
              </a:lnSpc>
              <a:spcBef>
                <a:spcPct val="0"/>
              </a:spcBef>
              <a:spcAft>
                <a:spcPct val="0"/>
              </a:spcAft>
              <a:buClrTx/>
              <a:buSzTx/>
              <a:buFontTx/>
              <a:buNone/>
              <a:tabLst>
                <a:tab pos="611188" algn="l"/>
              </a:tabLst>
            </a:pPr>
            <a:br>
              <a:rPr kumimoji="0" lang="fr-FR" altLang="fr-FR" sz="1000" b="0" i="0" u="none" strike="noStrike" cap="none" normalizeH="0" baseline="0" dirty="0">
                <a:ln>
                  <a:noFill/>
                </a:ln>
                <a:solidFill>
                  <a:schemeClr val="tx1"/>
                </a:solidFill>
                <a:effectLst/>
                <a:latin typeface="Arial" panose="020B0604020202020204" pitchFamily="34" charset="0"/>
                <a:ea typeface="Arial" panose="020B0604020202020204" pitchFamily="34" charset="0"/>
              </a:rPr>
            </a:br>
            <a:endParaRPr kumimoji="0" lang="fr-FR" altLang="fr-FR" sz="600" b="0" i="0" u="none" strike="noStrike" cap="none" normalizeH="0" baseline="0" dirty="0">
              <a:ln>
                <a:noFill/>
              </a:ln>
              <a:solidFill>
                <a:schemeClr val="tx1"/>
              </a:solidFill>
              <a:effectLst/>
              <a:latin typeface="Arial" panose="020B0604020202020204" pitchFamily="34" charset="0"/>
            </a:endParaRPr>
          </a:p>
        </p:txBody>
      </p:sp>
      <p:sp>
        <p:nvSpPr>
          <p:cNvPr id="7" name="Rectangle 5">
            <a:extLst>
              <a:ext uri="{FF2B5EF4-FFF2-40B4-BE49-F238E27FC236}">
                <a16:creationId xmlns:a16="http://schemas.microsoft.com/office/drawing/2014/main" id="{0703A4BD-D8B3-4BE8-A524-078CF1D6C322}"/>
              </a:ext>
            </a:extLst>
          </p:cNvPr>
          <p:cNvSpPr>
            <a:spLocks noChangeArrowheads="1"/>
          </p:cNvSpPr>
          <p:nvPr/>
        </p:nvSpPr>
        <p:spPr bwMode="auto">
          <a:xfrm>
            <a:off x="-460943" y="1791539"/>
            <a:ext cx="10157530" cy="5430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223767" tIns="60306" rIns="247572" bIns="0" numCol="1" anchor="ctr" anchorCtr="0" compatLnSpc="1">
            <a:prstTxWarp prst="textNoShape">
              <a:avLst/>
            </a:prstTxWarp>
            <a:spAutoFit/>
          </a:bodyPr>
          <a:lstStyle/>
          <a:p>
            <a:pPr marL="223520" marR="247015" algn="ctr">
              <a:lnSpc>
                <a:spcPts val="1580"/>
              </a:lnSpc>
            </a:pPr>
            <a:r>
              <a:rPr lang="fr-FR" b="1" dirty="0">
                <a:solidFill>
                  <a:srgbClr val="003964"/>
                </a:solidFill>
                <a:latin typeface="Helvetica Neue"/>
              </a:rPr>
              <a:t>DNS :L’ANNUAIRE MONDIAL QUE VOUS UTILISEZ SANS MÊME LE SAVOIR</a:t>
            </a:r>
          </a:p>
          <a:p>
            <a:pPr marR="247015" eaLnBrk="0" fontAlgn="base" hangingPunct="0">
              <a:spcBef>
                <a:spcPct val="0"/>
              </a:spcBef>
              <a:spcAft>
                <a:spcPct val="0"/>
              </a:spcAft>
            </a:pPr>
            <a:endParaRPr lang="fr-FR" b="1" dirty="0">
              <a:solidFill>
                <a:srgbClr val="003964"/>
              </a:solidFill>
              <a:latin typeface="Helvetica Neue"/>
            </a:endParaRPr>
          </a:p>
        </p:txBody>
      </p:sp>
      <p:sp>
        <p:nvSpPr>
          <p:cNvPr id="11" name="ZoneTexte 10">
            <a:extLst>
              <a:ext uri="{FF2B5EF4-FFF2-40B4-BE49-F238E27FC236}">
                <a16:creationId xmlns:a16="http://schemas.microsoft.com/office/drawing/2014/main" id="{CCDC718F-22D7-4165-9355-4546144F83C5}"/>
              </a:ext>
            </a:extLst>
          </p:cNvPr>
          <p:cNvSpPr txBox="1"/>
          <p:nvPr/>
        </p:nvSpPr>
        <p:spPr>
          <a:xfrm>
            <a:off x="407162" y="603358"/>
            <a:ext cx="12002322" cy="620426"/>
          </a:xfrm>
          <a:prstGeom prst="rect">
            <a:avLst/>
          </a:prstGeom>
          <a:noFill/>
        </p:spPr>
        <p:txBody>
          <a:bodyPr wrap="square">
            <a:spAutoFit/>
          </a:bodyPr>
          <a:lstStyle/>
          <a:p>
            <a:pPr>
              <a:lnSpc>
                <a:spcPts val="4400"/>
              </a:lnSpc>
            </a:pPr>
            <a:r>
              <a:rPr lang="fr-FR" sz="3600" cap="all" spc="-100" dirty="0">
                <a:solidFill>
                  <a:srgbClr val="1AB24B"/>
                </a:solidFill>
                <a:latin typeface="Helvetica" panose="020B0504020202030204" pitchFamily="34" charset="0"/>
              </a:rPr>
              <a:t>L’entreprise INTERCONNECTEE</a:t>
            </a:r>
          </a:p>
        </p:txBody>
      </p:sp>
    </p:spTree>
    <p:extLst>
      <p:ext uri="{BB962C8B-B14F-4D97-AF65-F5344CB8AC3E}">
        <p14:creationId xmlns:p14="http://schemas.microsoft.com/office/powerpoint/2010/main" val="399522771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A15F999-1AD1-443F-BD4F-AE9E0BB033D2}"/>
              </a:ext>
            </a:extLst>
          </p:cNvPr>
          <p:cNvSpPr/>
          <p:nvPr/>
        </p:nvSpPr>
        <p:spPr>
          <a:xfrm>
            <a:off x="340568" y="2315492"/>
            <a:ext cx="11218773" cy="3821174"/>
          </a:xfrm>
          <a:prstGeom prst="rect">
            <a:avLst/>
          </a:prstGeom>
        </p:spPr>
        <p:txBody>
          <a:bodyPr wrap="square">
            <a:spAutoFit/>
          </a:bodyPr>
          <a:lstStyle/>
          <a:p>
            <a:pPr marL="107950" algn="just">
              <a:spcBef>
                <a:spcPts val="480"/>
              </a:spcBef>
            </a:pPr>
            <a:r>
              <a:rPr lang="fr-FR" sz="1600" b="1" dirty="0">
                <a:solidFill>
                  <a:srgbClr val="013863"/>
                </a:solidFill>
                <a:effectLst/>
                <a:latin typeface="Helvetica" panose="020B0504020202030204" pitchFamily="34" charset="0"/>
                <a:ea typeface="Arial" panose="020B0604020202020204" pitchFamily="34" charset="0"/>
              </a:rPr>
              <a:t>Les</a:t>
            </a:r>
            <a:r>
              <a:rPr lang="fr-FR" sz="1600" b="1" spc="-25" dirty="0">
                <a:solidFill>
                  <a:srgbClr val="013863"/>
                </a:solidFill>
                <a:effectLst/>
                <a:latin typeface="Helvetica" panose="020B0504020202030204" pitchFamily="34" charset="0"/>
                <a:ea typeface="Arial" panose="020B0604020202020204" pitchFamily="34" charset="0"/>
              </a:rPr>
              <a:t> </a:t>
            </a:r>
            <a:r>
              <a:rPr lang="fr-FR" sz="1600" b="1" dirty="0">
                <a:solidFill>
                  <a:srgbClr val="013863"/>
                </a:solidFill>
                <a:effectLst/>
                <a:latin typeface="Helvetica" panose="020B0504020202030204" pitchFamily="34" charset="0"/>
                <a:ea typeface="Arial" panose="020B0604020202020204" pitchFamily="34" charset="0"/>
              </a:rPr>
              <a:t>risques</a:t>
            </a:r>
            <a:r>
              <a:rPr lang="fr-FR" sz="1600" b="1" spc="-25" dirty="0">
                <a:solidFill>
                  <a:srgbClr val="013863"/>
                </a:solidFill>
                <a:effectLst/>
                <a:latin typeface="Helvetica" panose="020B0504020202030204" pitchFamily="34" charset="0"/>
                <a:ea typeface="Arial" panose="020B0604020202020204" pitchFamily="34" charset="0"/>
              </a:rPr>
              <a:t> </a:t>
            </a:r>
            <a:r>
              <a:rPr lang="fr-FR" sz="1600" b="1" dirty="0">
                <a:solidFill>
                  <a:srgbClr val="013863"/>
                </a:solidFill>
                <a:effectLst/>
                <a:latin typeface="Helvetica" panose="020B0504020202030204" pitchFamily="34" charset="0"/>
                <a:ea typeface="Arial" panose="020B0604020202020204" pitchFamily="34" charset="0"/>
              </a:rPr>
              <a:t>pour</a:t>
            </a:r>
            <a:r>
              <a:rPr lang="fr-FR" sz="1600" b="1" spc="-25" dirty="0">
                <a:solidFill>
                  <a:srgbClr val="013863"/>
                </a:solidFill>
                <a:effectLst/>
                <a:latin typeface="Helvetica" panose="020B0504020202030204" pitchFamily="34" charset="0"/>
                <a:ea typeface="Arial" panose="020B0604020202020204" pitchFamily="34" charset="0"/>
              </a:rPr>
              <a:t> </a:t>
            </a:r>
            <a:r>
              <a:rPr lang="fr-FR" sz="1600" b="1" dirty="0">
                <a:solidFill>
                  <a:srgbClr val="013863"/>
                </a:solidFill>
                <a:effectLst/>
                <a:latin typeface="Helvetica" panose="020B0504020202030204" pitchFamily="34" charset="0"/>
                <a:ea typeface="Arial" panose="020B0604020202020204" pitchFamily="34" charset="0"/>
              </a:rPr>
              <a:t>l’entreprise:</a:t>
            </a:r>
          </a:p>
          <a:p>
            <a:pPr marL="107950" marR="131445" algn="just">
              <a:lnSpc>
                <a:spcPct val="121000"/>
              </a:lnSpc>
              <a:spcBef>
                <a:spcPts val="795"/>
              </a:spcBef>
              <a:spcAft>
                <a:spcPts val="0"/>
              </a:spcAft>
            </a:pPr>
            <a:r>
              <a:rPr lang="fr-FR" sz="1400" dirty="0">
                <a:solidFill>
                  <a:srgbClr val="013863"/>
                </a:solidFill>
                <a:latin typeface="Helvetica" panose="020B0504020202030204" pitchFamily="34" charset="0"/>
              </a:rPr>
              <a:t> Le service DNS peut être touché par des soucis de disponibilité entraînant l’incapacité d’accéder à des sites web. Cela peut être dû à un bug logiciel, une erreur humaine ou une attaque par déni de service.</a:t>
            </a:r>
          </a:p>
          <a:p>
            <a:pPr marL="107950" marR="132080" algn="just">
              <a:lnSpc>
                <a:spcPct val="121000"/>
              </a:lnSpc>
              <a:spcBef>
                <a:spcPts val="560"/>
              </a:spcBef>
              <a:spcAft>
                <a:spcPts val="0"/>
              </a:spcAft>
            </a:pPr>
            <a:r>
              <a:rPr lang="fr-FR" sz="1400" dirty="0">
                <a:solidFill>
                  <a:srgbClr val="013863"/>
                </a:solidFill>
                <a:latin typeface="Helvetica" panose="020B0504020202030204" pitchFamily="34" charset="0"/>
              </a:rPr>
              <a:t>Le nom d’une entreprise peut être subtilement travesti pour être utilisé dans des campagnes de phishing ou de fraudes. C’est le </a:t>
            </a:r>
            <a:r>
              <a:rPr lang="fr-FR" sz="1400" dirty="0" err="1">
                <a:solidFill>
                  <a:srgbClr val="013863"/>
                </a:solidFill>
                <a:latin typeface="Helvetica" panose="020B0504020202030204" pitchFamily="34" charset="0"/>
              </a:rPr>
              <a:t>typosquatting</a:t>
            </a:r>
            <a:r>
              <a:rPr lang="fr-FR" sz="1400" dirty="0">
                <a:solidFill>
                  <a:srgbClr val="013863"/>
                </a:solidFill>
                <a:latin typeface="Helvetica" panose="020B0504020202030204" pitchFamily="34" charset="0"/>
              </a:rPr>
              <a:t>.</a:t>
            </a:r>
          </a:p>
          <a:p>
            <a:pPr marL="107950" algn="just">
              <a:spcBef>
                <a:spcPts val="560"/>
              </a:spcBef>
              <a:spcAft>
                <a:spcPts val="0"/>
              </a:spcAft>
            </a:pPr>
            <a:r>
              <a:rPr lang="fr-FR" sz="1400" dirty="0">
                <a:solidFill>
                  <a:srgbClr val="013863"/>
                </a:solidFill>
                <a:latin typeface="Helvetica" panose="020B0504020202030204" pitchFamily="34" charset="0"/>
              </a:rPr>
              <a:t>Par exemple : monentreprese.com vs monentreprise.com</a:t>
            </a:r>
          </a:p>
          <a:p>
            <a:pPr marL="107950" marR="132080" algn="just">
              <a:lnSpc>
                <a:spcPct val="121000"/>
              </a:lnSpc>
              <a:spcBef>
                <a:spcPts val="820"/>
              </a:spcBef>
              <a:spcAft>
                <a:spcPts val="0"/>
              </a:spcAft>
            </a:pPr>
            <a:r>
              <a:rPr lang="fr-FR" sz="1400" dirty="0">
                <a:solidFill>
                  <a:srgbClr val="013863"/>
                </a:solidFill>
                <a:latin typeface="Helvetica" panose="020B0504020202030204" pitchFamily="34" charset="0"/>
              </a:rPr>
              <a:t>Enfin, le nom DNS de votre entreprise peut être “squatté” si vous ne l’avez pas renouvelé à temps (cybersquatting) ou utilisé dans un nom de domaine similaire.</a:t>
            </a:r>
          </a:p>
          <a:p>
            <a:pPr marL="107950" marR="131445" algn="just">
              <a:lnSpc>
                <a:spcPct val="121000"/>
              </a:lnSpc>
              <a:spcBef>
                <a:spcPts val="555"/>
              </a:spcBef>
              <a:spcAft>
                <a:spcPts val="0"/>
              </a:spcAft>
            </a:pPr>
            <a:r>
              <a:rPr lang="fr-FR" sz="1400" dirty="0">
                <a:solidFill>
                  <a:srgbClr val="013863"/>
                </a:solidFill>
                <a:latin typeface="Helvetica" panose="020B0504020202030204" pitchFamily="34" charset="0"/>
              </a:rPr>
              <a:t>Par exemple : monentreprise-support.com sera utilisé dans une arnaque pour usurper le service support d’une société.</a:t>
            </a:r>
          </a:p>
          <a:p>
            <a:pPr marL="107950" marR="132080" algn="just">
              <a:lnSpc>
                <a:spcPct val="121000"/>
              </a:lnSpc>
              <a:spcBef>
                <a:spcPts val="795"/>
              </a:spcBef>
              <a:spcAft>
                <a:spcPts val="0"/>
              </a:spcAft>
            </a:pPr>
            <a:endParaRPr lang="fr-FR" sz="1400" dirty="0">
              <a:solidFill>
                <a:srgbClr val="013863"/>
              </a:solidFill>
              <a:latin typeface="Helvetica" panose="020B0504020202030204" pitchFamily="34" charset="0"/>
            </a:endParaRPr>
          </a:p>
          <a:p>
            <a:pPr marL="107950" marR="132080" algn="just">
              <a:lnSpc>
                <a:spcPct val="121000"/>
              </a:lnSpc>
              <a:spcBef>
                <a:spcPts val="795"/>
              </a:spcBef>
            </a:pPr>
            <a:endParaRPr lang="fr-FR" sz="1400" dirty="0">
              <a:solidFill>
                <a:srgbClr val="013863"/>
              </a:solidFill>
              <a:latin typeface="Helvetica" panose="020B0504020202030204" pitchFamily="34" charset="0"/>
            </a:endParaRPr>
          </a:p>
          <a:p>
            <a:pPr marL="107950">
              <a:spcBef>
                <a:spcPts val="480"/>
              </a:spcBef>
            </a:pPr>
            <a:endParaRPr lang="fr-FR" sz="1400" b="1" dirty="0">
              <a:effectLst/>
              <a:latin typeface="Arial" panose="020B0604020202020204" pitchFamily="34" charset="0"/>
              <a:ea typeface="Arial" panose="020B0604020202020204" pitchFamily="34" charset="0"/>
            </a:endParaRPr>
          </a:p>
        </p:txBody>
      </p:sp>
      <p:sp>
        <p:nvSpPr>
          <p:cNvPr id="6" name="Espace réservé du numéro de diapositive 5">
            <a:extLst>
              <a:ext uri="{FF2B5EF4-FFF2-40B4-BE49-F238E27FC236}">
                <a16:creationId xmlns:a16="http://schemas.microsoft.com/office/drawing/2014/main" id="{F7D85A02-5EE8-44FC-8584-C652F71F9BC4}"/>
              </a:ext>
            </a:extLst>
          </p:cNvPr>
          <p:cNvSpPr>
            <a:spLocks noGrp="1"/>
          </p:cNvSpPr>
          <p:nvPr>
            <p:ph type="sldNum" sz="quarter" idx="12"/>
          </p:nvPr>
        </p:nvSpPr>
        <p:spPr>
          <a:xfrm>
            <a:off x="11541531" y="6545798"/>
            <a:ext cx="650469" cy="277958"/>
          </a:xfrm>
        </p:spPr>
        <p:txBody>
          <a:bodyPr/>
          <a:lstStyle/>
          <a:p>
            <a:pPr algn="r"/>
            <a:fld id="{F3EE269F-382C-4FDF-AA4F-64C84412D0DE}" type="slidenum">
              <a:rPr lang="fr-FR" sz="1200" smtClean="0">
                <a:solidFill>
                  <a:srgbClr val="013863"/>
                </a:solidFill>
              </a:rPr>
              <a:pPr algn="r"/>
              <a:t>42</a:t>
            </a:fld>
            <a:endParaRPr lang="fr-FR" dirty="0">
              <a:solidFill>
                <a:srgbClr val="013863"/>
              </a:solidFill>
            </a:endParaRPr>
          </a:p>
        </p:txBody>
      </p:sp>
      <p:sp>
        <p:nvSpPr>
          <p:cNvPr id="10" name="Rectangle 6">
            <a:extLst>
              <a:ext uri="{FF2B5EF4-FFF2-40B4-BE49-F238E27FC236}">
                <a16:creationId xmlns:a16="http://schemas.microsoft.com/office/drawing/2014/main" id="{167B42ED-C96F-422E-9960-70B509FDABBE}"/>
              </a:ext>
            </a:extLst>
          </p:cNvPr>
          <p:cNvSpPr>
            <a:spLocks noChangeArrowheads="1"/>
          </p:cNvSpPr>
          <p:nvPr/>
        </p:nvSpPr>
        <p:spPr bwMode="auto">
          <a:xfrm>
            <a:off x="6003634" y="291098"/>
            <a:ext cx="184731"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tabLst>
                <a:tab pos="611188" algn="l"/>
              </a:tabLst>
              <a:defRPr>
                <a:solidFill>
                  <a:schemeClr val="tx1"/>
                </a:solidFill>
                <a:latin typeface="Arial" panose="020B0604020202020204" pitchFamily="34" charset="0"/>
              </a:defRPr>
            </a:lvl1pPr>
            <a:lvl2pPr eaLnBrk="0" fontAlgn="base" hangingPunct="0">
              <a:spcBef>
                <a:spcPct val="0"/>
              </a:spcBef>
              <a:spcAft>
                <a:spcPct val="0"/>
              </a:spcAft>
              <a:tabLst>
                <a:tab pos="611188" algn="l"/>
              </a:tabLst>
              <a:defRPr>
                <a:solidFill>
                  <a:schemeClr val="tx1"/>
                </a:solidFill>
                <a:latin typeface="Arial" panose="020B0604020202020204" pitchFamily="34" charset="0"/>
              </a:defRPr>
            </a:lvl2pPr>
            <a:lvl3pPr eaLnBrk="0" fontAlgn="base" hangingPunct="0">
              <a:spcBef>
                <a:spcPct val="0"/>
              </a:spcBef>
              <a:spcAft>
                <a:spcPct val="0"/>
              </a:spcAft>
              <a:tabLst>
                <a:tab pos="611188" algn="l"/>
              </a:tabLst>
              <a:defRPr>
                <a:solidFill>
                  <a:schemeClr val="tx1"/>
                </a:solidFill>
                <a:latin typeface="Arial" panose="020B0604020202020204" pitchFamily="34" charset="0"/>
              </a:defRPr>
            </a:lvl3pPr>
            <a:lvl4pPr eaLnBrk="0" fontAlgn="base" hangingPunct="0">
              <a:spcBef>
                <a:spcPct val="0"/>
              </a:spcBef>
              <a:spcAft>
                <a:spcPct val="0"/>
              </a:spcAft>
              <a:tabLst>
                <a:tab pos="611188" algn="l"/>
              </a:tabLst>
              <a:defRPr>
                <a:solidFill>
                  <a:schemeClr val="tx1"/>
                </a:solidFill>
                <a:latin typeface="Arial" panose="020B0604020202020204" pitchFamily="34" charset="0"/>
              </a:defRPr>
            </a:lvl4pPr>
            <a:lvl5pPr eaLnBrk="0" fontAlgn="base" hangingPunct="0">
              <a:spcBef>
                <a:spcPct val="0"/>
              </a:spcBef>
              <a:spcAft>
                <a:spcPct val="0"/>
              </a:spcAft>
              <a:tabLst>
                <a:tab pos="611188" algn="l"/>
              </a:tabLst>
              <a:defRPr>
                <a:solidFill>
                  <a:schemeClr val="tx1"/>
                </a:solidFill>
                <a:latin typeface="Arial" panose="020B0604020202020204" pitchFamily="34" charset="0"/>
              </a:defRPr>
            </a:lvl5pPr>
            <a:lvl6pPr eaLnBrk="0" fontAlgn="base" hangingPunct="0">
              <a:spcBef>
                <a:spcPct val="0"/>
              </a:spcBef>
              <a:spcAft>
                <a:spcPct val="0"/>
              </a:spcAft>
              <a:tabLst>
                <a:tab pos="611188" algn="l"/>
              </a:tabLst>
              <a:defRPr>
                <a:solidFill>
                  <a:schemeClr val="tx1"/>
                </a:solidFill>
                <a:latin typeface="Arial" panose="020B0604020202020204" pitchFamily="34" charset="0"/>
              </a:defRPr>
            </a:lvl6pPr>
            <a:lvl7pPr eaLnBrk="0" fontAlgn="base" hangingPunct="0">
              <a:spcBef>
                <a:spcPct val="0"/>
              </a:spcBef>
              <a:spcAft>
                <a:spcPct val="0"/>
              </a:spcAft>
              <a:tabLst>
                <a:tab pos="611188" algn="l"/>
              </a:tabLst>
              <a:defRPr>
                <a:solidFill>
                  <a:schemeClr val="tx1"/>
                </a:solidFill>
                <a:latin typeface="Arial" panose="020B0604020202020204" pitchFamily="34" charset="0"/>
              </a:defRPr>
            </a:lvl7pPr>
            <a:lvl8pPr eaLnBrk="0" fontAlgn="base" hangingPunct="0">
              <a:spcBef>
                <a:spcPct val="0"/>
              </a:spcBef>
              <a:spcAft>
                <a:spcPct val="0"/>
              </a:spcAft>
              <a:tabLst>
                <a:tab pos="611188" algn="l"/>
              </a:tabLst>
              <a:defRPr>
                <a:solidFill>
                  <a:schemeClr val="tx1"/>
                </a:solidFill>
                <a:latin typeface="Arial" panose="020B0604020202020204" pitchFamily="34" charset="0"/>
              </a:defRPr>
            </a:lvl8pPr>
            <a:lvl9pPr eaLnBrk="0" fontAlgn="base" hangingPunct="0">
              <a:spcBef>
                <a:spcPct val="0"/>
              </a:spcBef>
              <a:spcAft>
                <a:spcPct val="0"/>
              </a:spcAft>
              <a:tabLst>
                <a:tab pos="611188" algn="l"/>
              </a:tabLst>
              <a:defRPr>
                <a:solidFill>
                  <a:schemeClr val="tx1"/>
                </a:solidFill>
                <a:latin typeface="Arial" panose="020B0604020202020204" pitchFamily="34" charset="0"/>
              </a:defRPr>
            </a:lvl9pPr>
          </a:lstStyle>
          <a:p>
            <a:pPr marL="0" marR="0" lvl="0" indent="0" algn="justLow" defTabSz="914400" rtl="0" eaLnBrk="0" fontAlgn="base" latinLnBrk="0" hangingPunct="0">
              <a:lnSpc>
                <a:spcPct val="100000"/>
              </a:lnSpc>
              <a:spcBef>
                <a:spcPct val="0"/>
              </a:spcBef>
              <a:spcAft>
                <a:spcPct val="0"/>
              </a:spcAft>
              <a:buClrTx/>
              <a:buSzTx/>
              <a:buFontTx/>
              <a:buNone/>
              <a:tabLst>
                <a:tab pos="611188" algn="l"/>
              </a:tabLst>
            </a:pPr>
            <a:br>
              <a:rPr kumimoji="0" lang="fr-FR" altLang="fr-FR" sz="1000" b="0" i="0" u="none" strike="noStrike" cap="none" normalizeH="0" baseline="0" dirty="0">
                <a:ln>
                  <a:noFill/>
                </a:ln>
                <a:solidFill>
                  <a:schemeClr val="tx1"/>
                </a:solidFill>
                <a:effectLst/>
                <a:latin typeface="Arial" panose="020B0604020202020204" pitchFamily="34" charset="0"/>
                <a:ea typeface="Arial" panose="020B0604020202020204" pitchFamily="34" charset="0"/>
              </a:rPr>
            </a:br>
            <a:endParaRPr kumimoji="0" lang="fr-FR" altLang="fr-FR" sz="600" b="0" i="0" u="none" strike="noStrike" cap="none" normalizeH="0" baseline="0" dirty="0">
              <a:ln>
                <a:noFill/>
              </a:ln>
              <a:solidFill>
                <a:schemeClr val="tx1"/>
              </a:solidFill>
              <a:effectLst/>
              <a:latin typeface="Arial" panose="020B0604020202020204" pitchFamily="34" charset="0"/>
            </a:endParaRPr>
          </a:p>
        </p:txBody>
      </p:sp>
      <p:sp>
        <p:nvSpPr>
          <p:cNvPr id="7" name="Rectangle 5">
            <a:extLst>
              <a:ext uri="{FF2B5EF4-FFF2-40B4-BE49-F238E27FC236}">
                <a16:creationId xmlns:a16="http://schemas.microsoft.com/office/drawing/2014/main" id="{4B05A8C5-6B97-48C6-A525-C785658FA312}"/>
              </a:ext>
            </a:extLst>
          </p:cNvPr>
          <p:cNvSpPr>
            <a:spLocks noChangeArrowheads="1"/>
          </p:cNvSpPr>
          <p:nvPr/>
        </p:nvSpPr>
        <p:spPr bwMode="auto">
          <a:xfrm>
            <a:off x="-460943" y="1791539"/>
            <a:ext cx="10157530" cy="5430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223767" tIns="60306" rIns="247572" bIns="0" numCol="1" anchor="ctr" anchorCtr="0" compatLnSpc="1">
            <a:prstTxWarp prst="textNoShape">
              <a:avLst/>
            </a:prstTxWarp>
            <a:spAutoFit/>
          </a:bodyPr>
          <a:lstStyle/>
          <a:p>
            <a:pPr marL="223520" marR="247015" algn="ctr">
              <a:lnSpc>
                <a:spcPts val="1580"/>
              </a:lnSpc>
            </a:pPr>
            <a:r>
              <a:rPr lang="fr-FR" b="1" dirty="0">
                <a:solidFill>
                  <a:srgbClr val="003964"/>
                </a:solidFill>
                <a:latin typeface="Helvetica Neue"/>
              </a:rPr>
              <a:t>DNS :L’ANNUAIRE MONDIAL QUE VOUS UTILISEZ SANS MÊME LE SAVOIR</a:t>
            </a:r>
          </a:p>
          <a:p>
            <a:pPr marR="247015" eaLnBrk="0" fontAlgn="base" hangingPunct="0">
              <a:spcBef>
                <a:spcPct val="0"/>
              </a:spcBef>
              <a:spcAft>
                <a:spcPct val="0"/>
              </a:spcAft>
            </a:pPr>
            <a:endParaRPr lang="fr-FR" b="1" dirty="0">
              <a:solidFill>
                <a:srgbClr val="003964"/>
              </a:solidFill>
              <a:latin typeface="Helvetica Neue"/>
            </a:endParaRPr>
          </a:p>
        </p:txBody>
      </p:sp>
      <p:sp>
        <p:nvSpPr>
          <p:cNvPr id="12" name="ZoneTexte 11">
            <a:extLst>
              <a:ext uri="{FF2B5EF4-FFF2-40B4-BE49-F238E27FC236}">
                <a16:creationId xmlns:a16="http://schemas.microsoft.com/office/drawing/2014/main" id="{85A01FCB-DC16-4E20-908A-D3FEB4023701}"/>
              </a:ext>
            </a:extLst>
          </p:cNvPr>
          <p:cNvSpPr txBox="1"/>
          <p:nvPr/>
        </p:nvSpPr>
        <p:spPr>
          <a:xfrm>
            <a:off x="407162" y="603358"/>
            <a:ext cx="12002322" cy="620426"/>
          </a:xfrm>
          <a:prstGeom prst="rect">
            <a:avLst/>
          </a:prstGeom>
          <a:noFill/>
        </p:spPr>
        <p:txBody>
          <a:bodyPr wrap="square">
            <a:spAutoFit/>
          </a:bodyPr>
          <a:lstStyle/>
          <a:p>
            <a:pPr>
              <a:lnSpc>
                <a:spcPts val="4400"/>
              </a:lnSpc>
            </a:pPr>
            <a:r>
              <a:rPr lang="fr-FR" sz="3600" cap="all" spc="-100" dirty="0">
                <a:solidFill>
                  <a:srgbClr val="1AB24B"/>
                </a:solidFill>
                <a:latin typeface="Helvetica" panose="020B0504020202030204" pitchFamily="34" charset="0"/>
              </a:rPr>
              <a:t>L’entreprise INTERCONNECTEE</a:t>
            </a:r>
          </a:p>
        </p:txBody>
      </p:sp>
    </p:spTree>
    <p:extLst>
      <p:ext uri="{BB962C8B-B14F-4D97-AF65-F5344CB8AC3E}">
        <p14:creationId xmlns:p14="http://schemas.microsoft.com/office/powerpoint/2010/main" val="376951867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A15F999-1AD1-443F-BD4F-AE9E0BB033D2}"/>
              </a:ext>
            </a:extLst>
          </p:cNvPr>
          <p:cNvSpPr/>
          <p:nvPr/>
        </p:nvSpPr>
        <p:spPr>
          <a:xfrm>
            <a:off x="322758" y="2289179"/>
            <a:ext cx="11218773" cy="3306674"/>
          </a:xfrm>
          <a:prstGeom prst="rect">
            <a:avLst/>
          </a:prstGeom>
        </p:spPr>
        <p:txBody>
          <a:bodyPr wrap="square">
            <a:spAutoFit/>
          </a:bodyPr>
          <a:lstStyle/>
          <a:p>
            <a:pPr marL="107950">
              <a:spcBef>
                <a:spcPts val="740"/>
              </a:spcBef>
            </a:pPr>
            <a:r>
              <a:rPr lang="fr-FR" sz="1400" dirty="0">
                <a:solidFill>
                  <a:srgbClr val="013863"/>
                </a:solidFill>
                <a:latin typeface="Helvetica" panose="020B0504020202030204" pitchFamily="34" charset="0"/>
              </a:rPr>
              <a:t>Niveau standard</a:t>
            </a:r>
          </a:p>
          <a:p>
            <a:pPr marL="107950" marR="26035">
              <a:lnSpc>
                <a:spcPct val="121000"/>
              </a:lnSpc>
              <a:spcBef>
                <a:spcPts val="740"/>
              </a:spcBef>
            </a:pPr>
            <a:r>
              <a:rPr lang="fr-FR" sz="1400" dirty="0">
                <a:solidFill>
                  <a:srgbClr val="013863"/>
                </a:solidFill>
                <a:latin typeface="Helvetica" panose="020B0504020202030204" pitchFamily="34" charset="0"/>
              </a:rPr>
              <a:t>Savez-vous combien vous coûte annuellement la protection de vos noms de domaine ? Faites-vous de la veille ?</a:t>
            </a:r>
          </a:p>
          <a:p>
            <a:pPr marL="107950">
              <a:spcBef>
                <a:spcPts val="740"/>
              </a:spcBef>
            </a:pPr>
            <a:r>
              <a:rPr lang="fr-FR" sz="1400" dirty="0">
                <a:solidFill>
                  <a:srgbClr val="013863"/>
                </a:solidFill>
                <a:latin typeface="Helvetica" panose="020B0504020202030204" pitchFamily="34" charset="0"/>
              </a:rPr>
              <a:t> </a:t>
            </a:r>
          </a:p>
          <a:p>
            <a:pPr marL="107950">
              <a:spcBef>
                <a:spcPts val="740"/>
              </a:spcBef>
            </a:pPr>
            <a:r>
              <a:rPr lang="fr-FR" sz="1400" dirty="0">
                <a:solidFill>
                  <a:srgbClr val="013863"/>
                </a:solidFill>
                <a:latin typeface="Helvetica" panose="020B0504020202030204" pitchFamily="34" charset="0"/>
              </a:rPr>
              <a:t>Niveau avancé</a:t>
            </a:r>
          </a:p>
          <a:p>
            <a:pPr marL="107950">
              <a:lnSpc>
                <a:spcPct val="121000"/>
              </a:lnSpc>
              <a:spcBef>
                <a:spcPts val="740"/>
              </a:spcBef>
            </a:pPr>
            <a:r>
              <a:rPr lang="fr-FR" sz="1400" dirty="0">
                <a:solidFill>
                  <a:srgbClr val="013863"/>
                </a:solidFill>
                <a:latin typeface="Helvetica" panose="020B0504020202030204" pitchFamily="34" charset="0"/>
              </a:rPr>
              <a:t>Êtes-vous armé pour traiter un éventuel conflit juridique sur ce sujet ? Usurpation de noms, oubli de renouvellement, etc.</a:t>
            </a:r>
          </a:p>
          <a:p>
            <a:pPr marL="107950" marR="132080" algn="just">
              <a:lnSpc>
                <a:spcPct val="121000"/>
              </a:lnSpc>
              <a:spcBef>
                <a:spcPts val="795"/>
              </a:spcBef>
              <a:spcAft>
                <a:spcPts val="0"/>
              </a:spcAft>
            </a:pPr>
            <a:endParaRPr lang="fr-FR" sz="1400" dirty="0">
              <a:solidFill>
                <a:srgbClr val="013863"/>
              </a:solidFill>
              <a:latin typeface="Helvetica" panose="020B0504020202030204" pitchFamily="34" charset="0"/>
            </a:endParaRPr>
          </a:p>
          <a:p>
            <a:pPr marL="107950" marR="26035">
              <a:lnSpc>
                <a:spcPct val="121000"/>
              </a:lnSpc>
              <a:spcBef>
                <a:spcPts val="795"/>
              </a:spcBef>
              <a:spcAft>
                <a:spcPts val="0"/>
              </a:spcAft>
            </a:pPr>
            <a:endParaRPr lang="fr-FR" sz="1400" dirty="0">
              <a:solidFill>
                <a:srgbClr val="013863"/>
              </a:solidFill>
              <a:latin typeface="Helvetica" panose="020B0504020202030204" pitchFamily="34" charset="0"/>
            </a:endParaRPr>
          </a:p>
          <a:p>
            <a:pPr marL="107950" marR="132715" algn="just">
              <a:lnSpc>
                <a:spcPct val="121000"/>
              </a:lnSpc>
              <a:spcBef>
                <a:spcPts val="800"/>
              </a:spcBef>
              <a:spcAft>
                <a:spcPts val="0"/>
              </a:spcAft>
            </a:pPr>
            <a:endParaRPr lang="fr-FR" sz="1400" dirty="0">
              <a:solidFill>
                <a:srgbClr val="013863"/>
              </a:solidFill>
              <a:latin typeface="Helvetica" panose="020B0504020202030204" pitchFamily="34" charset="0"/>
            </a:endParaRPr>
          </a:p>
          <a:p>
            <a:pPr marL="107950" algn="just">
              <a:spcBef>
                <a:spcPts val="800"/>
              </a:spcBef>
            </a:pPr>
            <a:endParaRPr lang="fr-FR" sz="1400" dirty="0">
              <a:solidFill>
                <a:srgbClr val="013863"/>
              </a:solidFill>
              <a:latin typeface="Helvetica" panose="020B0504020202030204" pitchFamily="34" charset="0"/>
            </a:endParaRPr>
          </a:p>
          <a:p>
            <a:pPr marL="107950">
              <a:spcBef>
                <a:spcPts val="480"/>
              </a:spcBef>
            </a:pPr>
            <a:endParaRPr lang="fr-FR" sz="1400" b="1" dirty="0">
              <a:effectLst/>
              <a:latin typeface="Arial" panose="020B0604020202020204" pitchFamily="34" charset="0"/>
              <a:ea typeface="Arial" panose="020B0604020202020204" pitchFamily="34" charset="0"/>
            </a:endParaRPr>
          </a:p>
        </p:txBody>
      </p:sp>
      <p:sp>
        <p:nvSpPr>
          <p:cNvPr id="6" name="Espace réservé du numéro de diapositive 5">
            <a:extLst>
              <a:ext uri="{FF2B5EF4-FFF2-40B4-BE49-F238E27FC236}">
                <a16:creationId xmlns:a16="http://schemas.microsoft.com/office/drawing/2014/main" id="{F7D85A02-5EE8-44FC-8584-C652F71F9BC4}"/>
              </a:ext>
            </a:extLst>
          </p:cNvPr>
          <p:cNvSpPr>
            <a:spLocks noGrp="1"/>
          </p:cNvSpPr>
          <p:nvPr>
            <p:ph type="sldNum" sz="quarter" idx="12"/>
          </p:nvPr>
        </p:nvSpPr>
        <p:spPr>
          <a:xfrm>
            <a:off x="11541531" y="6545798"/>
            <a:ext cx="650469" cy="277958"/>
          </a:xfrm>
        </p:spPr>
        <p:txBody>
          <a:bodyPr/>
          <a:lstStyle/>
          <a:p>
            <a:pPr algn="r"/>
            <a:fld id="{F3EE269F-382C-4FDF-AA4F-64C84412D0DE}" type="slidenum">
              <a:rPr lang="fr-FR" sz="1200" smtClean="0">
                <a:solidFill>
                  <a:srgbClr val="013863"/>
                </a:solidFill>
              </a:rPr>
              <a:pPr algn="r"/>
              <a:t>43</a:t>
            </a:fld>
            <a:endParaRPr lang="fr-FR" dirty="0">
              <a:solidFill>
                <a:srgbClr val="013863"/>
              </a:solidFill>
            </a:endParaRPr>
          </a:p>
        </p:txBody>
      </p:sp>
      <p:sp>
        <p:nvSpPr>
          <p:cNvPr id="10" name="Rectangle 6">
            <a:extLst>
              <a:ext uri="{FF2B5EF4-FFF2-40B4-BE49-F238E27FC236}">
                <a16:creationId xmlns:a16="http://schemas.microsoft.com/office/drawing/2014/main" id="{167B42ED-C96F-422E-9960-70B509FDABBE}"/>
              </a:ext>
            </a:extLst>
          </p:cNvPr>
          <p:cNvSpPr>
            <a:spLocks noChangeArrowheads="1"/>
          </p:cNvSpPr>
          <p:nvPr/>
        </p:nvSpPr>
        <p:spPr bwMode="auto">
          <a:xfrm>
            <a:off x="6003634" y="291098"/>
            <a:ext cx="184731"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tabLst>
                <a:tab pos="611188" algn="l"/>
              </a:tabLst>
              <a:defRPr>
                <a:solidFill>
                  <a:schemeClr val="tx1"/>
                </a:solidFill>
                <a:latin typeface="Arial" panose="020B0604020202020204" pitchFamily="34" charset="0"/>
              </a:defRPr>
            </a:lvl1pPr>
            <a:lvl2pPr eaLnBrk="0" fontAlgn="base" hangingPunct="0">
              <a:spcBef>
                <a:spcPct val="0"/>
              </a:spcBef>
              <a:spcAft>
                <a:spcPct val="0"/>
              </a:spcAft>
              <a:tabLst>
                <a:tab pos="611188" algn="l"/>
              </a:tabLst>
              <a:defRPr>
                <a:solidFill>
                  <a:schemeClr val="tx1"/>
                </a:solidFill>
                <a:latin typeface="Arial" panose="020B0604020202020204" pitchFamily="34" charset="0"/>
              </a:defRPr>
            </a:lvl2pPr>
            <a:lvl3pPr eaLnBrk="0" fontAlgn="base" hangingPunct="0">
              <a:spcBef>
                <a:spcPct val="0"/>
              </a:spcBef>
              <a:spcAft>
                <a:spcPct val="0"/>
              </a:spcAft>
              <a:tabLst>
                <a:tab pos="611188" algn="l"/>
              </a:tabLst>
              <a:defRPr>
                <a:solidFill>
                  <a:schemeClr val="tx1"/>
                </a:solidFill>
                <a:latin typeface="Arial" panose="020B0604020202020204" pitchFamily="34" charset="0"/>
              </a:defRPr>
            </a:lvl3pPr>
            <a:lvl4pPr eaLnBrk="0" fontAlgn="base" hangingPunct="0">
              <a:spcBef>
                <a:spcPct val="0"/>
              </a:spcBef>
              <a:spcAft>
                <a:spcPct val="0"/>
              </a:spcAft>
              <a:tabLst>
                <a:tab pos="611188" algn="l"/>
              </a:tabLst>
              <a:defRPr>
                <a:solidFill>
                  <a:schemeClr val="tx1"/>
                </a:solidFill>
                <a:latin typeface="Arial" panose="020B0604020202020204" pitchFamily="34" charset="0"/>
              </a:defRPr>
            </a:lvl4pPr>
            <a:lvl5pPr eaLnBrk="0" fontAlgn="base" hangingPunct="0">
              <a:spcBef>
                <a:spcPct val="0"/>
              </a:spcBef>
              <a:spcAft>
                <a:spcPct val="0"/>
              </a:spcAft>
              <a:tabLst>
                <a:tab pos="611188" algn="l"/>
              </a:tabLst>
              <a:defRPr>
                <a:solidFill>
                  <a:schemeClr val="tx1"/>
                </a:solidFill>
                <a:latin typeface="Arial" panose="020B0604020202020204" pitchFamily="34" charset="0"/>
              </a:defRPr>
            </a:lvl5pPr>
            <a:lvl6pPr eaLnBrk="0" fontAlgn="base" hangingPunct="0">
              <a:spcBef>
                <a:spcPct val="0"/>
              </a:spcBef>
              <a:spcAft>
                <a:spcPct val="0"/>
              </a:spcAft>
              <a:tabLst>
                <a:tab pos="611188" algn="l"/>
              </a:tabLst>
              <a:defRPr>
                <a:solidFill>
                  <a:schemeClr val="tx1"/>
                </a:solidFill>
                <a:latin typeface="Arial" panose="020B0604020202020204" pitchFamily="34" charset="0"/>
              </a:defRPr>
            </a:lvl6pPr>
            <a:lvl7pPr eaLnBrk="0" fontAlgn="base" hangingPunct="0">
              <a:spcBef>
                <a:spcPct val="0"/>
              </a:spcBef>
              <a:spcAft>
                <a:spcPct val="0"/>
              </a:spcAft>
              <a:tabLst>
                <a:tab pos="611188" algn="l"/>
              </a:tabLst>
              <a:defRPr>
                <a:solidFill>
                  <a:schemeClr val="tx1"/>
                </a:solidFill>
                <a:latin typeface="Arial" panose="020B0604020202020204" pitchFamily="34" charset="0"/>
              </a:defRPr>
            </a:lvl7pPr>
            <a:lvl8pPr eaLnBrk="0" fontAlgn="base" hangingPunct="0">
              <a:spcBef>
                <a:spcPct val="0"/>
              </a:spcBef>
              <a:spcAft>
                <a:spcPct val="0"/>
              </a:spcAft>
              <a:tabLst>
                <a:tab pos="611188" algn="l"/>
              </a:tabLst>
              <a:defRPr>
                <a:solidFill>
                  <a:schemeClr val="tx1"/>
                </a:solidFill>
                <a:latin typeface="Arial" panose="020B0604020202020204" pitchFamily="34" charset="0"/>
              </a:defRPr>
            </a:lvl8pPr>
            <a:lvl9pPr eaLnBrk="0" fontAlgn="base" hangingPunct="0">
              <a:spcBef>
                <a:spcPct val="0"/>
              </a:spcBef>
              <a:spcAft>
                <a:spcPct val="0"/>
              </a:spcAft>
              <a:tabLst>
                <a:tab pos="611188" algn="l"/>
              </a:tabLst>
              <a:defRPr>
                <a:solidFill>
                  <a:schemeClr val="tx1"/>
                </a:solidFill>
                <a:latin typeface="Arial" panose="020B0604020202020204" pitchFamily="34" charset="0"/>
              </a:defRPr>
            </a:lvl9pPr>
          </a:lstStyle>
          <a:p>
            <a:pPr marL="0" marR="0" lvl="0" indent="0" algn="justLow" defTabSz="914400" rtl="0" eaLnBrk="0" fontAlgn="base" latinLnBrk="0" hangingPunct="0">
              <a:lnSpc>
                <a:spcPct val="100000"/>
              </a:lnSpc>
              <a:spcBef>
                <a:spcPct val="0"/>
              </a:spcBef>
              <a:spcAft>
                <a:spcPct val="0"/>
              </a:spcAft>
              <a:buClrTx/>
              <a:buSzTx/>
              <a:buFontTx/>
              <a:buNone/>
              <a:tabLst>
                <a:tab pos="611188" algn="l"/>
              </a:tabLst>
            </a:pPr>
            <a:br>
              <a:rPr kumimoji="0" lang="fr-FR" altLang="fr-FR" sz="1000" b="0" i="0" u="none" strike="noStrike" cap="none" normalizeH="0" baseline="0" dirty="0">
                <a:ln>
                  <a:noFill/>
                </a:ln>
                <a:solidFill>
                  <a:schemeClr val="tx1"/>
                </a:solidFill>
                <a:effectLst/>
                <a:latin typeface="Arial" panose="020B0604020202020204" pitchFamily="34" charset="0"/>
                <a:ea typeface="Arial" panose="020B0604020202020204" pitchFamily="34" charset="0"/>
              </a:rPr>
            </a:br>
            <a:endParaRPr kumimoji="0" lang="fr-FR" altLang="fr-FR" sz="600" b="0" i="0" u="none" strike="noStrike" cap="none" normalizeH="0" baseline="0" dirty="0">
              <a:ln>
                <a:noFill/>
              </a:ln>
              <a:solidFill>
                <a:schemeClr val="tx1"/>
              </a:solidFill>
              <a:effectLst/>
              <a:latin typeface="Arial" panose="020B0604020202020204" pitchFamily="34" charset="0"/>
            </a:endParaRPr>
          </a:p>
        </p:txBody>
      </p:sp>
      <p:sp>
        <p:nvSpPr>
          <p:cNvPr id="7" name="ZoneTexte 6">
            <a:extLst>
              <a:ext uri="{FF2B5EF4-FFF2-40B4-BE49-F238E27FC236}">
                <a16:creationId xmlns:a16="http://schemas.microsoft.com/office/drawing/2014/main" id="{3CDE21B6-AAD5-4FC8-BC7F-D766DFF74F83}"/>
              </a:ext>
            </a:extLst>
          </p:cNvPr>
          <p:cNvSpPr txBox="1"/>
          <p:nvPr/>
        </p:nvSpPr>
        <p:spPr>
          <a:xfrm>
            <a:off x="407162" y="603358"/>
            <a:ext cx="12002322" cy="620426"/>
          </a:xfrm>
          <a:prstGeom prst="rect">
            <a:avLst/>
          </a:prstGeom>
          <a:noFill/>
        </p:spPr>
        <p:txBody>
          <a:bodyPr wrap="square">
            <a:spAutoFit/>
          </a:bodyPr>
          <a:lstStyle/>
          <a:p>
            <a:pPr>
              <a:lnSpc>
                <a:spcPts val="4400"/>
              </a:lnSpc>
            </a:pPr>
            <a:r>
              <a:rPr lang="fr-FR" sz="3600" cap="all" spc="-100" dirty="0">
                <a:solidFill>
                  <a:srgbClr val="1AB24B"/>
                </a:solidFill>
                <a:latin typeface="Helvetica" panose="020B0504020202030204" pitchFamily="34" charset="0"/>
              </a:rPr>
              <a:t>L’entreprise INTERCONNECTEE</a:t>
            </a:r>
          </a:p>
        </p:txBody>
      </p:sp>
      <p:sp>
        <p:nvSpPr>
          <p:cNvPr id="11" name="Rectangle 5">
            <a:extLst>
              <a:ext uri="{FF2B5EF4-FFF2-40B4-BE49-F238E27FC236}">
                <a16:creationId xmlns:a16="http://schemas.microsoft.com/office/drawing/2014/main" id="{9DE76B9A-5725-4AD0-B2E4-0727F195D1BB}"/>
              </a:ext>
            </a:extLst>
          </p:cNvPr>
          <p:cNvSpPr>
            <a:spLocks noChangeArrowheads="1"/>
          </p:cNvSpPr>
          <p:nvPr/>
        </p:nvSpPr>
        <p:spPr bwMode="auto">
          <a:xfrm>
            <a:off x="-460943" y="1794031"/>
            <a:ext cx="10157530" cy="5430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223767" tIns="60306" rIns="247572" bIns="0" numCol="1" anchor="ctr" anchorCtr="0" compatLnSpc="1">
            <a:prstTxWarp prst="textNoShape">
              <a:avLst/>
            </a:prstTxWarp>
            <a:spAutoFit/>
          </a:bodyPr>
          <a:lstStyle/>
          <a:p>
            <a:pPr marL="223520" marR="247015" algn="ctr">
              <a:lnSpc>
                <a:spcPts val="1580"/>
              </a:lnSpc>
            </a:pPr>
            <a:r>
              <a:rPr lang="fr-FR" b="1" dirty="0">
                <a:solidFill>
                  <a:srgbClr val="003964"/>
                </a:solidFill>
                <a:latin typeface="Helvetica Neue"/>
              </a:rPr>
              <a:t>DNS :L’ANNUAIRE MONDIAL QUE VOUS UTILISEZ SANS MÊME LE SAVOIR</a:t>
            </a:r>
          </a:p>
          <a:p>
            <a:pPr marR="247015" eaLnBrk="0" fontAlgn="base" hangingPunct="0">
              <a:spcBef>
                <a:spcPct val="0"/>
              </a:spcBef>
              <a:spcAft>
                <a:spcPct val="0"/>
              </a:spcAft>
            </a:pPr>
            <a:endParaRPr lang="fr-FR" b="1" dirty="0">
              <a:solidFill>
                <a:srgbClr val="003964"/>
              </a:solidFill>
              <a:latin typeface="Helvetica Neue"/>
            </a:endParaRPr>
          </a:p>
        </p:txBody>
      </p:sp>
    </p:spTree>
    <p:extLst>
      <p:ext uri="{BB962C8B-B14F-4D97-AF65-F5344CB8AC3E}">
        <p14:creationId xmlns:p14="http://schemas.microsoft.com/office/powerpoint/2010/main" val="22071018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A15F999-1AD1-443F-BD4F-AE9E0BB033D2}"/>
              </a:ext>
            </a:extLst>
          </p:cNvPr>
          <p:cNvSpPr/>
          <p:nvPr/>
        </p:nvSpPr>
        <p:spPr>
          <a:xfrm>
            <a:off x="322758" y="2282601"/>
            <a:ext cx="8130507" cy="2146998"/>
          </a:xfrm>
          <a:prstGeom prst="rect">
            <a:avLst/>
          </a:prstGeom>
        </p:spPr>
        <p:txBody>
          <a:bodyPr wrap="square">
            <a:spAutoFit/>
          </a:bodyPr>
          <a:lstStyle/>
          <a:p>
            <a:pPr marL="107950" marR="132080" algn="just">
              <a:lnSpc>
                <a:spcPct val="121000"/>
              </a:lnSpc>
              <a:spcBef>
                <a:spcPts val="795"/>
              </a:spcBef>
              <a:spcAft>
                <a:spcPts val="0"/>
              </a:spcAft>
            </a:pPr>
            <a:r>
              <a:rPr lang="fr-FR" sz="1400" dirty="0">
                <a:solidFill>
                  <a:srgbClr val="013863"/>
                </a:solidFill>
                <a:latin typeface="Helvetica" panose="020B0504020202030204" pitchFamily="34" charset="0"/>
              </a:rPr>
              <a:t>Le cloud désigne l’hébergement chez un prestataire de solutions informatiques accessibles à distance. Les composants techniques utilisés sont opérés par le prestataire qui en assure la disponibilité et la mise à jour.</a:t>
            </a:r>
          </a:p>
          <a:p>
            <a:pPr marL="107950" marR="131445" algn="just">
              <a:lnSpc>
                <a:spcPct val="121000"/>
              </a:lnSpc>
              <a:spcBef>
                <a:spcPts val="560"/>
              </a:spcBef>
              <a:spcAft>
                <a:spcPts val="0"/>
              </a:spcAft>
            </a:pPr>
            <a:r>
              <a:rPr lang="fr-FR" sz="1400" dirty="0">
                <a:solidFill>
                  <a:srgbClr val="013863"/>
                </a:solidFill>
                <a:latin typeface="Helvetica" panose="020B0504020202030204" pitchFamily="34" charset="0"/>
              </a:rPr>
              <a:t>On distingue habituellement trois types de solutions cloud représentant 3 offres de services “clé en main” : de la location d’une seule infrastructure (IaaS), d’une plateforme système administrée (PaaS) jusqu’à l’offre de service logicielle (SaaS).</a:t>
            </a:r>
          </a:p>
          <a:p>
            <a:pPr marL="107950" marR="132080" algn="just">
              <a:lnSpc>
                <a:spcPct val="121000"/>
              </a:lnSpc>
              <a:spcBef>
                <a:spcPts val="795"/>
              </a:spcBef>
              <a:spcAft>
                <a:spcPts val="0"/>
              </a:spcAft>
            </a:pPr>
            <a:endParaRPr lang="fr-FR" sz="1400" b="1" dirty="0">
              <a:effectLst/>
              <a:latin typeface="Arial" panose="020B0604020202020204" pitchFamily="34" charset="0"/>
              <a:ea typeface="Arial" panose="020B0604020202020204" pitchFamily="34" charset="0"/>
            </a:endParaRPr>
          </a:p>
        </p:txBody>
      </p:sp>
      <p:sp>
        <p:nvSpPr>
          <p:cNvPr id="6" name="Espace réservé du numéro de diapositive 5">
            <a:extLst>
              <a:ext uri="{FF2B5EF4-FFF2-40B4-BE49-F238E27FC236}">
                <a16:creationId xmlns:a16="http://schemas.microsoft.com/office/drawing/2014/main" id="{F7D85A02-5EE8-44FC-8584-C652F71F9BC4}"/>
              </a:ext>
            </a:extLst>
          </p:cNvPr>
          <p:cNvSpPr>
            <a:spLocks noGrp="1"/>
          </p:cNvSpPr>
          <p:nvPr>
            <p:ph type="sldNum" sz="quarter" idx="12"/>
          </p:nvPr>
        </p:nvSpPr>
        <p:spPr>
          <a:xfrm>
            <a:off x="11541531" y="6545798"/>
            <a:ext cx="650469" cy="277958"/>
          </a:xfrm>
        </p:spPr>
        <p:txBody>
          <a:bodyPr/>
          <a:lstStyle/>
          <a:p>
            <a:pPr algn="r"/>
            <a:fld id="{F3EE269F-382C-4FDF-AA4F-64C84412D0DE}" type="slidenum">
              <a:rPr lang="fr-FR" sz="1200" smtClean="0">
                <a:solidFill>
                  <a:srgbClr val="013863"/>
                </a:solidFill>
              </a:rPr>
              <a:pPr algn="r"/>
              <a:t>44</a:t>
            </a:fld>
            <a:endParaRPr lang="fr-FR" dirty="0">
              <a:solidFill>
                <a:srgbClr val="013863"/>
              </a:solidFill>
            </a:endParaRPr>
          </a:p>
        </p:txBody>
      </p:sp>
      <p:sp>
        <p:nvSpPr>
          <p:cNvPr id="8" name="ZoneTexte 7">
            <a:extLst>
              <a:ext uri="{FF2B5EF4-FFF2-40B4-BE49-F238E27FC236}">
                <a16:creationId xmlns:a16="http://schemas.microsoft.com/office/drawing/2014/main" id="{52DF5D66-5E90-4986-B1C2-EA52BF462306}"/>
              </a:ext>
            </a:extLst>
          </p:cNvPr>
          <p:cNvSpPr txBox="1"/>
          <p:nvPr/>
        </p:nvSpPr>
        <p:spPr>
          <a:xfrm>
            <a:off x="407162" y="603358"/>
            <a:ext cx="12002322" cy="620426"/>
          </a:xfrm>
          <a:prstGeom prst="rect">
            <a:avLst/>
          </a:prstGeom>
          <a:noFill/>
        </p:spPr>
        <p:txBody>
          <a:bodyPr wrap="square">
            <a:spAutoFit/>
          </a:bodyPr>
          <a:lstStyle/>
          <a:p>
            <a:pPr>
              <a:lnSpc>
                <a:spcPts val="4400"/>
              </a:lnSpc>
            </a:pPr>
            <a:r>
              <a:rPr lang="fr-FR" sz="3600" cap="all" spc="-100" dirty="0">
                <a:solidFill>
                  <a:srgbClr val="1AB24B"/>
                </a:solidFill>
                <a:latin typeface="Helvetica" panose="020B0504020202030204" pitchFamily="34" charset="0"/>
              </a:rPr>
              <a:t>L’entreprise INTERCONNECTEE</a:t>
            </a:r>
          </a:p>
        </p:txBody>
      </p:sp>
      <p:sp>
        <p:nvSpPr>
          <p:cNvPr id="7" name="Rectangle 5">
            <a:extLst>
              <a:ext uri="{FF2B5EF4-FFF2-40B4-BE49-F238E27FC236}">
                <a16:creationId xmlns:a16="http://schemas.microsoft.com/office/drawing/2014/main" id="{DA0CC942-3735-41B5-B57E-868D1DA9CDB6}"/>
              </a:ext>
            </a:extLst>
          </p:cNvPr>
          <p:cNvSpPr>
            <a:spLocks noChangeArrowheads="1"/>
          </p:cNvSpPr>
          <p:nvPr/>
        </p:nvSpPr>
        <p:spPr bwMode="auto">
          <a:xfrm>
            <a:off x="-1289824" y="1609083"/>
            <a:ext cx="10157530" cy="267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223767" tIns="60306" rIns="247572" bIns="0" numCol="1" anchor="ctr" anchorCtr="0" compatLnSpc="1">
            <a:prstTxWarp prst="textNoShape">
              <a:avLst/>
            </a:prstTxWarp>
            <a:spAutoFit/>
          </a:bodyPr>
          <a:lstStyle/>
          <a:p>
            <a:pPr marL="223520" marR="247015" algn="ctr">
              <a:lnSpc>
                <a:spcPts val="1580"/>
              </a:lnSpc>
            </a:pPr>
            <a:r>
              <a:rPr lang="fr-FR" b="1" dirty="0">
                <a:solidFill>
                  <a:srgbClr val="003964"/>
                </a:solidFill>
                <a:latin typeface="Helvetica Neue"/>
              </a:rPr>
              <a:t>CLOUD:</a:t>
            </a:r>
            <a:r>
              <a:rPr kumimoji="0" lang="fr-FR" altLang="fr-FR" sz="1800" b="1" i="0" u="none" strike="noStrike" cap="none" normalizeH="0" baseline="0" dirty="0">
                <a:ln>
                  <a:noFill/>
                </a:ln>
                <a:solidFill>
                  <a:srgbClr val="6F927A"/>
                </a:solidFill>
                <a:effectLst/>
                <a:latin typeface="Arial" panose="020B0604020202020204" pitchFamily="34" charset="0"/>
                <a:ea typeface="Arial" panose="020B0604020202020204" pitchFamily="34" charset="0"/>
              </a:rPr>
              <a:t> </a:t>
            </a:r>
            <a:r>
              <a:rPr lang="fr-FR" altLang="fr-FR" b="1" dirty="0">
                <a:solidFill>
                  <a:srgbClr val="003964"/>
                </a:solidFill>
                <a:latin typeface="Helvetica Neue"/>
              </a:rPr>
              <a:t>LA TÊTE DANS LE NUAGE, LES PIEDS SUR TERRE</a:t>
            </a:r>
            <a:endParaRPr lang="fr-FR" b="1" dirty="0">
              <a:solidFill>
                <a:srgbClr val="003964"/>
              </a:solidFill>
              <a:latin typeface="Helvetica Neue"/>
            </a:endParaRPr>
          </a:p>
        </p:txBody>
      </p:sp>
      <p:sp>
        <p:nvSpPr>
          <p:cNvPr id="10" name="Rectangle 6">
            <a:extLst>
              <a:ext uri="{FF2B5EF4-FFF2-40B4-BE49-F238E27FC236}">
                <a16:creationId xmlns:a16="http://schemas.microsoft.com/office/drawing/2014/main" id="{167B42ED-C96F-422E-9960-70B509FDABBE}"/>
              </a:ext>
            </a:extLst>
          </p:cNvPr>
          <p:cNvSpPr>
            <a:spLocks noChangeArrowheads="1"/>
          </p:cNvSpPr>
          <p:nvPr/>
        </p:nvSpPr>
        <p:spPr bwMode="auto">
          <a:xfrm>
            <a:off x="6003634" y="291098"/>
            <a:ext cx="184731"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tabLst>
                <a:tab pos="611188" algn="l"/>
              </a:tabLst>
              <a:defRPr>
                <a:solidFill>
                  <a:schemeClr val="tx1"/>
                </a:solidFill>
                <a:latin typeface="Arial" panose="020B0604020202020204" pitchFamily="34" charset="0"/>
              </a:defRPr>
            </a:lvl1pPr>
            <a:lvl2pPr eaLnBrk="0" fontAlgn="base" hangingPunct="0">
              <a:spcBef>
                <a:spcPct val="0"/>
              </a:spcBef>
              <a:spcAft>
                <a:spcPct val="0"/>
              </a:spcAft>
              <a:tabLst>
                <a:tab pos="611188" algn="l"/>
              </a:tabLst>
              <a:defRPr>
                <a:solidFill>
                  <a:schemeClr val="tx1"/>
                </a:solidFill>
                <a:latin typeface="Arial" panose="020B0604020202020204" pitchFamily="34" charset="0"/>
              </a:defRPr>
            </a:lvl2pPr>
            <a:lvl3pPr eaLnBrk="0" fontAlgn="base" hangingPunct="0">
              <a:spcBef>
                <a:spcPct val="0"/>
              </a:spcBef>
              <a:spcAft>
                <a:spcPct val="0"/>
              </a:spcAft>
              <a:tabLst>
                <a:tab pos="611188" algn="l"/>
              </a:tabLst>
              <a:defRPr>
                <a:solidFill>
                  <a:schemeClr val="tx1"/>
                </a:solidFill>
                <a:latin typeface="Arial" panose="020B0604020202020204" pitchFamily="34" charset="0"/>
              </a:defRPr>
            </a:lvl3pPr>
            <a:lvl4pPr eaLnBrk="0" fontAlgn="base" hangingPunct="0">
              <a:spcBef>
                <a:spcPct val="0"/>
              </a:spcBef>
              <a:spcAft>
                <a:spcPct val="0"/>
              </a:spcAft>
              <a:tabLst>
                <a:tab pos="611188" algn="l"/>
              </a:tabLst>
              <a:defRPr>
                <a:solidFill>
                  <a:schemeClr val="tx1"/>
                </a:solidFill>
                <a:latin typeface="Arial" panose="020B0604020202020204" pitchFamily="34" charset="0"/>
              </a:defRPr>
            </a:lvl4pPr>
            <a:lvl5pPr eaLnBrk="0" fontAlgn="base" hangingPunct="0">
              <a:spcBef>
                <a:spcPct val="0"/>
              </a:spcBef>
              <a:spcAft>
                <a:spcPct val="0"/>
              </a:spcAft>
              <a:tabLst>
                <a:tab pos="611188" algn="l"/>
              </a:tabLst>
              <a:defRPr>
                <a:solidFill>
                  <a:schemeClr val="tx1"/>
                </a:solidFill>
                <a:latin typeface="Arial" panose="020B0604020202020204" pitchFamily="34" charset="0"/>
              </a:defRPr>
            </a:lvl5pPr>
            <a:lvl6pPr eaLnBrk="0" fontAlgn="base" hangingPunct="0">
              <a:spcBef>
                <a:spcPct val="0"/>
              </a:spcBef>
              <a:spcAft>
                <a:spcPct val="0"/>
              </a:spcAft>
              <a:tabLst>
                <a:tab pos="611188" algn="l"/>
              </a:tabLst>
              <a:defRPr>
                <a:solidFill>
                  <a:schemeClr val="tx1"/>
                </a:solidFill>
                <a:latin typeface="Arial" panose="020B0604020202020204" pitchFamily="34" charset="0"/>
              </a:defRPr>
            </a:lvl6pPr>
            <a:lvl7pPr eaLnBrk="0" fontAlgn="base" hangingPunct="0">
              <a:spcBef>
                <a:spcPct val="0"/>
              </a:spcBef>
              <a:spcAft>
                <a:spcPct val="0"/>
              </a:spcAft>
              <a:tabLst>
                <a:tab pos="611188" algn="l"/>
              </a:tabLst>
              <a:defRPr>
                <a:solidFill>
                  <a:schemeClr val="tx1"/>
                </a:solidFill>
                <a:latin typeface="Arial" panose="020B0604020202020204" pitchFamily="34" charset="0"/>
              </a:defRPr>
            </a:lvl7pPr>
            <a:lvl8pPr eaLnBrk="0" fontAlgn="base" hangingPunct="0">
              <a:spcBef>
                <a:spcPct val="0"/>
              </a:spcBef>
              <a:spcAft>
                <a:spcPct val="0"/>
              </a:spcAft>
              <a:tabLst>
                <a:tab pos="611188" algn="l"/>
              </a:tabLst>
              <a:defRPr>
                <a:solidFill>
                  <a:schemeClr val="tx1"/>
                </a:solidFill>
                <a:latin typeface="Arial" panose="020B0604020202020204" pitchFamily="34" charset="0"/>
              </a:defRPr>
            </a:lvl8pPr>
            <a:lvl9pPr eaLnBrk="0" fontAlgn="base" hangingPunct="0">
              <a:spcBef>
                <a:spcPct val="0"/>
              </a:spcBef>
              <a:spcAft>
                <a:spcPct val="0"/>
              </a:spcAft>
              <a:tabLst>
                <a:tab pos="611188" algn="l"/>
              </a:tabLst>
              <a:defRPr>
                <a:solidFill>
                  <a:schemeClr val="tx1"/>
                </a:solidFill>
                <a:latin typeface="Arial" panose="020B0604020202020204" pitchFamily="34" charset="0"/>
              </a:defRPr>
            </a:lvl9pPr>
          </a:lstStyle>
          <a:p>
            <a:pPr marL="0" marR="0" lvl="0" indent="0" algn="justLow" defTabSz="914400" rtl="0" eaLnBrk="0" fontAlgn="base" latinLnBrk="0" hangingPunct="0">
              <a:lnSpc>
                <a:spcPct val="100000"/>
              </a:lnSpc>
              <a:spcBef>
                <a:spcPct val="0"/>
              </a:spcBef>
              <a:spcAft>
                <a:spcPct val="0"/>
              </a:spcAft>
              <a:buClrTx/>
              <a:buSzTx/>
              <a:buFontTx/>
              <a:buNone/>
              <a:tabLst>
                <a:tab pos="611188" algn="l"/>
              </a:tabLst>
            </a:pPr>
            <a:br>
              <a:rPr kumimoji="0" lang="fr-FR" altLang="fr-FR" sz="1000" b="0" i="0" u="none" strike="noStrike" cap="none" normalizeH="0" baseline="0" dirty="0">
                <a:ln>
                  <a:noFill/>
                </a:ln>
                <a:solidFill>
                  <a:schemeClr val="tx1"/>
                </a:solidFill>
                <a:effectLst/>
                <a:latin typeface="Arial" panose="020B0604020202020204" pitchFamily="34" charset="0"/>
                <a:ea typeface="Arial" panose="020B0604020202020204" pitchFamily="34" charset="0"/>
              </a:rPr>
            </a:br>
            <a:endParaRPr kumimoji="0" lang="fr-FR" altLang="fr-FR" sz="600" b="0" i="0" u="none" strike="noStrike" cap="none" normalizeH="0" baseline="0" dirty="0">
              <a:ln>
                <a:noFill/>
              </a:ln>
              <a:solidFill>
                <a:schemeClr val="tx1"/>
              </a:solidFill>
              <a:effectLst/>
              <a:latin typeface="Arial" panose="020B0604020202020204" pitchFamily="34" charset="0"/>
            </a:endParaRPr>
          </a:p>
        </p:txBody>
      </p:sp>
      <p:sp>
        <p:nvSpPr>
          <p:cNvPr id="2" name="Rectangle 4">
            <a:extLst>
              <a:ext uri="{FF2B5EF4-FFF2-40B4-BE49-F238E27FC236}">
                <a16:creationId xmlns:a16="http://schemas.microsoft.com/office/drawing/2014/main" id="{A72DCD11-0FC5-4F59-AA52-7898C03E2CFC}"/>
              </a:ext>
            </a:extLst>
          </p:cNvPr>
          <p:cNvSpPr>
            <a:spLocks noChangeArrowheads="1"/>
          </p:cNvSpPr>
          <p:nvPr/>
        </p:nvSpPr>
        <p:spPr bwMode="auto">
          <a:xfrm flipV="1">
            <a:off x="12192000" y="698408"/>
            <a:ext cx="7348005"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fr-FR"/>
          </a:p>
        </p:txBody>
      </p:sp>
      <p:pic>
        <p:nvPicPr>
          <p:cNvPr id="10242" name="image30.jpeg">
            <a:extLst>
              <a:ext uri="{FF2B5EF4-FFF2-40B4-BE49-F238E27FC236}">
                <a16:creationId xmlns:a16="http://schemas.microsoft.com/office/drawing/2014/main" id="{905A35B2-7175-4673-8347-DC98B6FB664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64191" y="2612243"/>
            <a:ext cx="2542966" cy="2772793"/>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4">
            <a:extLst>
              <a:ext uri="{FF2B5EF4-FFF2-40B4-BE49-F238E27FC236}">
                <a16:creationId xmlns:a16="http://schemas.microsoft.com/office/drawing/2014/main" id="{C4C28462-016E-4FE0-8A80-CD40004FBF03}"/>
              </a:ext>
            </a:extLst>
          </p:cNvPr>
          <p:cNvSpPr>
            <a:spLocks noChangeArrowheads="1"/>
          </p:cNvSpPr>
          <p:nvPr/>
        </p:nvSpPr>
        <p:spPr bwMode="auto">
          <a:xfrm>
            <a:off x="7064084" y="218059"/>
            <a:ext cx="184731" cy="5386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br>
              <a:rPr kumimoji="0" lang="fr-FR" altLang="fr-FR" sz="1100" b="0" i="0" u="none" strike="noStrike" cap="none" normalizeH="0" baseline="0" dirty="0">
                <a:ln>
                  <a:noFill/>
                </a:ln>
                <a:solidFill>
                  <a:schemeClr val="tx1"/>
                </a:solidFill>
                <a:effectLst/>
                <a:latin typeface="Arial" panose="020B0604020202020204" pitchFamily="34" charset="0"/>
                <a:ea typeface="Arial" panose="020B0604020202020204" pitchFamily="34" charset="0"/>
              </a:rPr>
            </a:br>
            <a:endParaRPr kumimoji="0" lang="fr-FR" altLang="fr-FR"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52130196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A15F999-1AD1-443F-BD4F-AE9E0BB033D2}"/>
              </a:ext>
            </a:extLst>
          </p:cNvPr>
          <p:cNvSpPr/>
          <p:nvPr/>
        </p:nvSpPr>
        <p:spPr>
          <a:xfrm>
            <a:off x="322758" y="2289179"/>
            <a:ext cx="11459187" cy="2761205"/>
          </a:xfrm>
          <a:prstGeom prst="rect">
            <a:avLst/>
          </a:prstGeom>
        </p:spPr>
        <p:txBody>
          <a:bodyPr wrap="square">
            <a:spAutoFit/>
          </a:bodyPr>
          <a:lstStyle/>
          <a:p>
            <a:pPr marL="107950" marR="132715" algn="just">
              <a:lnSpc>
                <a:spcPct val="121000"/>
              </a:lnSpc>
              <a:spcBef>
                <a:spcPts val="800"/>
              </a:spcBef>
            </a:pPr>
            <a:r>
              <a:rPr lang="fr-FR" sz="1600" b="1" dirty="0">
                <a:solidFill>
                  <a:srgbClr val="013863"/>
                </a:solidFill>
                <a:latin typeface="Helvetica" panose="020B0504020202030204" pitchFamily="34" charset="0"/>
              </a:rPr>
              <a:t>Les enjeux métier</a:t>
            </a:r>
          </a:p>
          <a:p>
            <a:pPr marL="107950">
              <a:spcBef>
                <a:spcPts val="795"/>
              </a:spcBef>
              <a:spcAft>
                <a:spcPts val="0"/>
              </a:spcAft>
            </a:pPr>
            <a:r>
              <a:rPr lang="fr-FR" sz="1400" dirty="0">
                <a:solidFill>
                  <a:srgbClr val="013863"/>
                </a:solidFill>
                <a:latin typeface="Helvetica" panose="020B0504020202030204" pitchFamily="34" charset="0"/>
              </a:rPr>
              <a:t>L’utilisation de service cloud permet de :</a:t>
            </a:r>
          </a:p>
          <a:p>
            <a:pPr marL="742950" marR="132080" lvl="1" indent="-285750" algn="just">
              <a:lnSpc>
                <a:spcPct val="121000"/>
              </a:lnSpc>
              <a:spcBef>
                <a:spcPts val="815"/>
              </a:spcBef>
              <a:spcAft>
                <a:spcPts val="0"/>
              </a:spcAft>
              <a:buClr>
                <a:srgbClr val="002060"/>
              </a:buClr>
              <a:buSzPts val="1000"/>
              <a:buFont typeface="Wingdings" panose="05000000000000000000" pitchFamily="2" charset="2"/>
              <a:buChar char="Ø"/>
              <a:tabLst>
                <a:tab pos="610870" algn="l"/>
              </a:tabLst>
            </a:pPr>
            <a:r>
              <a:rPr lang="fr-FR" sz="1400" dirty="0">
                <a:solidFill>
                  <a:srgbClr val="013863"/>
                </a:solidFill>
                <a:latin typeface="Helvetica" panose="020B0504020202030204" pitchFamily="34" charset="0"/>
              </a:rPr>
              <a:t>accélérer la mise en service de solutions informatiques à l’international et sa réponse au marché.</a:t>
            </a:r>
          </a:p>
          <a:p>
            <a:pPr marL="742950" marR="131445" lvl="1" indent="-285750" algn="just">
              <a:lnSpc>
                <a:spcPct val="121000"/>
              </a:lnSpc>
              <a:spcBef>
                <a:spcPts val="565"/>
              </a:spcBef>
              <a:spcAft>
                <a:spcPts val="0"/>
              </a:spcAft>
              <a:buClr>
                <a:srgbClr val="002060"/>
              </a:buClr>
              <a:buSzPts val="1000"/>
              <a:buFont typeface="Wingdings" panose="05000000000000000000" pitchFamily="2" charset="2"/>
              <a:buChar char="Ø"/>
              <a:tabLst>
                <a:tab pos="610870" algn="l"/>
              </a:tabLst>
            </a:pPr>
            <a:r>
              <a:rPr lang="fr-FR" sz="1400" dirty="0">
                <a:solidFill>
                  <a:srgbClr val="013863"/>
                </a:solidFill>
                <a:latin typeface="Helvetica" panose="020B0504020202030204" pitchFamily="34" charset="0"/>
              </a:rPr>
              <a:t>rationaliser son budget en payant uniquement à l’usage et au consommé réel. Accroître sa flexibilité d’usage en fonction du besoin.</a:t>
            </a:r>
          </a:p>
          <a:p>
            <a:pPr marL="742950" marR="132080" lvl="1" indent="-285750" algn="just">
              <a:lnSpc>
                <a:spcPct val="121000"/>
              </a:lnSpc>
              <a:spcBef>
                <a:spcPts val="555"/>
              </a:spcBef>
              <a:spcAft>
                <a:spcPts val="0"/>
              </a:spcAft>
              <a:buClr>
                <a:srgbClr val="002060"/>
              </a:buClr>
              <a:buSzPts val="1000"/>
              <a:buFont typeface="Wingdings" panose="05000000000000000000" pitchFamily="2" charset="2"/>
              <a:buChar char="Ø"/>
              <a:tabLst>
                <a:tab pos="610870" algn="l"/>
              </a:tabLst>
            </a:pPr>
            <a:r>
              <a:rPr lang="fr-FR" sz="1400" dirty="0">
                <a:solidFill>
                  <a:srgbClr val="013863"/>
                </a:solidFill>
                <a:latin typeface="Helvetica" panose="020B0504020202030204" pitchFamily="34" charset="0"/>
              </a:rPr>
              <a:t>changer la nature des investissements matériels vers l’immatériel et optimiser son ratio CAPEX / OPEX.</a:t>
            </a:r>
          </a:p>
          <a:p>
            <a:pPr marL="742950" marR="132080" lvl="1" indent="-285750" algn="just">
              <a:lnSpc>
                <a:spcPct val="121000"/>
              </a:lnSpc>
              <a:spcBef>
                <a:spcPts val="565"/>
              </a:spcBef>
              <a:spcAft>
                <a:spcPts val="0"/>
              </a:spcAft>
              <a:buClr>
                <a:srgbClr val="002060"/>
              </a:buClr>
              <a:buSzPts val="1000"/>
              <a:buFont typeface="Wingdings" panose="05000000000000000000" pitchFamily="2" charset="2"/>
              <a:buChar char="Ø"/>
              <a:tabLst>
                <a:tab pos="610870" algn="l"/>
              </a:tabLst>
            </a:pPr>
            <a:r>
              <a:rPr lang="fr-FR" sz="1400" dirty="0">
                <a:solidFill>
                  <a:srgbClr val="013863"/>
                </a:solidFill>
                <a:latin typeface="Helvetica" panose="020B0504020202030204" pitchFamily="34" charset="0"/>
              </a:rPr>
              <a:t>s’affranchir dans une certaine mesure des problématiques d’obsolescence du système d’information.</a:t>
            </a:r>
          </a:p>
          <a:p>
            <a:pPr marL="742950" marR="131445" lvl="1" indent="-285750" algn="just">
              <a:lnSpc>
                <a:spcPct val="121000"/>
              </a:lnSpc>
              <a:spcBef>
                <a:spcPts val="560"/>
              </a:spcBef>
              <a:buClr>
                <a:srgbClr val="002060"/>
              </a:buClr>
              <a:buSzPts val="1000"/>
              <a:buFont typeface="Wingdings" panose="05000000000000000000" pitchFamily="2" charset="2"/>
              <a:buChar char="Ø"/>
              <a:tabLst>
                <a:tab pos="610870" algn="l"/>
              </a:tabLst>
            </a:pPr>
            <a:r>
              <a:rPr lang="fr-FR" sz="1400" dirty="0">
                <a:solidFill>
                  <a:srgbClr val="013863"/>
                </a:solidFill>
                <a:latin typeface="Helvetica" panose="020B0504020202030204" pitchFamily="34" charset="0"/>
              </a:rPr>
              <a:t>assurer la maîtrise de l’accès à ses données dans le respect des lois (ex. RGPD).</a:t>
            </a:r>
          </a:p>
          <a:p>
            <a:pPr marL="107950" marR="131445" algn="just">
              <a:lnSpc>
                <a:spcPct val="121000"/>
              </a:lnSpc>
              <a:spcBef>
                <a:spcPts val="795"/>
              </a:spcBef>
              <a:spcAft>
                <a:spcPts val="0"/>
              </a:spcAft>
            </a:pPr>
            <a:endParaRPr lang="fr-FR" sz="1400" b="1" dirty="0">
              <a:effectLst/>
              <a:latin typeface="Arial" panose="020B0604020202020204" pitchFamily="34" charset="0"/>
              <a:ea typeface="Arial" panose="020B0604020202020204" pitchFamily="34" charset="0"/>
            </a:endParaRPr>
          </a:p>
        </p:txBody>
      </p:sp>
      <p:sp>
        <p:nvSpPr>
          <p:cNvPr id="6" name="Espace réservé du numéro de diapositive 5">
            <a:extLst>
              <a:ext uri="{FF2B5EF4-FFF2-40B4-BE49-F238E27FC236}">
                <a16:creationId xmlns:a16="http://schemas.microsoft.com/office/drawing/2014/main" id="{F7D85A02-5EE8-44FC-8584-C652F71F9BC4}"/>
              </a:ext>
            </a:extLst>
          </p:cNvPr>
          <p:cNvSpPr>
            <a:spLocks noGrp="1"/>
          </p:cNvSpPr>
          <p:nvPr>
            <p:ph type="sldNum" sz="quarter" idx="12"/>
          </p:nvPr>
        </p:nvSpPr>
        <p:spPr>
          <a:xfrm>
            <a:off x="11541531" y="6545798"/>
            <a:ext cx="650469" cy="277958"/>
          </a:xfrm>
        </p:spPr>
        <p:txBody>
          <a:bodyPr/>
          <a:lstStyle/>
          <a:p>
            <a:pPr algn="r"/>
            <a:fld id="{F3EE269F-382C-4FDF-AA4F-64C84412D0DE}" type="slidenum">
              <a:rPr lang="fr-FR" sz="1200" smtClean="0">
                <a:solidFill>
                  <a:srgbClr val="013863"/>
                </a:solidFill>
              </a:rPr>
              <a:pPr algn="r"/>
              <a:t>45</a:t>
            </a:fld>
            <a:endParaRPr lang="fr-FR" dirty="0">
              <a:solidFill>
                <a:srgbClr val="013863"/>
              </a:solidFill>
            </a:endParaRPr>
          </a:p>
        </p:txBody>
      </p:sp>
      <p:sp>
        <p:nvSpPr>
          <p:cNvPr id="10" name="Rectangle 6">
            <a:extLst>
              <a:ext uri="{FF2B5EF4-FFF2-40B4-BE49-F238E27FC236}">
                <a16:creationId xmlns:a16="http://schemas.microsoft.com/office/drawing/2014/main" id="{167B42ED-C96F-422E-9960-70B509FDABBE}"/>
              </a:ext>
            </a:extLst>
          </p:cNvPr>
          <p:cNvSpPr>
            <a:spLocks noChangeArrowheads="1"/>
          </p:cNvSpPr>
          <p:nvPr/>
        </p:nvSpPr>
        <p:spPr bwMode="auto">
          <a:xfrm>
            <a:off x="6003634" y="291098"/>
            <a:ext cx="184731"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tabLst>
                <a:tab pos="611188" algn="l"/>
              </a:tabLst>
              <a:defRPr>
                <a:solidFill>
                  <a:schemeClr val="tx1"/>
                </a:solidFill>
                <a:latin typeface="Arial" panose="020B0604020202020204" pitchFamily="34" charset="0"/>
              </a:defRPr>
            </a:lvl1pPr>
            <a:lvl2pPr eaLnBrk="0" fontAlgn="base" hangingPunct="0">
              <a:spcBef>
                <a:spcPct val="0"/>
              </a:spcBef>
              <a:spcAft>
                <a:spcPct val="0"/>
              </a:spcAft>
              <a:tabLst>
                <a:tab pos="611188" algn="l"/>
              </a:tabLst>
              <a:defRPr>
                <a:solidFill>
                  <a:schemeClr val="tx1"/>
                </a:solidFill>
                <a:latin typeface="Arial" panose="020B0604020202020204" pitchFamily="34" charset="0"/>
              </a:defRPr>
            </a:lvl2pPr>
            <a:lvl3pPr eaLnBrk="0" fontAlgn="base" hangingPunct="0">
              <a:spcBef>
                <a:spcPct val="0"/>
              </a:spcBef>
              <a:spcAft>
                <a:spcPct val="0"/>
              </a:spcAft>
              <a:tabLst>
                <a:tab pos="611188" algn="l"/>
              </a:tabLst>
              <a:defRPr>
                <a:solidFill>
                  <a:schemeClr val="tx1"/>
                </a:solidFill>
                <a:latin typeface="Arial" panose="020B0604020202020204" pitchFamily="34" charset="0"/>
              </a:defRPr>
            </a:lvl3pPr>
            <a:lvl4pPr eaLnBrk="0" fontAlgn="base" hangingPunct="0">
              <a:spcBef>
                <a:spcPct val="0"/>
              </a:spcBef>
              <a:spcAft>
                <a:spcPct val="0"/>
              </a:spcAft>
              <a:tabLst>
                <a:tab pos="611188" algn="l"/>
              </a:tabLst>
              <a:defRPr>
                <a:solidFill>
                  <a:schemeClr val="tx1"/>
                </a:solidFill>
                <a:latin typeface="Arial" panose="020B0604020202020204" pitchFamily="34" charset="0"/>
              </a:defRPr>
            </a:lvl4pPr>
            <a:lvl5pPr eaLnBrk="0" fontAlgn="base" hangingPunct="0">
              <a:spcBef>
                <a:spcPct val="0"/>
              </a:spcBef>
              <a:spcAft>
                <a:spcPct val="0"/>
              </a:spcAft>
              <a:tabLst>
                <a:tab pos="611188" algn="l"/>
              </a:tabLst>
              <a:defRPr>
                <a:solidFill>
                  <a:schemeClr val="tx1"/>
                </a:solidFill>
                <a:latin typeface="Arial" panose="020B0604020202020204" pitchFamily="34" charset="0"/>
              </a:defRPr>
            </a:lvl5pPr>
            <a:lvl6pPr eaLnBrk="0" fontAlgn="base" hangingPunct="0">
              <a:spcBef>
                <a:spcPct val="0"/>
              </a:spcBef>
              <a:spcAft>
                <a:spcPct val="0"/>
              </a:spcAft>
              <a:tabLst>
                <a:tab pos="611188" algn="l"/>
              </a:tabLst>
              <a:defRPr>
                <a:solidFill>
                  <a:schemeClr val="tx1"/>
                </a:solidFill>
                <a:latin typeface="Arial" panose="020B0604020202020204" pitchFamily="34" charset="0"/>
              </a:defRPr>
            </a:lvl6pPr>
            <a:lvl7pPr eaLnBrk="0" fontAlgn="base" hangingPunct="0">
              <a:spcBef>
                <a:spcPct val="0"/>
              </a:spcBef>
              <a:spcAft>
                <a:spcPct val="0"/>
              </a:spcAft>
              <a:tabLst>
                <a:tab pos="611188" algn="l"/>
              </a:tabLst>
              <a:defRPr>
                <a:solidFill>
                  <a:schemeClr val="tx1"/>
                </a:solidFill>
                <a:latin typeface="Arial" panose="020B0604020202020204" pitchFamily="34" charset="0"/>
              </a:defRPr>
            </a:lvl7pPr>
            <a:lvl8pPr eaLnBrk="0" fontAlgn="base" hangingPunct="0">
              <a:spcBef>
                <a:spcPct val="0"/>
              </a:spcBef>
              <a:spcAft>
                <a:spcPct val="0"/>
              </a:spcAft>
              <a:tabLst>
                <a:tab pos="611188" algn="l"/>
              </a:tabLst>
              <a:defRPr>
                <a:solidFill>
                  <a:schemeClr val="tx1"/>
                </a:solidFill>
                <a:latin typeface="Arial" panose="020B0604020202020204" pitchFamily="34" charset="0"/>
              </a:defRPr>
            </a:lvl8pPr>
            <a:lvl9pPr eaLnBrk="0" fontAlgn="base" hangingPunct="0">
              <a:spcBef>
                <a:spcPct val="0"/>
              </a:spcBef>
              <a:spcAft>
                <a:spcPct val="0"/>
              </a:spcAft>
              <a:tabLst>
                <a:tab pos="611188" algn="l"/>
              </a:tabLst>
              <a:defRPr>
                <a:solidFill>
                  <a:schemeClr val="tx1"/>
                </a:solidFill>
                <a:latin typeface="Arial" panose="020B0604020202020204" pitchFamily="34" charset="0"/>
              </a:defRPr>
            </a:lvl9pPr>
          </a:lstStyle>
          <a:p>
            <a:pPr marL="0" marR="0" lvl="0" indent="0" algn="justLow" defTabSz="914400" rtl="0" eaLnBrk="0" fontAlgn="base" latinLnBrk="0" hangingPunct="0">
              <a:lnSpc>
                <a:spcPct val="100000"/>
              </a:lnSpc>
              <a:spcBef>
                <a:spcPct val="0"/>
              </a:spcBef>
              <a:spcAft>
                <a:spcPct val="0"/>
              </a:spcAft>
              <a:buClrTx/>
              <a:buSzTx/>
              <a:buFontTx/>
              <a:buNone/>
              <a:tabLst>
                <a:tab pos="611188" algn="l"/>
              </a:tabLst>
            </a:pPr>
            <a:br>
              <a:rPr kumimoji="0" lang="fr-FR" altLang="fr-FR" sz="1000" b="0" i="0" u="none" strike="noStrike" cap="none" normalizeH="0" baseline="0" dirty="0">
                <a:ln>
                  <a:noFill/>
                </a:ln>
                <a:solidFill>
                  <a:schemeClr val="tx1"/>
                </a:solidFill>
                <a:effectLst/>
                <a:latin typeface="Arial" panose="020B0604020202020204" pitchFamily="34" charset="0"/>
                <a:ea typeface="Arial" panose="020B0604020202020204" pitchFamily="34" charset="0"/>
              </a:rPr>
            </a:br>
            <a:endParaRPr kumimoji="0" lang="fr-FR" altLang="fr-FR" sz="600" b="0" i="0" u="none" strike="noStrike" cap="none" normalizeH="0" baseline="0" dirty="0">
              <a:ln>
                <a:noFill/>
              </a:ln>
              <a:solidFill>
                <a:schemeClr val="tx1"/>
              </a:solidFill>
              <a:effectLst/>
              <a:latin typeface="Arial" panose="020B0604020202020204" pitchFamily="34" charset="0"/>
            </a:endParaRPr>
          </a:p>
        </p:txBody>
      </p:sp>
      <p:sp>
        <p:nvSpPr>
          <p:cNvPr id="11" name="ZoneTexte 10">
            <a:extLst>
              <a:ext uri="{FF2B5EF4-FFF2-40B4-BE49-F238E27FC236}">
                <a16:creationId xmlns:a16="http://schemas.microsoft.com/office/drawing/2014/main" id="{CCDC718F-22D7-4165-9355-4546144F83C5}"/>
              </a:ext>
            </a:extLst>
          </p:cNvPr>
          <p:cNvSpPr txBox="1"/>
          <p:nvPr/>
        </p:nvSpPr>
        <p:spPr>
          <a:xfrm>
            <a:off x="407162" y="603358"/>
            <a:ext cx="12002322" cy="620426"/>
          </a:xfrm>
          <a:prstGeom prst="rect">
            <a:avLst/>
          </a:prstGeom>
          <a:noFill/>
        </p:spPr>
        <p:txBody>
          <a:bodyPr wrap="square">
            <a:spAutoFit/>
          </a:bodyPr>
          <a:lstStyle/>
          <a:p>
            <a:pPr>
              <a:lnSpc>
                <a:spcPts val="4400"/>
              </a:lnSpc>
            </a:pPr>
            <a:r>
              <a:rPr lang="fr-FR" sz="3600" cap="all" spc="-100" dirty="0">
                <a:solidFill>
                  <a:srgbClr val="1AB24B"/>
                </a:solidFill>
                <a:latin typeface="Helvetica" panose="020B0504020202030204" pitchFamily="34" charset="0"/>
              </a:rPr>
              <a:t>L’entreprise INTERCONNECTEE</a:t>
            </a:r>
          </a:p>
        </p:txBody>
      </p:sp>
      <p:sp>
        <p:nvSpPr>
          <p:cNvPr id="8" name="Rectangle 5">
            <a:extLst>
              <a:ext uri="{FF2B5EF4-FFF2-40B4-BE49-F238E27FC236}">
                <a16:creationId xmlns:a16="http://schemas.microsoft.com/office/drawing/2014/main" id="{EC9369E5-693A-473A-8368-B71007DA17E0}"/>
              </a:ext>
            </a:extLst>
          </p:cNvPr>
          <p:cNvSpPr>
            <a:spLocks noChangeArrowheads="1"/>
          </p:cNvSpPr>
          <p:nvPr/>
        </p:nvSpPr>
        <p:spPr bwMode="auto">
          <a:xfrm>
            <a:off x="-1289824" y="1609083"/>
            <a:ext cx="10157530" cy="267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223767" tIns="60306" rIns="247572" bIns="0" numCol="1" anchor="ctr" anchorCtr="0" compatLnSpc="1">
            <a:prstTxWarp prst="textNoShape">
              <a:avLst/>
            </a:prstTxWarp>
            <a:spAutoFit/>
          </a:bodyPr>
          <a:lstStyle/>
          <a:p>
            <a:pPr marL="223520" marR="247015" algn="ctr">
              <a:lnSpc>
                <a:spcPts val="1580"/>
              </a:lnSpc>
            </a:pPr>
            <a:r>
              <a:rPr lang="fr-FR" b="1" dirty="0">
                <a:solidFill>
                  <a:srgbClr val="003964"/>
                </a:solidFill>
                <a:latin typeface="Helvetica Neue"/>
              </a:rPr>
              <a:t>CLOUD:</a:t>
            </a:r>
            <a:r>
              <a:rPr kumimoji="0" lang="fr-FR" altLang="fr-FR" sz="1800" b="1" i="0" u="none" strike="noStrike" cap="none" normalizeH="0" baseline="0" dirty="0">
                <a:ln>
                  <a:noFill/>
                </a:ln>
                <a:solidFill>
                  <a:srgbClr val="6F927A"/>
                </a:solidFill>
                <a:effectLst/>
                <a:latin typeface="Arial" panose="020B0604020202020204" pitchFamily="34" charset="0"/>
                <a:ea typeface="Arial" panose="020B0604020202020204" pitchFamily="34" charset="0"/>
              </a:rPr>
              <a:t> </a:t>
            </a:r>
            <a:r>
              <a:rPr lang="fr-FR" altLang="fr-FR" b="1" dirty="0">
                <a:solidFill>
                  <a:srgbClr val="003964"/>
                </a:solidFill>
                <a:latin typeface="Helvetica Neue"/>
              </a:rPr>
              <a:t>LA TÊTE DANS LE NUAGE, LES PIEDS SUR TERRE</a:t>
            </a:r>
            <a:endParaRPr lang="fr-FR" b="1" dirty="0">
              <a:solidFill>
                <a:srgbClr val="003964"/>
              </a:solidFill>
              <a:latin typeface="Helvetica Neue"/>
            </a:endParaRPr>
          </a:p>
        </p:txBody>
      </p:sp>
    </p:spTree>
    <p:extLst>
      <p:ext uri="{BB962C8B-B14F-4D97-AF65-F5344CB8AC3E}">
        <p14:creationId xmlns:p14="http://schemas.microsoft.com/office/powerpoint/2010/main" val="67396031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A15F999-1AD1-443F-BD4F-AE9E0BB033D2}"/>
              </a:ext>
            </a:extLst>
          </p:cNvPr>
          <p:cNvSpPr/>
          <p:nvPr/>
        </p:nvSpPr>
        <p:spPr>
          <a:xfrm>
            <a:off x="236822" y="2039309"/>
            <a:ext cx="9881845" cy="4777462"/>
          </a:xfrm>
          <a:prstGeom prst="rect">
            <a:avLst/>
          </a:prstGeom>
        </p:spPr>
        <p:txBody>
          <a:bodyPr wrap="square">
            <a:spAutoFit/>
          </a:bodyPr>
          <a:lstStyle/>
          <a:p>
            <a:pPr marL="107950" algn="just">
              <a:spcBef>
                <a:spcPts val="480"/>
              </a:spcBef>
            </a:pPr>
            <a:r>
              <a:rPr lang="fr-FR" sz="1600" b="1" dirty="0">
                <a:solidFill>
                  <a:srgbClr val="013863"/>
                </a:solidFill>
                <a:effectLst/>
                <a:latin typeface="Helvetica" panose="020B0504020202030204" pitchFamily="34" charset="0"/>
                <a:ea typeface="Arial" panose="020B0604020202020204" pitchFamily="34" charset="0"/>
              </a:rPr>
              <a:t>Les</a:t>
            </a:r>
            <a:r>
              <a:rPr lang="fr-FR" sz="1600" b="1" spc="-25" dirty="0">
                <a:solidFill>
                  <a:srgbClr val="013863"/>
                </a:solidFill>
                <a:effectLst/>
                <a:latin typeface="Helvetica" panose="020B0504020202030204" pitchFamily="34" charset="0"/>
                <a:ea typeface="Arial" panose="020B0604020202020204" pitchFamily="34" charset="0"/>
              </a:rPr>
              <a:t> </a:t>
            </a:r>
            <a:r>
              <a:rPr lang="fr-FR" sz="1600" b="1" dirty="0">
                <a:solidFill>
                  <a:srgbClr val="013863"/>
                </a:solidFill>
                <a:effectLst/>
                <a:latin typeface="Helvetica" panose="020B0504020202030204" pitchFamily="34" charset="0"/>
                <a:ea typeface="Arial" panose="020B0604020202020204" pitchFamily="34" charset="0"/>
              </a:rPr>
              <a:t>risques</a:t>
            </a:r>
            <a:r>
              <a:rPr lang="fr-FR" sz="1600" b="1" spc="-25" dirty="0">
                <a:solidFill>
                  <a:srgbClr val="013863"/>
                </a:solidFill>
                <a:effectLst/>
                <a:latin typeface="Helvetica" panose="020B0504020202030204" pitchFamily="34" charset="0"/>
                <a:ea typeface="Arial" panose="020B0604020202020204" pitchFamily="34" charset="0"/>
              </a:rPr>
              <a:t> </a:t>
            </a:r>
            <a:r>
              <a:rPr lang="fr-FR" sz="1600" b="1" dirty="0">
                <a:solidFill>
                  <a:srgbClr val="013863"/>
                </a:solidFill>
                <a:effectLst/>
                <a:latin typeface="Helvetica" panose="020B0504020202030204" pitchFamily="34" charset="0"/>
                <a:ea typeface="Arial" panose="020B0604020202020204" pitchFamily="34" charset="0"/>
              </a:rPr>
              <a:t>pour</a:t>
            </a:r>
            <a:r>
              <a:rPr lang="fr-FR" sz="1600" b="1" spc="-25" dirty="0">
                <a:solidFill>
                  <a:srgbClr val="013863"/>
                </a:solidFill>
                <a:effectLst/>
                <a:latin typeface="Helvetica" panose="020B0504020202030204" pitchFamily="34" charset="0"/>
                <a:ea typeface="Arial" panose="020B0604020202020204" pitchFamily="34" charset="0"/>
              </a:rPr>
              <a:t> </a:t>
            </a:r>
            <a:r>
              <a:rPr lang="fr-FR" sz="1600" b="1" dirty="0">
                <a:solidFill>
                  <a:srgbClr val="013863"/>
                </a:solidFill>
                <a:effectLst/>
                <a:latin typeface="Helvetica" panose="020B0504020202030204" pitchFamily="34" charset="0"/>
                <a:ea typeface="Arial" panose="020B0604020202020204" pitchFamily="34" charset="0"/>
              </a:rPr>
              <a:t>l’entreprise:</a:t>
            </a:r>
          </a:p>
          <a:p>
            <a:pPr marL="107950" marR="132080" algn="just">
              <a:lnSpc>
                <a:spcPct val="121000"/>
              </a:lnSpc>
              <a:spcBef>
                <a:spcPts val="795"/>
              </a:spcBef>
              <a:spcAft>
                <a:spcPts val="0"/>
              </a:spcAft>
            </a:pPr>
            <a:r>
              <a:rPr lang="fr-FR" sz="1400" b="1" dirty="0">
                <a:solidFill>
                  <a:srgbClr val="013863"/>
                </a:solidFill>
                <a:latin typeface="Helvetica" panose="020B0504020202030204" pitchFamily="34" charset="0"/>
              </a:rPr>
              <a:t>La centralisation </a:t>
            </a:r>
            <a:r>
              <a:rPr lang="fr-FR" sz="1400" dirty="0">
                <a:solidFill>
                  <a:srgbClr val="013863"/>
                </a:solidFill>
                <a:latin typeface="Helvetica" panose="020B0504020202030204" pitchFamily="34" charset="0"/>
              </a:rPr>
              <a:t>: elle augmente la surface d’exposition aux attaques. Il s’ensuit des menaces plus fréquentes. De façon générale, toute faille d’un système exposé sur Internet a des répercussions immédiates. Par exemple, des robots cherchent en permanence des vulnérabilités exposées.</a:t>
            </a:r>
          </a:p>
          <a:p>
            <a:pPr marL="107950" marR="132080" algn="just">
              <a:lnSpc>
                <a:spcPct val="121000"/>
              </a:lnSpc>
              <a:spcBef>
                <a:spcPts val="465"/>
              </a:spcBef>
              <a:spcAft>
                <a:spcPts val="0"/>
              </a:spcAft>
            </a:pPr>
            <a:r>
              <a:rPr lang="fr-FR" sz="1400" b="1" dirty="0">
                <a:solidFill>
                  <a:srgbClr val="013863"/>
                </a:solidFill>
                <a:latin typeface="Helvetica" panose="020B0504020202030204" pitchFamily="34" charset="0"/>
              </a:rPr>
              <a:t>La connaissance </a:t>
            </a:r>
            <a:r>
              <a:rPr lang="fr-FR" sz="1400" dirty="0">
                <a:solidFill>
                  <a:srgbClr val="013863"/>
                </a:solidFill>
                <a:latin typeface="Helvetica" panose="020B0504020202030204" pitchFamily="34" charset="0"/>
              </a:rPr>
              <a:t>: le système d’information est administré techniquement par un tiers, ce qui engendre la perte de savoirs et de maîtrise interne du système d’information.</a:t>
            </a:r>
          </a:p>
          <a:p>
            <a:pPr marL="107950" marR="132080" algn="just">
              <a:lnSpc>
                <a:spcPct val="121000"/>
              </a:lnSpc>
              <a:spcBef>
                <a:spcPts val="555"/>
              </a:spcBef>
              <a:spcAft>
                <a:spcPts val="0"/>
              </a:spcAft>
            </a:pPr>
            <a:r>
              <a:rPr lang="fr-FR" sz="1400" b="1" dirty="0">
                <a:solidFill>
                  <a:srgbClr val="013863"/>
                </a:solidFill>
                <a:latin typeface="Helvetica" panose="020B0504020202030204" pitchFamily="34" charset="0"/>
              </a:rPr>
              <a:t>La confidentialité </a:t>
            </a:r>
            <a:r>
              <a:rPr lang="fr-FR" sz="1400" dirty="0">
                <a:solidFill>
                  <a:srgbClr val="013863"/>
                </a:solidFill>
                <a:latin typeface="Helvetica" panose="020B0504020202030204" pitchFamily="34" charset="0"/>
              </a:rPr>
              <a:t>: les fuites de données sont souvent dues à une mauvaise configuration des accès par les clients ou par des dispositifs de protection défaillants de l’hébergeur.</a:t>
            </a:r>
          </a:p>
          <a:p>
            <a:pPr marL="107950" marR="131445" algn="just">
              <a:lnSpc>
                <a:spcPct val="121000"/>
              </a:lnSpc>
              <a:spcBef>
                <a:spcPts val="560"/>
              </a:spcBef>
              <a:spcAft>
                <a:spcPts val="0"/>
              </a:spcAft>
            </a:pPr>
            <a:r>
              <a:rPr lang="fr-FR" sz="1400" b="1" dirty="0">
                <a:solidFill>
                  <a:srgbClr val="013863"/>
                </a:solidFill>
                <a:latin typeface="Helvetica" panose="020B0504020202030204" pitchFamily="34" charset="0"/>
              </a:rPr>
              <a:t>La réversibilité et portabilité </a:t>
            </a:r>
            <a:r>
              <a:rPr lang="fr-FR" sz="1400" dirty="0">
                <a:solidFill>
                  <a:srgbClr val="013863"/>
                </a:solidFill>
                <a:latin typeface="Helvetica" panose="020B0504020202030204" pitchFamily="34" charset="0"/>
              </a:rPr>
              <a:t>: lors de la clôture ou de la résiliation d’un contrat, il est primordial de pouvoir récupérer ses données dans un format intelligible et réutilisable chez un autre fournisseur. Attention aux risques de trop forte dépendance.</a:t>
            </a:r>
          </a:p>
          <a:p>
            <a:pPr marL="107950" marR="132080" algn="just">
              <a:lnSpc>
                <a:spcPct val="121000"/>
              </a:lnSpc>
              <a:spcBef>
                <a:spcPts val="555"/>
              </a:spcBef>
              <a:spcAft>
                <a:spcPts val="0"/>
              </a:spcAft>
            </a:pPr>
            <a:r>
              <a:rPr lang="fr-FR" sz="1400" dirty="0">
                <a:solidFill>
                  <a:srgbClr val="013863"/>
                </a:solidFill>
                <a:latin typeface="Helvetica" panose="020B0504020202030204" pitchFamily="34" charset="0"/>
              </a:rPr>
              <a:t>Un surcoût lié à une utilisation abusive : mauvaise configuration, prévisions sous-estimées ou piratage de ressources.</a:t>
            </a:r>
          </a:p>
          <a:p>
            <a:pPr marL="107950" marR="132080" algn="just">
              <a:lnSpc>
                <a:spcPct val="121000"/>
              </a:lnSpc>
              <a:spcBef>
                <a:spcPts val="555"/>
              </a:spcBef>
            </a:pPr>
            <a:r>
              <a:rPr lang="fr-FR" sz="1400" dirty="0">
                <a:solidFill>
                  <a:srgbClr val="013863"/>
                </a:solidFill>
                <a:latin typeface="Helvetica" panose="020B0504020202030204" pitchFamily="34" charset="0"/>
              </a:rPr>
              <a:t>La non-maîtrise de la disponibilité induit une dépendance au fournisseur de service et peut entraîner une perte de service.</a:t>
            </a:r>
          </a:p>
          <a:p>
            <a:pPr marL="107950" marR="132080" algn="just">
              <a:lnSpc>
                <a:spcPct val="121000"/>
              </a:lnSpc>
              <a:spcBef>
                <a:spcPts val="555"/>
              </a:spcBef>
            </a:pPr>
            <a:r>
              <a:rPr lang="fr-FR" sz="1400" dirty="0">
                <a:solidFill>
                  <a:srgbClr val="013863"/>
                </a:solidFill>
                <a:latin typeface="Helvetica" panose="020B0504020202030204" pitchFamily="34" charset="0"/>
              </a:rPr>
              <a:t>Shadow-IT : le métier s’affranchit de la DSI et met en péril la continuité, la sécurité des données et l’image de l’entreprise.</a:t>
            </a:r>
          </a:p>
        </p:txBody>
      </p:sp>
      <p:sp>
        <p:nvSpPr>
          <p:cNvPr id="6" name="Espace réservé du numéro de diapositive 5">
            <a:extLst>
              <a:ext uri="{FF2B5EF4-FFF2-40B4-BE49-F238E27FC236}">
                <a16:creationId xmlns:a16="http://schemas.microsoft.com/office/drawing/2014/main" id="{F7D85A02-5EE8-44FC-8584-C652F71F9BC4}"/>
              </a:ext>
            </a:extLst>
          </p:cNvPr>
          <p:cNvSpPr>
            <a:spLocks noGrp="1"/>
          </p:cNvSpPr>
          <p:nvPr>
            <p:ph type="sldNum" sz="quarter" idx="12"/>
          </p:nvPr>
        </p:nvSpPr>
        <p:spPr>
          <a:xfrm>
            <a:off x="11541531" y="6545798"/>
            <a:ext cx="650469" cy="277958"/>
          </a:xfrm>
        </p:spPr>
        <p:txBody>
          <a:bodyPr/>
          <a:lstStyle/>
          <a:p>
            <a:pPr algn="r"/>
            <a:fld id="{F3EE269F-382C-4FDF-AA4F-64C84412D0DE}" type="slidenum">
              <a:rPr lang="fr-FR" sz="1200" smtClean="0">
                <a:solidFill>
                  <a:srgbClr val="013863"/>
                </a:solidFill>
              </a:rPr>
              <a:pPr algn="r"/>
              <a:t>46</a:t>
            </a:fld>
            <a:endParaRPr lang="fr-FR" dirty="0">
              <a:solidFill>
                <a:srgbClr val="013863"/>
              </a:solidFill>
            </a:endParaRPr>
          </a:p>
        </p:txBody>
      </p:sp>
      <p:sp>
        <p:nvSpPr>
          <p:cNvPr id="10" name="Rectangle 6">
            <a:extLst>
              <a:ext uri="{FF2B5EF4-FFF2-40B4-BE49-F238E27FC236}">
                <a16:creationId xmlns:a16="http://schemas.microsoft.com/office/drawing/2014/main" id="{167B42ED-C96F-422E-9960-70B509FDABBE}"/>
              </a:ext>
            </a:extLst>
          </p:cNvPr>
          <p:cNvSpPr>
            <a:spLocks noChangeArrowheads="1"/>
          </p:cNvSpPr>
          <p:nvPr/>
        </p:nvSpPr>
        <p:spPr bwMode="auto">
          <a:xfrm>
            <a:off x="6003634" y="291098"/>
            <a:ext cx="184731"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tabLst>
                <a:tab pos="611188" algn="l"/>
              </a:tabLst>
              <a:defRPr>
                <a:solidFill>
                  <a:schemeClr val="tx1"/>
                </a:solidFill>
                <a:latin typeface="Arial" panose="020B0604020202020204" pitchFamily="34" charset="0"/>
              </a:defRPr>
            </a:lvl1pPr>
            <a:lvl2pPr eaLnBrk="0" fontAlgn="base" hangingPunct="0">
              <a:spcBef>
                <a:spcPct val="0"/>
              </a:spcBef>
              <a:spcAft>
                <a:spcPct val="0"/>
              </a:spcAft>
              <a:tabLst>
                <a:tab pos="611188" algn="l"/>
              </a:tabLst>
              <a:defRPr>
                <a:solidFill>
                  <a:schemeClr val="tx1"/>
                </a:solidFill>
                <a:latin typeface="Arial" panose="020B0604020202020204" pitchFamily="34" charset="0"/>
              </a:defRPr>
            </a:lvl2pPr>
            <a:lvl3pPr eaLnBrk="0" fontAlgn="base" hangingPunct="0">
              <a:spcBef>
                <a:spcPct val="0"/>
              </a:spcBef>
              <a:spcAft>
                <a:spcPct val="0"/>
              </a:spcAft>
              <a:tabLst>
                <a:tab pos="611188" algn="l"/>
              </a:tabLst>
              <a:defRPr>
                <a:solidFill>
                  <a:schemeClr val="tx1"/>
                </a:solidFill>
                <a:latin typeface="Arial" panose="020B0604020202020204" pitchFamily="34" charset="0"/>
              </a:defRPr>
            </a:lvl3pPr>
            <a:lvl4pPr eaLnBrk="0" fontAlgn="base" hangingPunct="0">
              <a:spcBef>
                <a:spcPct val="0"/>
              </a:spcBef>
              <a:spcAft>
                <a:spcPct val="0"/>
              </a:spcAft>
              <a:tabLst>
                <a:tab pos="611188" algn="l"/>
              </a:tabLst>
              <a:defRPr>
                <a:solidFill>
                  <a:schemeClr val="tx1"/>
                </a:solidFill>
                <a:latin typeface="Arial" panose="020B0604020202020204" pitchFamily="34" charset="0"/>
              </a:defRPr>
            </a:lvl4pPr>
            <a:lvl5pPr eaLnBrk="0" fontAlgn="base" hangingPunct="0">
              <a:spcBef>
                <a:spcPct val="0"/>
              </a:spcBef>
              <a:spcAft>
                <a:spcPct val="0"/>
              </a:spcAft>
              <a:tabLst>
                <a:tab pos="611188" algn="l"/>
              </a:tabLst>
              <a:defRPr>
                <a:solidFill>
                  <a:schemeClr val="tx1"/>
                </a:solidFill>
                <a:latin typeface="Arial" panose="020B0604020202020204" pitchFamily="34" charset="0"/>
              </a:defRPr>
            </a:lvl5pPr>
            <a:lvl6pPr eaLnBrk="0" fontAlgn="base" hangingPunct="0">
              <a:spcBef>
                <a:spcPct val="0"/>
              </a:spcBef>
              <a:spcAft>
                <a:spcPct val="0"/>
              </a:spcAft>
              <a:tabLst>
                <a:tab pos="611188" algn="l"/>
              </a:tabLst>
              <a:defRPr>
                <a:solidFill>
                  <a:schemeClr val="tx1"/>
                </a:solidFill>
                <a:latin typeface="Arial" panose="020B0604020202020204" pitchFamily="34" charset="0"/>
              </a:defRPr>
            </a:lvl6pPr>
            <a:lvl7pPr eaLnBrk="0" fontAlgn="base" hangingPunct="0">
              <a:spcBef>
                <a:spcPct val="0"/>
              </a:spcBef>
              <a:spcAft>
                <a:spcPct val="0"/>
              </a:spcAft>
              <a:tabLst>
                <a:tab pos="611188" algn="l"/>
              </a:tabLst>
              <a:defRPr>
                <a:solidFill>
                  <a:schemeClr val="tx1"/>
                </a:solidFill>
                <a:latin typeface="Arial" panose="020B0604020202020204" pitchFamily="34" charset="0"/>
              </a:defRPr>
            </a:lvl7pPr>
            <a:lvl8pPr eaLnBrk="0" fontAlgn="base" hangingPunct="0">
              <a:spcBef>
                <a:spcPct val="0"/>
              </a:spcBef>
              <a:spcAft>
                <a:spcPct val="0"/>
              </a:spcAft>
              <a:tabLst>
                <a:tab pos="611188" algn="l"/>
              </a:tabLst>
              <a:defRPr>
                <a:solidFill>
                  <a:schemeClr val="tx1"/>
                </a:solidFill>
                <a:latin typeface="Arial" panose="020B0604020202020204" pitchFamily="34" charset="0"/>
              </a:defRPr>
            </a:lvl8pPr>
            <a:lvl9pPr eaLnBrk="0" fontAlgn="base" hangingPunct="0">
              <a:spcBef>
                <a:spcPct val="0"/>
              </a:spcBef>
              <a:spcAft>
                <a:spcPct val="0"/>
              </a:spcAft>
              <a:tabLst>
                <a:tab pos="611188" algn="l"/>
              </a:tabLst>
              <a:defRPr>
                <a:solidFill>
                  <a:schemeClr val="tx1"/>
                </a:solidFill>
                <a:latin typeface="Arial" panose="020B0604020202020204" pitchFamily="34" charset="0"/>
              </a:defRPr>
            </a:lvl9pPr>
          </a:lstStyle>
          <a:p>
            <a:pPr marL="0" marR="0" lvl="0" indent="0" algn="justLow" defTabSz="914400" rtl="0" eaLnBrk="0" fontAlgn="base" latinLnBrk="0" hangingPunct="0">
              <a:lnSpc>
                <a:spcPct val="100000"/>
              </a:lnSpc>
              <a:spcBef>
                <a:spcPct val="0"/>
              </a:spcBef>
              <a:spcAft>
                <a:spcPct val="0"/>
              </a:spcAft>
              <a:buClrTx/>
              <a:buSzTx/>
              <a:buFontTx/>
              <a:buNone/>
              <a:tabLst>
                <a:tab pos="611188" algn="l"/>
              </a:tabLst>
            </a:pPr>
            <a:br>
              <a:rPr kumimoji="0" lang="fr-FR" altLang="fr-FR" sz="1000" b="0" i="0" u="none" strike="noStrike" cap="none" normalizeH="0" baseline="0" dirty="0">
                <a:ln>
                  <a:noFill/>
                </a:ln>
                <a:solidFill>
                  <a:schemeClr val="tx1"/>
                </a:solidFill>
                <a:effectLst/>
                <a:latin typeface="Arial" panose="020B0604020202020204" pitchFamily="34" charset="0"/>
                <a:ea typeface="Arial" panose="020B0604020202020204" pitchFamily="34" charset="0"/>
              </a:rPr>
            </a:br>
            <a:endParaRPr kumimoji="0" lang="fr-FR" altLang="fr-FR" sz="600" b="0" i="0" u="none" strike="noStrike" cap="none" normalizeH="0" baseline="0" dirty="0">
              <a:ln>
                <a:noFill/>
              </a:ln>
              <a:solidFill>
                <a:schemeClr val="tx1"/>
              </a:solidFill>
              <a:effectLst/>
              <a:latin typeface="Arial" panose="020B0604020202020204" pitchFamily="34" charset="0"/>
            </a:endParaRPr>
          </a:p>
        </p:txBody>
      </p:sp>
      <p:sp>
        <p:nvSpPr>
          <p:cNvPr id="12" name="ZoneTexte 11">
            <a:extLst>
              <a:ext uri="{FF2B5EF4-FFF2-40B4-BE49-F238E27FC236}">
                <a16:creationId xmlns:a16="http://schemas.microsoft.com/office/drawing/2014/main" id="{85A01FCB-DC16-4E20-908A-D3FEB4023701}"/>
              </a:ext>
            </a:extLst>
          </p:cNvPr>
          <p:cNvSpPr txBox="1"/>
          <p:nvPr/>
        </p:nvSpPr>
        <p:spPr>
          <a:xfrm>
            <a:off x="407162" y="603358"/>
            <a:ext cx="12002322" cy="620426"/>
          </a:xfrm>
          <a:prstGeom prst="rect">
            <a:avLst/>
          </a:prstGeom>
          <a:noFill/>
        </p:spPr>
        <p:txBody>
          <a:bodyPr wrap="square">
            <a:spAutoFit/>
          </a:bodyPr>
          <a:lstStyle/>
          <a:p>
            <a:pPr>
              <a:lnSpc>
                <a:spcPts val="4400"/>
              </a:lnSpc>
            </a:pPr>
            <a:r>
              <a:rPr lang="fr-FR" sz="3600" cap="all" spc="-100" dirty="0">
                <a:solidFill>
                  <a:srgbClr val="1AB24B"/>
                </a:solidFill>
                <a:latin typeface="Helvetica" panose="020B0504020202030204" pitchFamily="34" charset="0"/>
              </a:rPr>
              <a:t>L’entreprise INTERCONNECTEE</a:t>
            </a:r>
          </a:p>
        </p:txBody>
      </p:sp>
      <p:sp>
        <p:nvSpPr>
          <p:cNvPr id="8" name="Rectangle 5">
            <a:extLst>
              <a:ext uri="{FF2B5EF4-FFF2-40B4-BE49-F238E27FC236}">
                <a16:creationId xmlns:a16="http://schemas.microsoft.com/office/drawing/2014/main" id="{2A675568-CCD5-4F3C-A6B3-BA9C9BCE016C}"/>
              </a:ext>
            </a:extLst>
          </p:cNvPr>
          <p:cNvSpPr>
            <a:spLocks noChangeArrowheads="1"/>
          </p:cNvSpPr>
          <p:nvPr/>
        </p:nvSpPr>
        <p:spPr bwMode="auto">
          <a:xfrm>
            <a:off x="-1289824" y="1609083"/>
            <a:ext cx="10157530" cy="267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223767" tIns="60306" rIns="247572" bIns="0" numCol="1" anchor="ctr" anchorCtr="0" compatLnSpc="1">
            <a:prstTxWarp prst="textNoShape">
              <a:avLst/>
            </a:prstTxWarp>
            <a:spAutoFit/>
          </a:bodyPr>
          <a:lstStyle/>
          <a:p>
            <a:pPr marL="223520" marR="247015" algn="ctr">
              <a:lnSpc>
                <a:spcPts val="1580"/>
              </a:lnSpc>
            </a:pPr>
            <a:r>
              <a:rPr lang="fr-FR" b="1" dirty="0">
                <a:solidFill>
                  <a:srgbClr val="003964"/>
                </a:solidFill>
                <a:latin typeface="Helvetica Neue"/>
              </a:rPr>
              <a:t>CLOUD:</a:t>
            </a:r>
            <a:r>
              <a:rPr kumimoji="0" lang="fr-FR" altLang="fr-FR" sz="1800" b="1" i="0" u="none" strike="noStrike" cap="none" normalizeH="0" baseline="0" dirty="0">
                <a:ln>
                  <a:noFill/>
                </a:ln>
                <a:solidFill>
                  <a:srgbClr val="6F927A"/>
                </a:solidFill>
                <a:effectLst/>
                <a:latin typeface="Arial" panose="020B0604020202020204" pitchFamily="34" charset="0"/>
                <a:ea typeface="Arial" panose="020B0604020202020204" pitchFamily="34" charset="0"/>
              </a:rPr>
              <a:t> </a:t>
            </a:r>
            <a:r>
              <a:rPr lang="fr-FR" altLang="fr-FR" b="1" dirty="0">
                <a:solidFill>
                  <a:srgbClr val="003964"/>
                </a:solidFill>
                <a:latin typeface="Helvetica Neue"/>
              </a:rPr>
              <a:t>LA TÊTE DANS LE NUAGE, LES PIEDS SUR TERRE</a:t>
            </a:r>
            <a:endParaRPr lang="fr-FR" b="1" dirty="0">
              <a:solidFill>
                <a:srgbClr val="003964"/>
              </a:solidFill>
              <a:latin typeface="Helvetica Neue"/>
            </a:endParaRPr>
          </a:p>
        </p:txBody>
      </p:sp>
    </p:spTree>
    <p:extLst>
      <p:ext uri="{BB962C8B-B14F-4D97-AF65-F5344CB8AC3E}">
        <p14:creationId xmlns:p14="http://schemas.microsoft.com/office/powerpoint/2010/main" val="10288522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A15F999-1AD1-443F-BD4F-AE9E0BB033D2}"/>
              </a:ext>
            </a:extLst>
          </p:cNvPr>
          <p:cNvSpPr/>
          <p:nvPr/>
        </p:nvSpPr>
        <p:spPr>
          <a:xfrm>
            <a:off x="322758" y="2289179"/>
            <a:ext cx="11218773" cy="3567387"/>
          </a:xfrm>
          <a:prstGeom prst="rect">
            <a:avLst/>
          </a:prstGeom>
        </p:spPr>
        <p:txBody>
          <a:bodyPr wrap="square">
            <a:spAutoFit/>
          </a:bodyPr>
          <a:lstStyle/>
          <a:p>
            <a:pPr marL="107950">
              <a:spcBef>
                <a:spcPts val="740"/>
              </a:spcBef>
              <a:spcAft>
                <a:spcPts val="0"/>
              </a:spcAft>
            </a:pPr>
            <a:r>
              <a:rPr lang="fr-FR" sz="1400" dirty="0">
                <a:solidFill>
                  <a:srgbClr val="013863"/>
                </a:solidFill>
                <a:latin typeface="Helvetica" panose="020B0504020202030204" pitchFamily="34" charset="0"/>
              </a:rPr>
              <a:t>Niveau standard</a:t>
            </a:r>
          </a:p>
          <a:p>
            <a:pPr marL="107950">
              <a:lnSpc>
                <a:spcPct val="121000"/>
              </a:lnSpc>
              <a:spcBef>
                <a:spcPts val="795"/>
              </a:spcBef>
              <a:spcAft>
                <a:spcPts val="0"/>
              </a:spcAft>
            </a:pPr>
            <a:r>
              <a:rPr lang="fr-FR" sz="1400" dirty="0">
                <a:solidFill>
                  <a:srgbClr val="013863"/>
                </a:solidFill>
                <a:latin typeface="Helvetica" panose="020B0504020202030204" pitchFamily="34" charset="0"/>
              </a:rPr>
              <a:t>Connaissez-vous le nombre exact de services cloud utilisés par votre entreprise ? Quelqu’un le </a:t>
            </a:r>
            <a:r>
              <a:rPr lang="fr-FR" sz="1400" dirty="0" err="1">
                <a:solidFill>
                  <a:srgbClr val="013863"/>
                </a:solidFill>
                <a:latin typeface="Helvetica" panose="020B0504020202030204" pitchFamily="34" charset="0"/>
              </a:rPr>
              <a:t>sait-il</a:t>
            </a:r>
            <a:r>
              <a:rPr lang="fr-FR" sz="1400" dirty="0">
                <a:solidFill>
                  <a:srgbClr val="013863"/>
                </a:solidFill>
                <a:latin typeface="Helvetica" panose="020B0504020202030204" pitchFamily="34" charset="0"/>
              </a:rPr>
              <a:t> vraiment ?</a:t>
            </a:r>
          </a:p>
          <a:p>
            <a:pPr>
              <a:spcBef>
                <a:spcPts val="45"/>
              </a:spcBef>
            </a:pPr>
            <a:r>
              <a:rPr lang="fr-FR" sz="1400" dirty="0">
                <a:solidFill>
                  <a:srgbClr val="013863"/>
                </a:solidFill>
                <a:latin typeface="Helvetica" panose="020B0504020202030204" pitchFamily="34" charset="0"/>
              </a:rPr>
              <a:t> </a:t>
            </a:r>
          </a:p>
          <a:p>
            <a:pPr marL="107950">
              <a:spcBef>
                <a:spcPts val="480"/>
              </a:spcBef>
            </a:pPr>
            <a:r>
              <a:rPr lang="fr-FR" sz="1400" dirty="0">
                <a:solidFill>
                  <a:srgbClr val="013863"/>
                </a:solidFill>
                <a:latin typeface="Helvetica" panose="020B0504020202030204" pitchFamily="34" charset="0"/>
              </a:rPr>
              <a:t>Niveau avancé</a:t>
            </a:r>
          </a:p>
          <a:p>
            <a:pPr marL="107950">
              <a:lnSpc>
                <a:spcPct val="121000"/>
              </a:lnSpc>
              <a:spcBef>
                <a:spcPts val="795"/>
              </a:spcBef>
              <a:spcAft>
                <a:spcPts val="0"/>
              </a:spcAft>
            </a:pPr>
            <a:r>
              <a:rPr lang="fr-FR" sz="1400" dirty="0">
                <a:solidFill>
                  <a:srgbClr val="013863"/>
                </a:solidFill>
                <a:latin typeface="Helvetica" panose="020B0504020202030204" pitchFamily="34" charset="0"/>
              </a:rPr>
              <a:t>Avez-vous vérifié la présence et le fonctionnement d’une clause de réversibilité des données ?</a:t>
            </a:r>
          </a:p>
          <a:p>
            <a:pPr marL="107950">
              <a:lnSpc>
                <a:spcPct val="121000"/>
              </a:lnSpc>
              <a:spcBef>
                <a:spcPts val="740"/>
              </a:spcBef>
            </a:pPr>
            <a:endParaRPr lang="fr-FR" sz="1400" dirty="0">
              <a:solidFill>
                <a:srgbClr val="013863"/>
              </a:solidFill>
              <a:latin typeface="Helvetica" panose="020B0504020202030204" pitchFamily="34" charset="0"/>
            </a:endParaRPr>
          </a:p>
          <a:p>
            <a:pPr marL="107950" marR="132080" algn="just">
              <a:lnSpc>
                <a:spcPct val="121000"/>
              </a:lnSpc>
              <a:spcBef>
                <a:spcPts val="795"/>
              </a:spcBef>
              <a:spcAft>
                <a:spcPts val="0"/>
              </a:spcAft>
            </a:pPr>
            <a:endParaRPr lang="fr-FR" sz="1400" dirty="0">
              <a:solidFill>
                <a:srgbClr val="013863"/>
              </a:solidFill>
              <a:latin typeface="Helvetica" panose="020B0504020202030204" pitchFamily="34" charset="0"/>
            </a:endParaRPr>
          </a:p>
          <a:p>
            <a:pPr marL="107950" marR="26035">
              <a:lnSpc>
                <a:spcPct val="121000"/>
              </a:lnSpc>
              <a:spcBef>
                <a:spcPts val="795"/>
              </a:spcBef>
              <a:spcAft>
                <a:spcPts val="0"/>
              </a:spcAft>
            </a:pPr>
            <a:endParaRPr lang="fr-FR" sz="1400" dirty="0">
              <a:solidFill>
                <a:srgbClr val="013863"/>
              </a:solidFill>
              <a:latin typeface="Helvetica" panose="020B0504020202030204" pitchFamily="34" charset="0"/>
            </a:endParaRPr>
          </a:p>
          <a:p>
            <a:pPr marL="107950" marR="132715" algn="just">
              <a:lnSpc>
                <a:spcPct val="121000"/>
              </a:lnSpc>
              <a:spcBef>
                <a:spcPts val="800"/>
              </a:spcBef>
              <a:spcAft>
                <a:spcPts val="0"/>
              </a:spcAft>
            </a:pPr>
            <a:endParaRPr lang="fr-FR" sz="1400" dirty="0">
              <a:solidFill>
                <a:srgbClr val="013863"/>
              </a:solidFill>
              <a:latin typeface="Helvetica" panose="020B0504020202030204" pitchFamily="34" charset="0"/>
            </a:endParaRPr>
          </a:p>
          <a:p>
            <a:pPr marL="107950" algn="just">
              <a:spcBef>
                <a:spcPts val="800"/>
              </a:spcBef>
            </a:pPr>
            <a:endParaRPr lang="fr-FR" sz="1400" dirty="0">
              <a:solidFill>
                <a:srgbClr val="013863"/>
              </a:solidFill>
              <a:latin typeface="Helvetica" panose="020B0504020202030204" pitchFamily="34" charset="0"/>
            </a:endParaRPr>
          </a:p>
          <a:p>
            <a:pPr marL="107950">
              <a:spcBef>
                <a:spcPts val="480"/>
              </a:spcBef>
            </a:pPr>
            <a:endParaRPr lang="fr-FR" sz="1400" b="1" dirty="0">
              <a:effectLst/>
              <a:latin typeface="Arial" panose="020B0604020202020204" pitchFamily="34" charset="0"/>
              <a:ea typeface="Arial" panose="020B0604020202020204" pitchFamily="34" charset="0"/>
            </a:endParaRPr>
          </a:p>
        </p:txBody>
      </p:sp>
      <p:sp>
        <p:nvSpPr>
          <p:cNvPr id="6" name="Espace réservé du numéro de diapositive 5">
            <a:extLst>
              <a:ext uri="{FF2B5EF4-FFF2-40B4-BE49-F238E27FC236}">
                <a16:creationId xmlns:a16="http://schemas.microsoft.com/office/drawing/2014/main" id="{F7D85A02-5EE8-44FC-8584-C652F71F9BC4}"/>
              </a:ext>
            </a:extLst>
          </p:cNvPr>
          <p:cNvSpPr>
            <a:spLocks noGrp="1"/>
          </p:cNvSpPr>
          <p:nvPr>
            <p:ph type="sldNum" sz="quarter" idx="12"/>
          </p:nvPr>
        </p:nvSpPr>
        <p:spPr>
          <a:xfrm>
            <a:off x="11541531" y="6545798"/>
            <a:ext cx="650469" cy="277958"/>
          </a:xfrm>
        </p:spPr>
        <p:txBody>
          <a:bodyPr/>
          <a:lstStyle/>
          <a:p>
            <a:pPr algn="r"/>
            <a:fld id="{F3EE269F-382C-4FDF-AA4F-64C84412D0DE}" type="slidenum">
              <a:rPr lang="fr-FR" sz="1200" smtClean="0">
                <a:solidFill>
                  <a:srgbClr val="013863"/>
                </a:solidFill>
              </a:rPr>
              <a:pPr algn="r"/>
              <a:t>47</a:t>
            </a:fld>
            <a:endParaRPr lang="fr-FR" dirty="0">
              <a:solidFill>
                <a:srgbClr val="013863"/>
              </a:solidFill>
            </a:endParaRPr>
          </a:p>
        </p:txBody>
      </p:sp>
      <p:sp>
        <p:nvSpPr>
          <p:cNvPr id="10" name="Rectangle 6">
            <a:extLst>
              <a:ext uri="{FF2B5EF4-FFF2-40B4-BE49-F238E27FC236}">
                <a16:creationId xmlns:a16="http://schemas.microsoft.com/office/drawing/2014/main" id="{167B42ED-C96F-422E-9960-70B509FDABBE}"/>
              </a:ext>
            </a:extLst>
          </p:cNvPr>
          <p:cNvSpPr>
            <a:spLocks noChangeArrowheads="1"/>
          </p:cNvSpPr>
          <p:nvPr/>
        </p:nvSpPr>
        <p:spPr bwMode="auto">
          <a:xfrm>
            <a:off x="6003634" y="291098"/>
            <a:ext cx="184731"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tabLst>
                <a:tab pos="611188" algn="l"/>
              </a:tabLst>
              <a:defRPr>
                <a:solidFill>
                  <a:schemeClr val="tx1"/>
                </a:solidFill>
                <a:latin typeface="Arial" panose="020B0604020202020204" pitchFamily="34" charset="0"/>
              </a:defRPr>
            </a:lvl1pPr>
            <a:lvl2pPr eaLnBrk="0" fontAlgn="base" hangingPunct="0">
              <a:spcBef>
                <a:spcPct val="0"/>
              </a:spcBef>
              <a:spcAft>
                <a:spcPct val="0"/>
              </a:spcAft>
              <a:tabLst>
                <a:tab pos="611188" algn="l"/>
              </a:tabLst>
              <a:defRPr>
                <a:solidFill>
                  <a:schemeClr val="tx1"/>
                </a:solidFill>
                <a:latin typeface="Arial" panose="020B0604020202020204" pitchFamily="34" charset="0"/>
              </a:defRPr>
            </a:lvl2pPr>
            <a:lvl3pPr eaLnBrk="0" fontAlgn="base" hangingPunct="0">
              <a:spcBef>
                <a:spcPct val="0"/>
              </a:spcBef>
              <a:spcAft>
                <a:spcPct val="0"/>
              </a:spcAft>
              <a:tabLst>
                <a:tab pos="611188" algn="l"/>
              </a:tabLst>
              <a:defRPr>
                <a:solidFill>
                  <a:schemeClr val="tx1"/>
                </a:solidFill>
                <a:latin typeface="Arial" panose="020B0604020202020204" pitchFamily="34" charset="0"/>
              </a:defRPr>
            </a:lvl3pPr>
            <a:lvl4pPr eaLnBrk="0" fontAlgn="base" hangingPunct="0">
              <a:spcBef>
                <a:spcPct val="0"/>
              </a:spcBef>
              <a:spcAft>
                <a:spcPct val="0"/>
              </a:spcAft>
              <a:tabLst>
                <a:tab pos="611188" algn="l"/>
              </a:tabLst>
              <a:defRPr>
                <a:solidFill>
                  <a:schemeClr val="tx1"/>
                </a:solidFill>
                <a:latin typeface="Arial" panose="020B0604020202020204" pitchFamily="34" charset="0"/>
              </a:defRPr>
            </a:lvl4pPr>
            <a:lvl5pPr eaLnBrk="0" fontAlgn="base" hangingPunct="0">
              <a:spcBef>
                <a:spcPct val="0"/>
              </a:spcBef>
              <a:spcAft>
                <a:spcPct val="0"/>
              </a:spcAft>
              <a:tabLst>
                <a:tab pos="611188" algn="l"/>
              </a:tabLst>
              <a:defRPr>
                <a:solidFill>
                  <a:schemeClr val="tx1"/>
                </a:solidFill>
                <a:latin typeface="Arial" panose="020B0604020202020204" pitchFamily="34" charset="0"/>
              </a:defRPr>
            </a:lvl5pPr>
            <a:lvl6pPr eaLnBrk="0" fontAlgn="base" hangingPunct="0">
              <a:spcBef>
                <a:spcPct val="0"/>
              </a:spcBef>
              <a:spcAft>
                <a:spcPct val="0"/>
              </a:spcAft>
              <a:tabLst>
                <a:tab pos="611188" algn="l"/>
              </a:tabLst>
              <a:defRPr>
                <a:solidFill>
                  <a:schemeClr val="tx1"/>
                </a:solidFill>
                <a:latin typeface="Arial" panose="020B0604020202020204" pitchFamily="34" charset="0"/>
              </a:defRPr>
            </a:lvl6pPr>
            <a:lvl7pPr eaLnBrk="0" fontAlgn="base" hangingPunct="0">
              <a:spcBef>
                <a:spcPct val="0"/>
              </a:spcBef>
              <a:spcAft>
                <a:spcPct val="0"/>
              </a:spcAft>
              <a:tabLst>
                <a:tab pos="611188" algn="l"/>
              </a:tabLst>
              <a:defRPr>
                <a:solidFill>
                  <a:schemeClr val="tx1"/>
                </a:solidFill>
                <a:latin typeface="Arial" panose="020B0604020202020204" pitchFamily="34" charset="0"/>
              </a:defRPr>
            </a:lvl7pPr>
            <a:lvl8pPr eaLnBrk="0" fontAlgn="base" hangingPunct="0">
              <a:spcBef>
                <a:spcPct val="0"/>
              </a:spcBef>
              <a:spcAft>
                <a:spcPct val="0"/>
              </a:spcAft>
              <a:tabLst>
                <a:tab pos="611188" algn="l"/>
              </a:tabLst>
              <a:defRPr>
                <a:solidFill>
                  <a:schemeClr val="tx1"/>
                </a:solidFill>
                <a:latin typeface="Arial" panose="020B0604020202020204" pitchFamily="34" charset="0"/>
              </a:defRPr>
            </a:lvl8pPr>
            <a:lvl9pPr eaLnBrk="0" fontAlgn="base" hangingPunct="0">
              <a:spcBef>
                <a:spcPct val="0"/>
              </a:spcBef>
              <a:spcAft>
                <a:spcPct val="0"/>
              </a:spcAft>
              <a:tabLst>
                <a:tab pos="611188" algn="l"/>
              </a:tabLst>
              <a:defRPr>
                <a:solidFill>
                  <a:schemeClr val="tx1"/>
                </a:solidFill>
                <a:latin typeface="Arial" panose="020B0604020202020204" pitchFamily="34" charset="0"/>
              </a:defRPr>
            </a:lvl9pPr>
          </a:lstStyle>
          <a:p>
            <a:pPr marL="0" marR="0" lvl="0" indent="0" algn="justLow" defTabSz="914400" rtl="0" eaLnBrk="0" fontAlgn="base" latinLnBrk="0" hangingPunct="0">
              <a:lnSpc>
                <a:spcPct val="100000"/>
              </a:lnSpc>
              <a:spcBef>
                <a:spcPct val="0"/>
              </a:spcBef>
              <a:spcAft>
                <a:spcPct val="0"/>
              </a:spcAft>
              <a:buClrTx/>
              <a:buSzTx/>
              <a:buFontTx/>
              <a:buNone/>
              <a:tabLst>
                <a:tab pos="611188" algn="l"/>
              </a:tabLst>
            </a:pPr>
            <a:br>
              <a:rPr kumimoji="0" lang="fr-FR" altLang="fr-FR" sz="1000" b="0" i="0" u="none" strike="noStrike" cap="none" normalizeH="0" baseline="0" dirty="0">
                <a:ln>
                  <a:noFill/>
                </a:ln>
                <a:solidFill>
                  <a:schemeClr val="tx1"/>
                </a:solidFill>
                <a:effectLst/>
                <a:latin typeface="Arial" panose="020B0604020202020204" pitchFamily="34" charset="0"/>
                <a:ea typeface="Arial" panose="020B0604020202020204" pitchFamily="34" charset="0"/>
              </a:rPr>
            </a:br>
            <a:endParaRPr kumimoji="0" lang="fr-FR" altLang="fr-FR" sz="600" b="0" i="0" u="none" strike="noStrike" cap="none" normalizeH="0" baseline="0" dirty="0">
              <a:ln>
                <a:noFill/>
              </a:ln>
              <a:solidFill>
                <a:schemeClr val="tx1"/>
              </a:solidFill>
              <a:effectLst/>
              <a:latin typeface="Arial" panose="020B0604020202020204" pitchFamily="34" charset="0"/>
            </a:endParaRPr>
          </a:p>
        </p:txBody>
      </p:sp>
      <p:sp>
        <p:nvSpPr>
          <p:cNvPr id="7" name="ZoneTexte 6">
            <a:extLst>
              <a:ext uri="{FF2B5EF4-FFF2-40B4-BE49-F238E27FC236}">
                <a16:creationId xmlns:a16="http://schemas.microsoft.com/office/drawing/2014/main" id="{3CDE21B6-AAD5-4FC8-BC7F-D766DFF74F83}"/>
              </a:ext>
            </a:extLst>
          </p:cNvPr>
          <p:cNvSpPr txBox="1"/>
          <p:nvPr/>
        </p:nvSpPr>
        <p:spPr>
          <a:xfrm>
            <a:off x="407162" y="603358"/>
            <a:ext cx="12002322" cy="620426"/>
          </a:xfrm>
          <a:prstGeom prst="rect">
            <a:avLst/>
          </a:prstGeom>
          <a:noFill/>
        </p:spPr>
        <p:txBody>
          <a:bodyPr wrap="square">
            <a:spAutoFit/>
          </a:bodyPr>
          <a:lstStyle/>
          <a:p>
            <a:pPr>
              <a:lnSpc>
                <a:spcPts val="4400"/>
              </a:lnSpc>
            </a:pPr>
            <a:r>
              <a:rPr lang="fr-FR" sz="3600" cap="all" spc="-100" dirty="0">
                <a:solidFill>
                  <a:srgbClr val="1AB24B"/>
                </a:solidFill>
                <a:latin typeface="Helvetica" panose="020B0504020202030204" pitchFamily="34" charset="0"/>
              </a:rPr>
              <a:t>L’entreprise INTERCONNECTEE</a:t>
            </a:r>
          </a:p>
        </p:txBody>
      </p:sp>
      <p:sp>
        <p:nvSpPr>
          <p:cNvPr id="8" name="Rectangle 5">
            <a:extLst>
              <a:ext uri="{FF2B5EF4-FFF2-40B4-BE49-F238E27FC236}">
                <a16:creationId xmlns:a16="http://schemas.microsoft.com/office/drawing/2014/main" id="{248BC666-7498-4EDB-9890-96058F46F3BB}"/>
              </a:ext>
            </a:extLst>
          </p:cNvPr>
          <p:cNvSpPr>
            <a:spLocks noChangeArrowheads="1"/>
          </p:cNvSpPr>
          <p:nvPr/>
        </p:nvSpPr>
        <p:spPr bwMode="auto">
          <a:xfrm>
            <a:off x="-1289824" y="1609083"/>
            <a:ext cx="10157530" cy="267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223767" tIns="60306" rIns="247572" bIns="0" numCol="1" anchor="ctr" anchorCtr="0" compatLnSpc="1">
            <a:prstTxWarp prst="textNoShape">
              <a:avLst/>
            </a:prstTxWarp>
            <a:spAutoFit/>
          </a:bodyPr>
          <a:lstStyle/>
          <a:p>
            <a:pPr marL="223520" marR="247015" algn="ctr">
              <a:lnSpc>
                <a:spcPts val="1580"/>
              </a:lnSpc>
            </a:pPr>
            <a:r>
              <a:rPr lang="fr-FR" b="1" dirty="0">
                <a:solidFill>
                  <a:srgbClr val="003964"/>
                </a:solidFill>
                <a:latin typeface="Helvetica Neue"/>
              </a:rPr>
              <a:t>CLOUD:</a:t>
            </a:r>
            <a:r>
              <a:rPr kumimoji="0" lang="fr-FR" altLang="fr-FR" sz="1800" b="1" i="0" u="none" strike="noStrike" cap="none" normalizeH="0" baseline="0" dirty="0">
                <a:ln>
                  <a:noFill/>
                </a:ln>
                <a:solidFill>
                  <a:srgbClr val="6F927A"/>
                </a:solidFill>
                <a:effectLst/>
                <a:latin typeface="Arial" panose="020B0604020202020204" pitchFamily="34" charset="0"/>
                <a:ea typeface="Arial" panose="020B0604020202020204" pitchFamily="34" charset="0"/>
              </a:rPr>
              <a:t> </a:t>
            </a:r>
            <a:r>
              <a:rPr lang="fr-FR" altLang="fr-FR" b="1" dirty="0">
                <a:solidFill>
                  <a:srgbClr val="003964"/>
                </a:solidFill>
                <a:latin typeface="Helvetica Neue"/>
              </a:rPr>
              <a:t>LA TÊTE DANS LE NUAGE, LES PIEDS SUR TERRE</a:t>
            </a:r>
            <a:endParaRPr lang="fr-FR" b="1" dirty="0">
              <a:solidFill>
                <a:srgbClr val="003964"/>
              </a:solidFill>
              <a:latin typeface="Helvetica Neue"/>
            </a:endParaRPr>
          </a:p>
        </p:txBody>
      </p:sp>
    </p:spTree>
    <p:extLst>
      <p:ext uri="{BB962C8B-B14F-4D97-AF65-F5344CB8AC3E}">
        <p14:creationId xmlns:p14="http://schemas.microsoft.com/office/powerpoint/2010/main" val="372086477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A15F999-1AD1-443F-BD4F-AE9E0BB033D2}"/>
              </a:ext>
            </a:extLst>
          </p:cNvPr>
          <p:cNvSpPr/>
          <p:nvPr/>
        </p:nvSpPr>
        <p:spPr>
          <a:xfrm>
            <a:off x="322758" y="2282601"/>
            <a:ext cx="8130507" cy="1316066"/>
          </a:xfrm>
          <a:prstGeom prst="rect">
            <a:avLst/>
          </a:prstGeom>
        </p:spPr>
        <p:txBody>
          <a:bodyPr wrap="square">
            <a:spAutoFit/>
          </a:bodyPr>
          <a:lstStyle/>
          <a:p>
            <a:pPr marL="107950" marR="132080" algn="just">
              <a:lnSpc>
                <a:spcPct val="121000"/>
              </a:lnSpc>
              <a:spcBef>
                <a:spcPts val="795"/>
              </a:spcBef>
            </a:pPr>
            <a:r>
              <a:rPr lang="fr-FR" sz="1400" dirty="0">
                <a:solidFill>
                  <a:srgbClr val="013863"/>
                </a:solidFill>
                <a:latin typeface="Helvetica" panose="020B0504020202030204" pitchFamily="34" charset="0"/>
              </a:rPr>
              <a:t>Le web ne doit pas être confondu avec Internet.</a:t>
            </a:r>
          </a:p>
          <a:p>
            <a:pPr marL="107950" marR="132080" algn="just">
              <a:lnSpc>
                <a:spcPct val="121000"/>
              </a:lnSpc>
              <a:spcBef>
                <a:spcPts val="795"/>
              </a:spcBef>
            </a:pPr>
            <a:r>
              <a:rPr lang="fr-FR" sz="1400" dirty="0">
                <a:solidFill>
                  <a:srgbClr val="013863"/>
                </a:solidFill>
                <a:latin typeface="Helvetica" panose="020B0504020202030204" pitchFamily="34" charset="0"/>
              </a:rPr>
              <a:t>Le web est la partie d’Internet la plus connue du grand public grâce au « surf sur les sites web » mais aussi pour les blogs, les forums de discussion, le streaming, les réseaux sociaux, etc.</a:t>
            </a:r>
          </a:p>
          <a:p>
            <a:pPr marL="107950" marR="132080" algn="just">
              <a:lnSpc>
                <a:spcPct val="121000"/>
              </a:lnSpc>
              <a:spcBef>
                <a:spcPts val="795"/>
              </a:spcBef>
              <a:spcAft>
                <a:spcPts val="0"/>
              </a:spcAft>
            </a:pPr>
            <a:endParaRPr lang="fr-FR" sz="1400" b="1" dirty="0">
              <a:effectLst/>
              <a:latin typeface="Arial" panose="020B0604020202020204" pitchFamily="34" charset="0"/>
              <a:ea typeface="Arial" panose="020B0604020202020204" pitchFamily="34" charset="0"/>
            </a:endParaRPr>
          </a:p>
        </p:txBody>
      </p:sp>
      <p:sp>
        <p:nvSpPr>
          <p:cNvPr id="6" name="Espace réservé du numéro de diapositive 5">
            <a:extLst>
              <a:ext uri="{FF2B5EF4-FFF2-40B4-BE49-F238E27FC236}">
                <a16:creationId xmlns:a16="http://schemas.microsoft.com/office/drawing/2014/main" id="{F7D85A02-5EE8-44FC-8584-C652F71F9BC4}"/>
              </a:ext>
            </a:extLst>
          </p:cNvPr>
          <p:cNvSpPr>
            <a:spLocks noGrp="1"/>
          </p:cNvSpPr>
          <p:nvPr>
            <p:ph type="sldNum" sz="quarter" idx="12"/>
          </p:nvPr>
        </p:nvSpPr>
        <p:spPr>
          <a:xfrm>
            <a:off x="11541531" y="6545798"/>
            <a:ext cx="650469" cy="277958"/>
          </a:xfrm>
        </p:spPr>
        <p:txBody>
          <a:bodyPr/>
          <a:lstStyle/>
          <a:p>
            <a:pPr algn="r"/>
            <a:fld id="{F3EE269F-382C-4FDF-AA4F-64C84412D0DE}" type="slidenum">
              <a:rPr lang="fr-FR" sz="1200" smtClean="0">
                <a:solidFill>
                  <a:srgbClr val="013863"/>
                </a:solidFill>
              </a:rPr>
              <a:pPr algn="r"/>
              <a:t>48</a:t>
            </a:fld>
            <a:endParaRPr lang="fr-FR" dirty="0">
              <a:solidFill>
                <a:srgbClr val="013863"/>
              </a:solidFill>
            </a:endParaRPr>
          </a:p>
        </p:txBody>
      </p:sp>
      <p:sp>
        <p:nvSpPr>
          <p:cNvPr id="8" name="ZoneTexte 7">
            <a:extLst>
              <a:ext uri="{FF2B5EF4-FFF2-40B4-BE49-F238E27FC236}">
                <a16:creationId xmlns:a16="http://schemas.microsoft.com/office/drawing/2014/main" id="{52DF5D66-5E90-4986-B1C2-EA52BF462306}"/>
              </a:ext>
            </a:extLst>
          </p:cNvPr>
          <p:cNvSpPr txBox="1"/>
          <p:nvPr/>
        </p:nvSpPr>
        <p:spPr>
          <a:xfrm>
            <a:off x="407162" y="603358"/>
            <a:ext cx="12002322" cy="620426"/>
          </a:xfrm>
          <a:prstGeom prst="rect">
            <a:avLst/>
          </a:prstGeom>
          <a:noFill/>
        </p:spPr>
        <p:txBody>
          <a:bodyPr wrap="square">
            <a:spAutoFit/>
          </a:bodyPr>
          <a:lstStyle/>
          <a:p>
            <a:pPr>
              <a:lnSpc>
                <a:spcPts val="4400"/>
              </a:lnSpc>
            </a:pPr>
            <a:r>
              <a:rPr lang="fr-FR" sz="3600" cap="all" spc="-100" dirty="0">
                <a:solidFill>
                  <a:srgbClr val="1AB24B"/>
                </a:solidFill>
                <a:latin typeface="Helvetica" panose="020B0504020202030204" pitchFamily="34" charset="0"/>
              </a:rPr>
              <a:t>L’entreprise INTERCONNECTEE</a:t>
            </a:r>
          </a:p>
        </p:txBody>
      </p:sp>
      <p:sp>
        <p:nvSpPr>
          <p:cNvPr id="7" name="Rectangle 5">
            <a:extLst>
              <a:ext uri="{FF2B5EF4-FFF2-40B4-BE49-F238E27FC236}">
                <a16:creationId xmlns:a16="http://schemas.microsoft.com/office/drawing/2014/main" id="{DA0CC942-3735-41B5-B57E-868D1DA9CDB6}"/>
              </a:ext>
            </a:extLst>
          </p:cNvPr>
          <p:cNvSpPr>
            <a:spLocks noChangeArrowheads="1"/>
          </p:cNvSpPr>
          <p:nvPr/>
        </p:nvSpPr>
        <p:spPr bwMode="auto">
          <a:xfrm>
            <a:off x="111379" y="1538865"/>
            <a:ext cx="10157530" cy="5430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223767" tIns="60306" rIns="247572" bIns="0" numCol="1" anchor="ctr" anchorCtr="0" compatLnSpc="1">
            <a:prstTxWarp prst="textNoShape">
              <a:avLst/>
            </a:prstTxWarp>
            <a:spAutoFit/>
          </a:bodyPr>
          <a:lstStyle/>
          <a:p>
            <a:pPr marL="223520" marR="247015">
              <a:lnSpc>
                <a:spcPts val="1580"/>
              </a:lnSpc>
            </a:pPr>
            <a:r>
              <a:rPr lang="fr-FR" b="1" dirty="0">
                <a:solidFill>
                  <a:srgbClr val="003964"/>
                </a:solidFill>
                <a:latin typeface="Helvetica Neue"/>
              </a:rPr>
              <a:t>WWW :LA RUÉE VERS LE WEB</a:t>
            </a:r>
          </a:p>
          <a:p>
            <a:pPr marR="247015" eaLnBrk="0" fontAlgn="base" hangingPunct="0">
              <a:spcBef>
                <a:spcPct val="0"/>
              </a:spcBef>
              <a:spcAft>
                <a:spcPct val="0"/>
              </a:spcAft>
            </a:pPr>
            <a:endParaRPr lang="fr-FR" b="1" dirty="0">
              <a:solidFill>
                <a:srgbClr val="003964"/>
              </a:solidFill>
              <a:latin typeface="Helvetica Neue"/>
            </a:endParaRPr>
          </a:p>
        </p:txBody>
      </p:sp>
      <p:sp>
        <p:nvSpPr>
          <p:cNvPr id="10" name="Rectangle 6">
            <a:extLst>
              <a:ext uri="{FF2B5EF4-FFF2-40B4-BE49-F238E27FC236}">
                <a16:creationId xmlns:a16="http://schemas.microsoft.com/office/drawing/2014/main" id="{167B42ED-C96F-422E-9960-70B509FDABBE}"/>
              </a:ext>
            </a:extLst>
          </p:cNvPr>
          <p:cNvSpPr>
            <a:spLocks noChangeArrowheads="1"/>
          </p:cNvSpPr>
          <p:nvPr/>
        </p:nvSpPr>
        <p:spPr bwMode="auto">
          <a:xfrm>
            <a:off x="6003634" y="291098"/>
            <a:ext cx="184731"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tabLst>
                <a:tab pos="611188" algn="l"/>
              </a:tabLst>
              <a:defRPr>
                <a:solidFill>
                  <a:schemeClr val="tx1"/>
                </a:solidFill>
                <a:latin typeface="Arial" panose="020B0604020202020204" pitchFamily="34" charset="0"/>
              </a:defRPr>
            </a:lvl1pPr>
            <a:lvl2pPr eaLnBrk="0" fontAlgn="base" hangingPunct="0">
              <a:spcBef>
                <a:spcPct val="0"/>
              </a:spcBef>
              <a:spcAft>
                <a:spcPct val="0"/>
              </a:spcAft>
              <a:tabLst>
                <a:tab pos="611188" algn="l"/>
              </a:tabLst>
              <a:defRPr>
                <a:solidFill>
                  <a:schemeClr val="tx1"/>
                </a:solidFill>
                <a:latin typeface="Arial" panose="020B0604020202020204" pitchFamily="34" charset="0"/>
              </a:defRPr>
            </a:lvl2pPr>
            <a:lvl3pPr eaLnBrk="0" fontAlgn="base" hangingPunct="0">
              <a:spcBef>
                <a:spcPct val="0"/>
              </a:spcBef>
              <a:spcAft>
                <a:spcPct val="0"/>
              </a:spcAft>
              <a:tabLst>
                <a:tab pos="611188" algn="l"/>
              </a:tabLst>
              <a:defRPr>
                <a:solidFill>
                  <a:schemeClr val="tx1"/>
                </a:solidFill>
                <a:latin typeface="Arial" panose="020B0604020202020204" pitchFamily="34" charset="0"/>
              </a:defRPr>
            </a:lvl3pPr>
            <a:lvl4pPr eaLnBrk="0" fontAlgn="base" hangingPunct="0">
              <a:spcBef>
                <a:spcPct val="0"/>
              </a:spcBef>
              <a:spcAft>
                <a:spcPct val="0"/>
              </a:spcAft>
              <a:tabLst>
                <a:tab pos="611188" algn="l"/>
              </a:tabLst>
              <a:defRPr>
                <a:solidFill>
                  <a:schemeClr val="tx1"/>
                </a:solidFill>
                <a:latin typeface="Arial" panose="020B0604020202020204" pitchFamily="34" charset="0"/>
              </a:defRPr>
            </a:lvl4pPr>
            <a:lvl5pPr eaLnBrk="0" fontAlgn="base" hangingPunct="0">
              <a:spcBef>
                <a:spcPct val="0"/>
              </a:spcBef>
              <a:spcAft>
                <a:spcPct val="0"/>
              </a:spcAft>
              <a:tabLst>
                <a:tab pos="611188" algn="l"/>
              </a:tabLst>
              <a:defRPr>
                <a:solidFill>
                  <a:schemeClr val="tx1"/>
                </a:solidFill>
                <a:latin typeface="Arial" panose="020B0604020202020204" pitchFamily="34" charset="0"/>
              </a:defRPr>
            </a:lvl5pPr>
            <a:lvl6pPr eaLnBrk="0" fontAlgn="base" hangingPunct="0">
              <a:spcBef>
                <a:spcPct val="0"/>
              </a:spcBef>
              <a:spcAft>
                <a:spcPct val="0"/>
              </a:spcAft>
              <a:tabLst>
                <a:tab pos="611188" algn="l"/>
              </a:tabLst>
              <a:defRPr>
                <a:solidFill>
                  <a:schemeClr val="tx1"/>
                </a:solidFill>
                <a:latin typeface="Arial" panose="020B0604020202020204" pitchFamily="34" charset="0"/>
              </a:defRPr>
            </a:lvl6pPr>
            <a:lvl7pPr eaLnBrk="0" fontAlgn="base" hangingPunct="0">
              <a:spcBef>
                <a:spcPct val="0"/>
              </a:spcBef>
              <a:spcAft>
                <a:spcPct val="0"/>
              </a:spcAft>
              <a:tabLst>
                <a:tab pos="611188" algn="l"/>
              </a:tabLst>
              <a:defRPr>
                <a:solidFill>
                  <a:schemeClr val="tx1"/>
                </a:solidFill>
                <a:latin typeface="Arial" panose="020B0604020202020204" pitchFamily="34" charset="0"/>
              </a:defRPr>
            </a:lvl7pPr>
            <a:lvl8pPr eaLnBrk="0" fontAlgn="base" hangingPunct="0">
              <a:spcBef>
                <a:spcPct val="0"/>
              </a:spcBef>
              <a:spcAft>
                <a:spcPct val="0"/>
              </a:spcAft>
              <a:tabLst>
                <a:tab pos="611188" algn="l"/>
              </a:tabLst>
              <a:defRPr>
                <a:solidFill>
                  <a:schemeClr val="tx1"/>
                </a:solidFill>
                <a:latin typeface="Arial" panose="020B0604020202020204" pitchFamily="34" charset="0"/>
              </a:defRPr>
            </a:lvl8pPr>
            <a:lvl9pPr eaLnBrk="0" fontAlgn="base" hangingPunct="0">
              <a:spcBef>
                <a:spcPct val="0"/>
              </a:spcBef>
              <a:spcAft>
                <a:spcPct val="0"/>
              </a:spcAft>
              <a:tabLst>
                <a:tab pos="611188" algn="l"/>
              </a:tabLst>
              <a:defRPr>
                <a:solidFill>
                  <a:schemeClr val="tx1"/>
                </a:solidFill>
                <a:latin typeface="Arial" panose="020B0604020202020204" pitchFamily="34" charset="0"/>
              </a:defRPr>
            </a:lvl9pPr>
          </a:lstStyle>
          <a:p>
            <a:pPr marL="0" marR="0" lvl="0" indent="0" algn="justLow" defTabSz="914400" rtl="0" eaLnBrk="0" fontAlgn="base" latinLnBrk="0" hangingPunct="0">
              <a:lnSpc>
                <a:spcPct val="100000"/>
              </a:lnSpc>
              <a:spcBef>
                <a:spcPct val="0"/>
              </a:spcBef>
              <a:spcAft>
                <a:spcPct val="0"/>
              </a:spcAft>
              <a:buClrTx/>
              <a:buSzTx/>
              <a:buFontTx/>
              <a:buNone/>
              <a:tabLst>
                <a:tab pos="611188" algn="l"/>
              </a:tabLst>
            </a:pPr>
            <a:br>
              <a:rPr kumimoji="0" lang="fr-FR" altLang="fr-FR" sz="1000" b="0" i="0" u="none" strike="noStrike" cap="none" normalizeH="0" baseline="0" dirty="0">
                <a:ln>
                  <a:noFill/>
                </a:ln>
                <a:solidFill>
                  <a:schemeClr val="tx1"/>
                </a:solidFill>
                <a:effectLst/>
                <a:latin typeface="Arial" panose="020B0604020202020204" pitchFamily="34" charset="0"/>
                <a:ea typeface="Arial" panose="020B0604020202020204" pitchFamily="34" charset="0"/>
              </a:rPr>
            </a:br>
            <a:endParaRPr kumimoji="0" lang="fr-FR" altLang="fr-FR" sz="600" b="0" i="0" u="none" strike="noStrike" cap="none" normalizeH="0" baseline="0" dirty="0">
              <a:ln>
                <a:noFill/>
              </a:ln>
              <a:solidFill>
                <a:schemeClr val="tx1"/>
              </a:solidFill>
              <a:effectLst/>
              <a:latin typeface="Arial" panose="020B0604020202020204" pitchFamily="34" charset="0"/>
            </a:endParaRPr>
          </a:p>
        </p:txBody>
      </p:sp>
      <p:sp>
        <p:nvSpPr>
          <p:cNvPr id="2" name="Rectangle 4">
            <a:extLst>
              <a:ext uri="{FF2B5EF4-FFF2-40B4-BE49-F238E27FC236}">
                <a16:creationId xmlns:a16="http://schemas.microsoft.com/office/drawing/2014/main" id="{A72DCD11-0FC5-4F59-AA52-7898C03E2CFC}"/>
              </a:ext>
            </a:extLst>
          </p:cNvPr>
          <p:cNvSpPr>
            <a:spLocks noChangeArrowheads="1"/>
          </p:cNvSpPr>
          <p:nvPr/>
        </p:nvSpPr>
        <p:spPr bwMode="auto">
          <a:xfrm flipV="1">
            <a:off x="12192000" y="698408"/>
            <a:ext cx="7348005"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fr-FR"/>
          </a:p>
        </p:txBody>
      </p:sp>
      <p:pic>
        <p:nvPicPr>
          <p:cNvPr id="12" name="image29.jpeg">
            <a:extLst>
              <a:ext uri="{FF2B5EF4-FFF2-40B4-BE49-F238E27FC236}">
                <a16:creationId xmlns:a16="http://schemas.microsoft.com/office/drawing/2014/main" id="{0F4A1FB5-2A85-4D2D-A864-EF32F029AAF8}"/>
              </a:ext>
            </a:extLst>
          </p:cNvPr>
          <p:cNvPicPr>
            <a:picLocks noChangeAspect="1"/>
          </p:cNvPicPr>
          <p:nvPr/>
        </p:nvPicPr>
        <p:blipFill>
          <a:blip r:embed="rId2" cstate="print"/>
          <a:stretch>
            <a:fillRect/>
          </a:stretch>
        </p:blipFill>
        <p:spPr>
          <a:xfrm>
            <a:off x="8682437" y="2066248"/>
            <a:ext cx="2620031" cy="3135816"/>
          </a:xfrm>
          <a:prstGeom prst="rect">
            <a:avLst/>
          </a:prstGeom>
        </p:spPr>
      </p:pic>
    </p:spTree>
    <p:extLst>
      <p:ext uri="{BB962C8B-B14F-4D97-AF65-F5344CB8AC3E}">
        <p14:creationId xmlns:p14="http://schemas.microsoft.com/office/powerpoint/2010/main" val="248701023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A15F999-1AD1-443F-BD4F-AE9E0BB033D2}"/>
              </a:ext>
            </a:extLst>
          </p:cNvPr>
          <p:cNvSpPr/>
          <p:nvPr/>
        </p:nvSpPr>
        <p:spPr>
          <a:xfrm>
            <a:off x="322758" y="2289179"/>
            <a:ext cx="11459187" cy="3562963"/>
          </a:xfrm>
          <a:prstGeom prst="rect">
            <a:avLst/>
          </a:prstGeom>
        </p:spPr>
        <p:txBody>
          <a:bodyPr wrap="square">
            <a:spAutoFit/>
          </a:bodyPr>
          <a:lstStyle/>
          <a:p>
            <a:pPr marL="107950" marR="132715" algn="just">
              <a:lnSpc>
                <a:spcPct val="121000"/>
              </a:lnSpc>
              <a:spcBef>
                <a:spcPts val="800"/>
              </a:spcBef>
            </a:pPr>
            <a:r>
              <a:rPr lang="fr-FR" sz="1600" b="1" dirty="0">
                <a:solidFill>
                  <a:srgbClr val="013863"/>
                </a:solidFill>
                <a:latin typeface="Helvetica" panose="020B0504020202030204" pitchFamily="34" charset="0"/>
              </a:rPr>
              <a:t>Les enjeux métier</a:t>
            </a:r>
          </a:p>
          <a:p>
            <a:pPr marL="107950" marR="132080" algn="just">
              <a:lnSpc>
                <a:spcPct val="121000"/>
              </a:lnSpc>
              <a:spcBef>
                <a:spcPts val="795"/>
              </a:spcBef>
              <a:spcAft>
                <a:spcPts val="0"/>
              </a:spcAft>
            </a:pPr>
            <a:r>
              <a:rPr lang="fr-FR" sz="1400" dirty="0">
                <a:solidFill>
                  <a:srgbClr val="013863"/>
                </a:solidFill>
                <a:latin typeface="Helvetica" panose="020B0504020202030204" pitchFamily="34" charset="0"/>
              </a:rPr>
              <a:t>Une entreprise doit avoir une présence numérique sur la Toile pour maîtriser son image et mieux servir ses clients et partenaires.</a:t>
            </a:r>
          </a:p>
          <a:p>
            <a:pPr marL="107950" marR="131445" algn="just">
              <a:lnSpc>
                <a:spcPct val="121000"/>
              </a:lnSpc>
              <a:spcBef>
                <a:spcPts val="565"/>
              </a:spcBef>
              <a:spcAft>
                <a:spcPts val="0"/>
              </a:spcAft>
            </a:pPr>
            <a:r>
              <a:rPr lang="fr-FR" sz="1400" dirty="0">
                <a:solidFill>
                  <a:srgbClr val="013863"/>
                </a:solidFill>
                <a:latin typeface="Helvetica" panose="020B0504020202030204" pitchFamily="34" charset="0"/>
              </a:rPr>
              <a:t>Un site web vitrine (</a:t>
            </a:r>
            <a:r>
              <a:rPr lang="fr-FR" sz="1400" dirty="0" err="1">
                <a:solidFill>
                  <a:srgbClr val="013863"/>
                </a:solidFill>
                <a:latin typeface="Helvetica" panose="020B0504020202030204" pitchFamily="34" charset="0"/>
              </a:rPr>
              <a:t>corporate</a:t>
            </a:r>
            <a:r>
              <a:rPr lang="fr-FR" sz="1400" dirty="0">
                <a:solidFill>
                  <a:srgbClr val="013863"/>
                </a:solidFill>
                <a:latin typeface="Helvetica" panose="020B0504020202030204" pitchFamily="34" charset="0"/>
              </a:rPr>
              <a:t>) lui permet d’informer en temps réel les différents acteurs de la vie de l’entreprise (clients, actionnaires, journalistes, etc.).</a:t>
            </a:r>
          </a:p>
          <a:p>
            <a:pPr marL="107950" marR="132080" algn="just">
              <a:lnSpc>
                <a:spcPct val="121000"/>
              </a:lnSpc>
              <a:spcBef>
                <a:spcPts val="555"/>
              </a:spcBef>
              <a:spcAft>
                <a:spcPts val="0"/>
              </a:spcAft>
            </a:pPr>
            <a:r>
              <a:rPr lang="fr-FR" sz="1400" dirty="0">
                <a:solidFill>
                  <a:srgbClr val="013863"/>
                </a:solidFill>
                <a:latin typeface="Helvetica" panose="020B0504020202030204" pitchFamily="34" charset="0"/>
              </a:rPr>
              <a:t>Un site marchand lui ouvre les portes du commerce en ligne et la dématérialisation de son catalogue.</a:t>
            </a:r>
          </a:p>
          <a:p>
            <a:pPr marL="107950" marR="131445" algn="just">
              <a:lnSpc>
                <a:spcPct val="121000"/>
              </a:lnSpc>
              <a:spcBef>
                <a:spcPts val="565"/>
              </a:spcBef>
              <a:spcAft>
                <a:spcPts val="0"/>
              </a:spcAft>
            </a:pPr>
            <a:r>
              <a:rPr lang="fr-FR" sz="1400" dirty="0">
                <a:solidFill>
                  <a:srgbClr val="013863"/>
                </a:solidFill>
                <a:latin typeface="Helvetica" panose="020B0504020202030204" pitchFamily="34" charset="0"/>
              </a:rPr>
              <a:t>Sa présence active sur les réseaux sociaux permet de communiquer plus largement, d’atteindre plus efficacement ses clients et favorise son attractivité, son image ou sa capacité à recruter.</a:t>
            </a:r>
          </a:p>
          <a:p>
            <a:pPr marL="107950" marR="132080" algn="just">
              <a:lnSpc>
                <a:spcPct val="121000"/>
              </a:lnSpc>
              <a:spcBef>
                <a:spcPts val="555"/>
              </a:spcBef>
              <a:spcAft>
                <a:spcPts val="0"/>
              </a:spcAft>
            </a:pPr>
            <a:r>
              <a:rPr lang="fr-FR" sz="1400" dirty="0">
                <a:solidFill>
                  <a:srgbClr val="013863"/>
                </a:solidFill>
                <a:latin typeface="Helvetica" panose="020B0504020202030204" pitchFamily="34" charset="0"/>
              </a:rPr>
              <a:t>Pour les salariés, l’accès au web est devenu un réflexe quotidien dans leurs vies personnelle et professionnelle.</a:t>
            </a:r>
          </a:p>
          <a:p>
            <a:pPr marL="107950" marR="132080" algn="just">
              <a:lnSpc>
                <a:spcPct val="121000"/>
              </a:lnSpc>
              <a:spcBef>
                <a:spcPts val="555"/>
              </a:spcBef>
              <a:spcAft>
                <a:spcPts val="0"/>
              </a:spcAft>
            </a:pPr>
            <a:r>
              <a:rPr lang="fr-FR" sz="1400" dirty="0">
                <a:solidFill>
                  <a:srgbClr val="013863"/>
                </a:solidFill>
                <a:latin typeface="Helvetica" panose="020B0504020202030204" pitchFamily="34" charset="0"/>
              </a:rPr>
              <a:t>Leur donner accès aux sites déontologiquement validés leur permettra de participer à la vie de l’entreprise sur les réseaux sociaux et d’être plus efficaces.</a:t>
            </a:r>
          </a:p>
          <a:p>
            <a:pPr marL="107950" marR="131445" algn="just">
              <a:lnSpc>
                <a:spcPct val="121000"/>
              </a:lnSpc>
              <a:spcBef>
                <a:spcPts val="795"/>
              </a:spcBef>
              <a:spcAft>
                <a:spcPts val="0"/>
              </a:spcAft>
            </a:pPr>
            <a:endParaRPr lang="fr-FR" sz="1400" b="1" dirty="0">
              <a:effectLst/>
              <a:latin typeface="Arial" panose="020B0604020202020204" pitchFamily="34" charset="0"/>
              <a:ea typeface="Arial" panose="020B0604020202020204" pitchFamily="34" charset="0"/>
            </a:endParaRPr>
          </a:p>
        </p:txBody>
      </p:sp>
      <p:sp>
        <p:nvSpPr>
          <p:cNvPr id="6" name="Espace réservé du numéro de diapositive 5">
            <a:extLst>
              <a:ext uri="{FF2B5EF4-FFF2-40B4-BE49-F238E27FC236}">
                <a16:creationId xmlns:a16="http://schemas.microsoft.com/office/drawing/2014/main" id="{F7D85A02-5EE8-44FC-8584-C652F71F9BC4}"/>
              </a:ext>
            </a:extLst>
          </p:cNvPr>
          <p:cNvSpPr>
            <a:spLocks noGrp="1"/>
          </p:cNvSpPr>
          <p:nvPr>
            <p:ph type="sldNum" sz="quarter" idx="12"/>
          </p:nvPr>
        </p:nvSpPr>
        <p:spPr>
          <a:xfrm>
            <a:off x="11541531" y="6545798"/>
            <a:ext cx="650469" cy="277958"/>
          </a:xfrm>
        </p:spPr>
        <p:txBody>
          <a:bodyPr/>
          <a:lstStyle/>
          <a:p>
            <a:pPr algn="r"/>
            <a:fld id="{F3EE269F-382C-4FDF-AA4F-64C84412D0DE}" type="slidenum">
              <a:rPr lang="fr-FR" sz="1200" smtClean="0">
                <a:solidFill>
                  <a:srgbClr val="013863"/>
                </a:solidFill>
              </a:rPr>
              <a:pPr algn="r"/>
              <a:t>49</a:t>
            </a:fld>
            <a:endParaRPr lang="fr-FR" dirty="0">
              <a:solidFill>
                <a:srgbClr val="013863"/>
              </a:solidFill>
            </a:endParaRPr>
          </a:p>
        </p:txBody>
      </p:sp>
      <p:sp>
        <p:nvSpPr>
          <p:cNvPr id="10" name="Rectangle 6">
            <a:extLst>
              <a:ext uri="{FF2B5EF4-FFF2-40B4-BE49-F238E27FC236}">
                <a16:creationId xmlns:a16="http://schemas.microsoft.com/office/drawing/2014/main" id="{167B42ED-C96F-422E-9960-70B509FDABBE}"/>
              </a:ext>
            </a:extLst>
          </p:cNvPr>
          <p:cNvSpPr>
            <a:spLocks noChangeArrowheads="1"/>
          </p:cNvSpPr>
          <p:nvPr/>
        </p:nvSpPr>
        <p:spPr bwMode="auto">
          <a:xfrm>
            <a:off x="6003634" y="291098"/>
            <a:ext cx="184731"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tabLst>
                <a:tab pos="611188" algn="l"/>
              </a:tabLst>
              <a:defRPr>
                <a:solidFill>
                  <a:schemeClr val="tx1"/>
                </a:solidFill>
                <a:latin typeface="Arial" panose="020B0604020202020204" pitchFamily="34" charset="0"/>
              </a:defRPr>
            </a:lvl1pPr>
            <a:lvl2pPr eaLnBrk="0" fontAlgn="base" hangingPunct="0">
              <a:spcBef>
                <a:spcPct val="0"/>
              </a:spcBef>
              <a:spcAft>
                <a:spcPct val="0"/>
              </a:spcAft>
              <a:tabLst>
                <a:tab pos="611188" algn="l"/>
              </a:tabLst>
              <a:defRPr>
                <a:solidFill>
                  <a:schemeClr val="tx1"/>
                </a:solidFill>
                <a:latin typeface="Arial" panose="020B0604020202020204" pitchFamily="34" charset="0"/>
              </a:defRPr>
            </a:lvl2pPr>
            <a:lvl3pPr eaLnBrk="0" fontAlgn="base" hangingPunct="0">
              <a:spcBef>
                <a:spcPct val="0"/>
              </a:spcBef>
              <a:spcAft>
                <a:spcPct val="0"/>
              </a:spcAft>
              <a:tabLst>
                <a:tab pos="611188" algn="l"/>
              </a:tabLst>
              <a:defRPr>
                <a:solidFill>
                  <a:schemeClr val="tx1"/>
                </a:solidFill>
                <a:latin typeface="Arial" panose="020B0604020202020204" pitchFamily="34" charset="0"/>
              </a:defRPr>
            </a:lvl3pPr>
            <a:lvl4pPr eaLnBrk="0" fontAlgn="base" hangingPunct="0">
              <a:spcBef>
                <a:spcPct val="0"/>
              </a:spcBef>
              <a:spcAft>
                <a:spcPct val="0"/>
              </a:spcAft>
              <a:tabLst>
                <a:tab pos="611188" algn="l"/>
              </a:tabLst>
              <a:defRPr>
                <a:solidFill>
                  <a:schemeClr val="tx1"/>
                </a:solidFill>
                <a:latin typeface="Arial" panose="020B0604020202020204" pitchFamily="34" charset="0"/>
              </a:defRPr>
            </a:lvl4pPr>
            <a:lvl5pPr eaLnBrk="0" fontAlgn="base" hangingPunct="0">
              <a:spcBef>
                <a:spcPct val="0"/>
              </a:spcBef>
              <a:spcAft>
                <a:spcPct val="0"/>
              </a:spcAft>
              <a:tabLst>
                <a:tab pos="611188" algn="l"/>
              </a:tabLst>
              <a:defRPr>
                <a:solidFill>
                  <a:schemeClr val="tx1"/>
                </a:solidFill>
                <a:latin typeface="Arial" panose="020B0604020202020204" pitchFamily="34" charset="0"/>
              </a:defRPr>
            </a:lvl5pPr>
            <a:lvl6pPr eaLnBrk="0" fontAlgn="base" hangingPunct="0">
              <a:spcBef>
                <a:spcPct val="0"/>
              </a:spcBef>
              <a:spcAft>
                <a:spcPct val="0"/>
              </a:spcAft>
              <a:tabLst>
                <a:tab pos="611188" algn="l"/>
              </a:tabLst>
              <a:defRPr>
                <a:solidFill>
                  <a:schemeClr val="tx1"/>
                </a:solidFill>
                <a:latin typeface="Arial" panose="020B0604020202020204" pitchFamily="34" charset="0"/>
              </a:defRPr>
            </a:lvl6pPr>
            <a:lvl7pPr eaLnBrk="0" fontAlgn="base" hangingPunct="0">
              <a:spcBef>
                <a:spcPct val="0"/>
              </a:spcBef>
              <a:spcAft>
                <a:spcPct val="0"/>
              </a:spcAft>
              <a:tabLst>
                <a:tab pos="611188" algn="l"/>
              </a:tabLst>
              <a:defRPr>
                <a:solidFill>
                  <a:schemeClr val="tx1"/>
                </a:solidFill>
                <a:latin typeface="Arial" panose="020B0604020202020204" pitchFamily="34" charset="0"/>
              </a:defRPr>
            </a:lvl7pPr>
            <a:lvl8pPr eaLnBrk="0" fontAlgn="base" hangingPunct="0">
              <a:spcBef>
                <a:spcPct val="0"/>
              </a:spcBef>
              <a:spcAft>
                <a:spcPct val="0"/>
              </a:spcAft>
              <a:tabLst>
                <a:tab pos="611188" algn="l"/>
              </a:tabLst>
              <a:defRPr>
                <a:solidFill>
                  <a:schemeClr val="tx1"/>
                </a:solidFill>
                <a:latin typeface="Arial" panose="020B0604020202020204" pitchFamily="34" charset="0"/>
              </a:defRPr>
            </a:lvl8pPr>
            <a:lvl9pPr eaLnBrk="0" fontAlgn="base" hangingPunct="0">
              <a:spcBef>
                <a:spcPct val="0"/>
              </a:spcBef>
              <a:spcAft>
                <a:spcPct val="0"/>
              </a:spcAft>
              <a:tabLst>
                <a:tab pos="611188" algn="l"/>
              </a:tabLst>
              <a:defRPr>
                <a:solidFill>
                  <a:schemeClr val="tx1"/>
                </a:solidFill>
                <a:latin typeface="Arial" panose="020B0604020202020204" pitchFamily="34" charset="0"/>
              </a:defRPr>
            </a:lvl9pPr>
          </a:lstStyle>
          <a:p>
            <a:pPr marL="0" marR="0" lvl="0" indent="0" algn="justLow" defTabSz="914400" rtl="0" eaLnBrk="0" fontAlgn="base" latinLnBrk="0" hangingPunct="0">
              <a:lnSpc>
                <a:spcPct val="100000"/>
              </a:lnSpc>
              <a:spcBef>
                <a:spcPct val="0"/>
              </a:spcBef>
              <a:spcAft>
                <a:spcPct val="0"/>
              </a:spcAft>
              <a:buClrTx/>
              <a:buSzTx/>
              <a:buFontTx/>
              <a:buNone/>
              <a:tabLst>
                <a:tab pos="611188" algn="l"/>
              </a:tabLst>
            </a:pPr>
            <a:br>
              <a:rPr kumimoji="0" lang="fr-FR" altLang="fr-FR" sz="1000" b="0" i="0" u="none" strike="noStrike" cap="none" normalizeH="0" baseline="0" dirty="0">
                <a:ln>
                  <a:noFill/>
                </a:ln>
                <a:solidFill>
                  <a:schemeClr val="tx1"/>
                </a:solidFill>
                <a:effectLst/>
                <a:latin typeface="Arial" panose="020B0604020202020204" pitchFamily="34" charset="0"/>
                <a:ea typeface="Arial" panose="020B0604020202020204" pitchFamily="34" charset="0"/>
              </a:rPr>
            </a:br>
            <a:endParaRPr kumimoji="0" lang="fr-FR" altLang="fr-FR" sz="600" b="0" i="0" u="none" strike="noStrike" cap="none" normalizeH="0" baseline="0" dirty="0">
              <a:ln>
                <a:noFill/>
              </a:ln>
              <a:solidFill>
                <a:schemeClr val="tx1"/>
              </a:solidFill>
              <a:effectLst/>
              <a:latin typeface="Arial" panose="020B0604020202020204" pitchFamily="34" charset="0"/>
            </a:endParaRPr>
          </a:p>
        </p:txBody>
      </p:sp>
      <p:sp>
        <p:nvSpPr>
          <p:cNvPr id="11" name="ZoneTexte 10">
            <a:extLst>
              <a:ext uri="{FF2B5EF4-FFF2-40B4-BE49-F238E27FC236}">
                <a16:creationId xmlns:a16="http://schemas.microsoft.com/office/drawing/2014/main" id="{CCDC718F-22D7-4165-9355-4546144F83C5}"/>
              </a:ext>
            </a:extLst>
          </p:cNvPr>
          <p:cNvSpPr txBox="1"/>
          <p:nvPr/>
        </p:nvSpPr>
        <p:spPr>
          <a:xfrm>
            <a:off x="407162" y="603358"/>
            <a:ext cx="12002322" cy="620426"/>
          </a:xfrm>
          <a:prstGeom prst="rect">
            <a:avLst/>
          </a:prstGeom>
          <a:noFill/>
        </p:spPr>
        <p:txBody>
          <a:bodyPr wrap="square">
            <a:spAutoFit/>
          </a:bodyPr>
          <a:lstStyle/>
          <a:p>
            <a:pPr>
              <a:lnSpc>
                <a:spcPts val="4400"/>
              </a:lnSpc>
            </a:pPr>
            <a:r>
              <a:rPr lang="fr-FR" sz="3600" cap="all" spc="-100" dirty="0">
                <a:solidFill>
                  <a:srgbClr val="1AB24B"/>
                </a:solidFill>
                <a:latin typeface="Helvetica" panose="020B0504020202030204" pitchFamily="34" charset="0"/>
              </a:rPr>
              <a:t>L’entreprise INTERCONNECTEE</a:t>
            </a:r>
          </a:p>
        </p:txBody>
      </p:sp>
      <p:sp>
        <p:nvSpPr>
          <p:cNvPr id="7" name="Rectangle 5">
            <a:extLst>
              <a:ext uri="{FF2B5EF4-FFF2-40B4-BE49-F238E27FC236}">
                <a16:creationId xmlns:a16="http://schemas.microsoft.com/office/drawing/2014/main" id="{DD0D8D85-02EC-44F1-8CCC-B9620EBF47A6}"/>
              </a:ext>
            </a:extLst>
          </p:cNvPr>
          <p:cNvSpPr>
            <a:spLocks noChangeArrowheads="1"/>
          </p:cNvSpPr>
          <p:nvPr/>
        </p:nvSpPr>
        <p:spPr bwMode="auto">
          <a:xfrm>
            <a:off x="0" y="1525707"/>
            <a:ext cx="6952897" cy="5430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223767" tIns="60306" rIns="247572" bIns="0" numCol="1" anchor="ctr" anchorCtr="0" compatLnSpc="1">
            <a:prstTxWarp prst="textNoShape">
              <a:avLst/>
            </a:prstTxWarp>
            <a:spAutoFit/>
          </a:bodyPr>
          <a:lstStyle/>
          <a:p>
            <a:pPr marL="223520" marR="247015">
              <a:lnSpc>
                <a:spcPts val="1580"/>
              </a:lnSpc>
            </a:pPr>
            <a:r>
              <a:rPr lang="fr-FR" b="1" dirty="0">
                <a:solidFill>
                  <a:srgbClr val="003964"/>
                </a:solidFill>
                <a:latin typeface="Helvetica Neue"/>
              </a:rPr>
              <a:t>WWW :LA RUÉE VERS LE WEB</a:t>
            </a:r>
          </a:p>
          <a:p>
            <a:pPr marR="247015" eaLnBrk="0" fontAlgn="base" hangingPunct="0">
              <a:spcBef>
                <a:spcPct val="0"/>
              </a:spcBef>
              <a:spcAft>
                <a:spcPct val="0"/>
              </a:spcAft>
            </a:pPr>
            <a:endParaRPr lang="fr-FR" b="1" dirty="0">
              <a:solidFill>
                <a:srgbClr val="003964"/>
              </a:solidFill>
              <a:latin typeface="Helvetica Neue"/>
            </a:endParaRPr>
          </a:p>
        </p:txBody>
      </p:sp>
    </p:spTree>
    <p:extLst>
      <p:ext uri="{BB962C8B-B14F-4D97-AF65-F5344CB8AC3E}">
        <p14:creationId xmlns:p14="http://schemas.microsoft.com/office/powerpoint/2010/main" val="39470398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A15F999-1AD1-443F-BD4F-AE9E0BB033D2}"/>
              </a:ext>
            </a:extLst>
          </p:cNvPr>
          <p:cNvSpPr/>
          <p:nvPr/>
        </p:nvSpPr>
        <p:spPr>
          <a:xfrm>
            <a:off x="407162" y="2122190"/>
            <a:ext cx="11459603" cy="3606372"/>
          </a:xfrm>
          <a:prstGeom prst="rect">
            <a:avLst/>
          </a:prstGeom>
        </p:spPr>
        <p:txBody>
          <a:bodyPr wrap="square">
            <a:spAutoFit/>
          </a:bodyPr>
          <a:lstStyle/>
          <a:p>
            <a:pPr marL="431800" marR="455295">
              <a:lnSpc>
                <a:spcPct val="121000"/>
              </a:lnSpc>
              <a:spcBef>
                <a:spcPts val="550"/>
              </a:spcBef>
            </a:pPr>
            <a:endParaRPr lang="fr-FR" sz="1500" dirty="0">
              <a:solidFill>
                <a:srgbClr val="003964"/>
              </a:solidFill>
              <a:latin typeface="Helvetica Neue"/>
            </a:endParaRPr>
          </a:p>
          <a:p>
            <a:pPr marL="431800" marR="455295">
              <a:lnSpc>
                <a:spcPct val="121000"/>
              </a:lnSpc>
              <a:spcBef>
                <a:spcPts val="550"/>
              </a:spcBef>
            </a:pPr>
            <a:r>
              <a:rPr lang="fr-FR" sz="1500" dirty="0">
                <a:solidFill>
                  <a:srgbClr val="003964"/>
                </a:solidFill>
                <a:latin typeface="Helvetica Neue"/>
              </a:rPr>
              <a:t>Dans cette présentation, je souhaite sortir de ma zone de confort et m’adresser à vous, dirigeants d’entreprise et cadres exécutifs.</a:t>
            </a:r>
          </a:p>
          <a:p>
            <a:pPr marL="431800" marR="455295">
              <a:lnSpc>
                <a:spcPct val="121000"/>
              </a:lnSpc>
              <a:spcBef>
                <a:spcPts val="550"/>
              </a:spcBef>
            </a:pPr>
            <a:r>
              <a:rPr lang="fr-FR" sz="1500" dirty="0">
                <a:solidFill>
                  <a:srgbClr val="003964"/>
                </a:solidFill>
                <a:latin typeface="Helvetica Neue"/>
              </a:rPr>
              <a:t>L’idée est de vous convaincre que la sécurité informatique n’est ni un sujet réservé aux seuls initiés ni un puits financier sans fond. mon objectif est de démystifier au maximum le jargon technique pour éclairer les enjeux de l’entreprise et les risques associés.</a:t>
            </a:r>
          </a:p>
          <a:p>
            <a:pPr marL="431800" marR="455295">
              <a:lnSpc>
                <a:spcPct val="121000"/>
              </a:lnSpc>
              <a:spcBef>
                <a:spcPts val="555"/>
              </a:spcBef>
            </a:pPr>
            <a:r>
              <a:rPr lang="fr-FR" sz="1500" dirty="0">
                <a:solidFill>
                  <a:srgbClr val="003964"/>
                </a:solidFill>
                <a:latin typeface="Helvetica Neue"/>
              </a:rPr>
              <a:t>Dans son rapport 2019 sur les risques globaux, le </a:t>
            </a:r>
            <a:r>
              <a:rPr lang="fr-FR" sz="1500" i="1" dirty="0">
                <a:solidFill>
                  <a:srgbClr val="003964"/>
                </a:solidFill>
                <a:latin typeface="Helvetica Neue"/>
              </a:rPr>
              <a:t>World </a:t>
            </a:r>
            <a:r>
              <a:rPr lang="fr-FR" sz="1500" i="1" dirty="0" err="1">
                <a:solidFill>
                  <a:srgbClr val="003964"/>
                </a:solidFill>
                <a:latin typeface="Helvetica Neue"/>
              </a:rPr>
              <a:t>Economic</a:t>
            </a:r>
            <a:r>
              <a:rPr lang="fr-FR" sz="1500" i="1" dirty="0">
                <a:solidFill>
                  <a:srgbClr val="003964"/>
                </a:solidFill>
                <a:latin typeface="Helvetica Neue"/>
              </a:rPr>
              <a:t> Forum </a:t>
            </a:r>
            <a:r>
              <a:rPr lang="fr-FR" sz="1500" dirty="0">
                <a:solidFill>
                  <a:srgbClr val="003964"/>
                </a:solidFill>
                <a:latin typeface="Helvetica Neue"/>
              </a:rPr>
              <a:t>positionne le risque cybersécurité dans le top 4, devant la perte de la biodiversité, une crise fiscale ou encore une pandémie.</a:t>
            </a:r>
          </a:p>
          <a:p>
            <a:pPr marL="431800" marR="455295">
              <a:lnSpc>
                <a:spcPct val="121000"/>
              </a:lnSpc>
              <a:spcBef>
                <a:spcPts val="555"/>
              </a:spcBef>
            </a:pPr>
            <a:endParaRPr lang="fr-FR" sz="1500" dirty="0">
              <a:solidFill>
                <a:srgbClr val="003964"/>
              </a:solidFill>
              <a:latin typeface="Helvetica Neue"/>
            </a:endParaRPr>
          </a:p>
          <a:p>
            <a:pPr lvl="1"/>
            <a:r>
              <a:rPr lang="fr-FR" sz="1500" dirty="0">
                <a:solidFill>
                  <a:srgbClr val="003964"/>
                </a:solidFill>
                <a:latin typeface="Helvetica Neue"/>
              </a:rPr>
              <a:t>Qu’on le veuille ou non, la cybersécurité est devenue </a:t>
            </a:r>
            <a:r>
              <a:rPr lang="fr-FR" sz="1500" b="1" dirty="0">
                <a:solidFill>
                  <a:srgbClr val="003964"/>
                </a:solidFill>
                <a:latin typeface="Helvetica Neue"/>
              </a:rPr>
              <a:t>un enjeu sociétal</a:t>
            </a:r>
            <a:r>
              <a:rPr lang="fr-FR" sz="1500" dirty="0">
                <a:solidFill>
                  <a:srgbClr val="003964"/>
                </a:solidFill>
                <a:latin typeface="Helvetica Neue"/>
              </a:rPr>
              <a:t>, la presse se faisant quotidiennement l’écho de catastrophes numériques survenues dans le monde. Les comités exécutifs et conseils de surveillance n’échappent pas à cette question.</a:t>
            </a:r>
          </a:p>
        </p:txBody>
      </p:sp>
      <p:sp>
        <p:nvSpPr>
          <p:cNvPr id="6" name="Espace réservé du numéro de diapositive 5">
            <a:extLst>
              <a:ext uri="{FF2B5EF4-FFF2-40B4-BE49-F238E27FC236}">
                <a16:creationId xmlns:a16="http://schemas.microsoft.com/office/drawing/2014/main" id="{F7D85A02-5EE8-44FC-8584-C652F71F9BC4}"/>
              </a:ext>
            </a:extLst>
          </p:cNvPr>
          <p:cNvSpPr>
            <a:spLocks noGrp="1"/>
          </p:cNvSpPr>
          <p:nvPr>
            <p:ph type="sldNum" sz="quarter" idx="12"/>
          </p:nvPr>
        </p:nvSpPr>
        <p:spPr>
          <a:xfrm>
            <a:off x="11541531" y="6545798"/>
            <a:ext cx="650469" cy="277958"/>
          </a:xfrm>
        </p:spPr>
        <p:txBody>
          <a:bodyPr/>
          <a:lstStyle/>
          <a:p>
            <a:pPr algn="r"/>
            <a:fld id="{F3EE269F-382C-4FDF-AA4F-64C84412D0DE}" type="slidenum">
              <a:rPr lang="fr-FR" sz="1200" smtClean="0">
                <a:solidFill>
                  <a:srgbClr val="013863"/>
                </a:solidFill>
              </a:rPr>
              <a:pPr algn="r"/>
              <a:t>5</a:t>
            </a:fld>
            <a:endParaRPr lang="fr-FR" dirty="0">
              <a:solidFill>
                <a:srgbClr val="013863"/>
              </a:solidFill>
            </a:endParaRPr>
          </a:p>
        </p:txBody>
      </p:sp>
      <p:sp>
        <p:nvSpPr>
          <p:cNvPr id="8" name="ZoneTexte 7">
            <a:extLst>
              <a:ext uri="{FF2B5EF4-FFF2-40B4-BE49-F238E27FC236}">
                <a16:creationId xmlns:a16="http://schemas.microsoft.com/office/drawing/2014/main" id="{52DF5D66-5E90-4986-B1C2-EA52BF462306}"/>
              </a:ext>
            </a:extLst>
          </p:cNvPr>
          <p:cNvSpPr txBox="1"/>
          <p:nvPr/>
        </p:nvSpPr>
        <p:spPr>
          <a:xfrm>
            <a:off x="560262" y="1162523"/>
            <a:ext cx="12002322" cy="646331"/>
          </a:xfrm>
          <a:prstGeom prst="rect">
            <a:avLst/>
          </a:prstGeom>
          <a:noFill/>
        </p:spPr>
        <p:txBody>
          <a:bodyPr wrap="square">
            <a:spAutoFit/>
          </a:bodyPr>
          <a:lstStyle/>
          <a:p>
            <a:pPr marL="223520" marR="247015">
              <a:spcBef>
                <a:spcPts val="1325"/>
              </a:spcBef>
            </a:pPr>
            <a:r>
              <a:rPr lang="fr-FR" sz="3600" b="1" dirty="0">
                <a:solidFill>
                  <a:srgbClr val="02AD53"/>
                </a:solidFill>
                <a:effectLst/>
                <a:latin typeface="Helvetica" panose="020B0504020202030204" pitchFamily="34" charset="0"/>
                <a:ea typeface="Arial" panose="020B0604020202020204" pitchFamily="34" charset="0"/>
              </a:rPr>
              <a:t>AVANT-PROPOS</a:t>
            </a:r>
          </a:p>
        </p:txBody>
      </p:sp>
    </p:spTree>
    <p:extLst>
      <p:ext uri="{BB962C8B-B14F-4D97-AF65-F5344CB8AC3E}">
        <p14:creationId xmlns:p14="http://schemas.microsoft.com/office/powerpoint/2010/main" val="366631318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A15F999-1AD1-443F-BD4F-AE9E0BB033D2}"/>
              </a:ext>
            </a:extLst>
          </p:cNvPr>
          <p:cNvSpPr/>
          <p:nvPr/>
        </p:nvSpPr>
        <p:spPr>
          <a:xfrm>
            <a:off x="236822" y="1795907"/>
            <a:ext cx="10301802" cy="4982133"/>
          </a:xfrm>
          <a:prstGeom prst="rect">
            <a:avLst/>
          </a:prstGeom>
        </p:spPr>
        <p:txBody>
          <a:bodyPr wrap="square">
            <a:spAutoFit/>
          </a:bodyPr>
          <a:lstStyle/>
          <a:p>
            <a:pPr marL="107950" algn="just">
              <a:spcBef>
                <a:spcPts val="480"/>
              </a:spcBef>
            </a:pPr>
            <a:r>
              <a:rPr lang="fr-FR" sz="1600" b="1" dirty="0">
                <a:solidFill>
                  <a:srgbClr val="013863"/>
                </a:solidFill>
                <a:effectLst/>
                <a:latin typeface="Helvetica" panose="020B0504020202030204" pitchFamily="34" charset="0"/>
                <a:ea typeface="Arial" panose="020B0604020202020204" pitchFamily="34" charset="0"/>
              </a:rPr>
              <a:t>Les</a:t>
            </a:r>
            <a:r>
              <a:rPr lang="fr-FR" sz="1600" b="1" spc="-25" dirty="0">
                <a:solidFill>
                  <a:srgbClr val="013863"/>
                </a:solidFill>
                <a:effectLst/>
                <a:latin typeface="Helvetica" panose="020B0504020202030204" pitchFamily="34" charset="0"/>
                <a:ea typeface="Arial" panose="020B0604020202020204" pitchFamily="34" charset="0"/>
              </a:rPr>
              <a:t> </a:t>
            </a:r>
            <a:r>
              <a:rPr lang="fr-FR" sz="1600" b="1" dirty="0">
                <a:solidFill>
                  <a:srgbClr val="013863"/>
                </a:solidFill>
                <a:effectLst/>
                <a:latin typeface="Helvetica" panose="020B0504020202030204" pitchFamily="34" charset="0"/>
                <a:ea typeface="Arial" panose="020B0604020202020204" pitchFamily="34" charset="0"/>
              </a:rPr>
              <a:t>risques</a:t>
            </a:r>
            <a:r>
              <a:rPr lang="fr-FR" sz="1600" b="1" spc="-25" dirty="0">
                <a:solidFill>
                  <a:srgbClr val="013863"/>
                </a:solidFill>
                <a:effectLst/>
                <a:latin typeface="Helvetica" panose="020B0504020202030204" pitchFamily="34" charset="0"/>
                <a:ea typeface="Arial" panose="020B0604020202020204" pitchFamily="34" charset="0"/>
              </a:rPr>
              <a:t> </a:t>
            </a:r>
            <a:r>
              <a:rPr lang="fr-FR" sz="1600" b="1" dirty="0">
                <a:solidFill>
                  <a:srgbClr val="013863"/>
                </a:solidFill>
                <a:effectLst/>
                <a:latin typeface="Helvetica" panose="020B0504020202030204" pitchFamily="34" charset="0"/>
                <a:ea typeface="Arial" panose="020B0604020202020204" pitchFamily="34" charset="0"/>
              </a:rPr>
              <a:t>pour</a:t>
            </a:r>
            <a:r>
              <a:rPr lang="fr-FR" sz="1600" b="1" spc="-25" dirty="0">
                <a:solidFill>
                  <a:srgbClr val="013863"/>
                </a:solidFill>
                <a:effectLst/>
                <a:latin typeface="Helvetica" panose="020B0504020202030204" pitchFamily="34" charset="0"/>
                <a:ea typeface="Arial" panose="020B0604020202020204" pitchFamily="34" charset="0"/>
              </a:rPr>
              <a:t> </a:t>
            </a:r>
            <a:r>
              <a:rPr lang="fr-FR" sz="1600" b="1" dirty="0">
                <a:solidFill>
                  <a:srgbClr val="013863"/>
                </a:solidFill>
                <a:effectLst/>
                <a:latin typeface="Helvetica" panose="020B0504020202030204" pitchFamily="34" charset="0"/>
                <a:ea typeface="Arial" panose="020B0604020202020204" pitchFamily="34" charset="0"/>
              </a:rPr>
              <a:t>l’entreprise:</a:t>
            </a:r>
          </a:p>
          <a:p>
            <a:pPr marL="742950" lvl="1" indent="-285750" rtl="0">
              <a:spcBef>
                <a:spcPts val="795"/>
              </a:spcBef>
              <a:buClr>
                <a:srgbClr val="787C91"/>
              </a:buClr>
              <a:buSzPts val="1000"/>
              <a:buFont typeface="Arial" panose="020B0604020202020204" pitchFamily="34" charset="0"/>
              <a:buChar char="•"/>
              <a:tabLst>
                <a:tab pos="610870" algn="l"/>
              </a:tabLst>
            </a:pPr>
            <a:r>
              <a:rPr lang="fr-FR" sz="1200" b="1" dirty="0">
                <a:solidFill>
                  <a:srgbClr val="013863"/>
                </a:solidFill>
                <a:latin typeface="Helvetica" panose="020B0504020202030204" pitchFamily="34" charset="0"/>
              </a:rPr>
              <a:t>Risques éthiques et légaux</a:t>
            </a:r>
          </a:p>
          <a:p>
            <a:pPr marL="107950" marR="132080" algn="just">
              <a:lnSpc>
                <a:spcPct val="121000"/>
              </a:lnSpc>
              <a:spcBef>
                <a:spcPts val="820"/>
              </a:spcBef>
              <a:spcAft>
                <a:spcPts val="0"/>
              </a:spcAft>
            </a:pPr>
            <a:r>
              <a:rPr lang="fr-FR" sz="1200" dirty="0">
                <a:solidFill>
                  <a:srgbClr val="013863"/>
                </a:solidFill>
                <a:latin typeface="Helvetica" panose="020B0504020202030204" pitchFamily="34" charset="0"/>
              </a:rPr>
              <a:t>Il existe des catégories de sites web qui ne sont pas professionnelles ou contraires aux lois ou à l’éthique de l’entreprise (drogue, terrorisme, pornographie, etc.). Afin de protéger le salarié et son employeur, il convient de filtrer le surf en entreprise par l’utilisation de catégories thématiques.</a:t>
            </a:r>
          </a:p>
          <a:p>
            <a:pPr marL="742950" lvl="1" indent="-285750" algn="just" rtl="0">
              <a:spcBef>
                <a:spcPts val="480"/>
              </a:spcBef>
              <a:buClr>
                <a:srgbClr val="787C91"/>
              </a:buClr>
              <a:buSzPts val="1000"/>
              <a:buFont typeface="Arial" panose="020B0604020202020204" pitchFamily="34" charset="0"/>
              <a:buChar char="•"/>
              <a:tabLst>
                <a:tab pos="610870" algn="l"/>
              </a:tabLst>
            </a:pPr>
            <a:r>
              <a:rPr lang="fr-FR" sz="1200" b="1" dirty="0">
                <a:solidFill>
                  <a:srgbClr val="013863"/>
                </a:solidFill>
                <a:latin typeface="Helvetica" panose="020B0504020202030204" pitchFamily="34" charset="0"/>
              </a:rPr>
              <a:t>Risques d’infection via le surf</a:t>
            </a:r>
          </a:p>
          <a:p>
            <a:pPr marL="107950" marR="132080" algn="just">
              <a:lnSpc>
                <a:spcPct val="121000"/>
              </a:lnSpc>
              <a:spcBef>
                <a:spcPts val="815"/>
              </a:spcBef>
              <a:spcAft>
                <a:spcPts val="0"/>
              </a:spcAft>
            </a:pPr>
            <a:r>
              <a:rPr lang="fr-FR" sz="1200" dirty="0">
                <a:solidFill>
                  <a:srgbClr val="013863"/>
                </a:solidFill>
                <a:latin typeface="Helvetica" panose="020B0504020202030204" pitchFamily="34" charset="0"/>
              </a:rPr>
              <a:t>Un salarié peut infecter une entreprise via un fichier malveillant téléchargé sur Internet ou à partir d’un site web, lui-même infecté. Des solutions qui filtrent le trafic web existent pour limiter ces risques.</a:t>
            </a:r>
          </a:p>
          <a:p>
            <a:pPr marL="742950" lvl="1" indent="-285750" algn="just">
              <a:spcBef>
                <a:spcPts val="560"/>
              </a:spcBef>
              <a:buClr>
                <a:srgbClr val="787C91"/>
              </a:buClr>
              <a:buSzPts val="1000"/>
              <a:buFont typeface="Arial" panose="020B0604020202020204" pitchFamily="34" charset="0"/>
              <a:buChar char="•"/>
              <a:tabLst>
                <a:tab pos="610870" algn="l"/>
              </a:tabLst>
            </a:pPr>
            <a:r>
              <a:rPr lang="fr-FR" sz="1200" b="1" dirty="0">
                <a:solidFill>
                  <a:srgbClr val="013863"/>
                </a:solidFill>
                <a:latin typeface="Helvetica" panose="020B0504020202030204" pitchFamily="34" charset="0"/>
              </a:rPr>
              <a:t>Risques de piratage de site web</a:t>
            </a:r>
          </a:p>
          <a:p>
            <a:pPr marL="107950" marR="131445" algn="just">
              <a:lnSpc>
                <a:spcPct val="121000"/>
              </a:lnSpc>
              <a:spcBef>
                <a:spcPts val="820"/>
              </a:spcBef>
              <a:spcAft>
                <a:spcPts val="0"/>
              </a:spcAft>
            </a:pPr>
            <a:r>
              <a:rPr lang="fr-FR" sz="1200" dirty="0">
                <a:solidFill>
                  <a:srgbClr val="013863"/>
                </a:solidFill>
                <a:latin typeface="Helvetica" panose="020B0504020202030204" pitchFamily="34" charset="0"/>
              </a:rPr>
              <a:t>Les sites web peuvent être piratés et induire des pertes financières (perte de disponibilité), des impacts sur la réputation ou des infractions légales (fuite de données). Il faut garantir la protection de ces sites qui, bien souvent, sont hébergés par des sociétés externes.</a:t>
            </a:r>
          </a:p>
          <a:p>
            <a:pPr marL="742950" lvl="1" indent="-285750" algn="just">
              <a:spcBef>
                <a:spcPts val="555"/>
              </a:spcBef>
              <a:buClr>
                <a:srgbClr val="787C91"/>
              </a:buClr>
              <a:buSzPts val="1000"/>
              <a:buFont typeface="Arial" panose="020B0604020202020204" pitchFamily="34" charset="0"/>
              <a:buChar char="•"/>
              <a:tabLst>
                <a:tab pos="610870" algn="l"/>
              </a:tabLst>
            </a:pPr>
            <a:r>
              <a:rPr lang="fr-FR" sz="1200" b="1" dirty="0">
                <a:solidFill>
                  <a:srgbClr val="013863"/>
                </a:solidFill>
                <a:latin typeface="Helvetica" panose="020B0504020202030204" pitchFamily="34" charset="0"/>
              </a:rPr>
              <a:t>Risques de perte de contrôle de son image</a:t>
            </a:r>
          </a:p>
          <a:p>
            <a:pPr marL="107950" marR="132715" algn="just">
              <a:lnSpc>
                <a:spcPct val="121000"/>
              </a:lnSpc>
              <a:spcBef>
                <a:spcPts val="815"/>
              </a:spcBef>
              <a:spcAft>
                <a:spcPts val="0"/>
              </a:spcAft>
            </a:pPr>
            <a:r>
              <a:rPr lang="fr-FR" sz="1200" dirty="0">
                <a:solidFill>
                  <a:srgbClr val="013863"/>
                </a:solidFill>
                <a:latin typeface="Helvetica" panose="020B0504020202030204" pitchFamily="34" charset="0"/>
              </a:rPr>
              <a:t>Une entreprise peut rapidement perdre le contrôle de son image sur le web par :</a:t>
            </a:r>
          </a:p>
          <a:p>
            <a:pPr marL="742950" marR="132080" lvl="1" indent="-285750" algn="just">
              <a:lnSpc>
                <a:spcPct val="121000"/>
              </a:lnSpc>
              <a:spcBef>
                <a:spcPts val="560"/>
              </a:spcBef>
              <a:buClr>
                <a:srgbClr val="787C91"/>
              </a:buClr>
              <a:buSzPts val="1000"/>
              <a:buFont typeface="Arial" panose="020B0604020202020204" pitchFamily="34" charset="0"/>
              <a:buChar char="•"/>
              <a:tabLst>
                <a:tab pos="610870" algn="l"/>
              </a:tabLst>
            </a:pPr>
            <a:r>
              <a:rPr lang="fr-FR" sz="1200" dirty="0">
                <a:solidFill>
                  <a:srgbClr val="013863"/>
                </a:solidFill>
                <a:latin typeface="Helvetica" panose="020B0504020202030204" pitchFamily="34" charset="0"/>
              </a:rPr>
              <a:t>l’inexistence sur les réseaux sociaux et l’impossibilité de réagir rapidement à un événement ;</a:t>
            </a:r>
          </a:p>
          <a:p>
            <a:pPr marL="742950" marR="132080" lvl="1" indent="-285750" algn="just">
              <a:lnSpc>
                <a:spcPct val="121000"/>
              </a:lnSpc>
              <a:spcBef>
                <a:spcPts val="565"/>
              </a:spcBef>
              <a:spcAft>
                <a:spcPts val="0"/>
              </a:spcAft>
              <a:buClr>
                <a:srgbClr val="787C91"/>
              </a:buClr>
              <a:buSzPts val="1000"/>
              <a:buFont typeface="Arial" panose="020B0604020202020204" pitchFamily="34" charset="0"/>
              <a:buChar char="•"/>
              <a:tabLst>
                <a:tab pos="610870" algn="l"/>
              </a:tabLst>
            </a:pPr>
            <a:r>
              <a:rPr lang="fr-FR" sz="1200" dirty="0">
                <a:solidFill>
                  <a:srgbClr val="013863"/>
                </a:solidFill>
                <a:latin typeface="Helvetica" panose="020B0504020202030204" pitchFamily="34" charset="0"/>
              </a:rPr>
              <a:t>l’usurpation d’identité dans les réseaux sociaux et l’envoi de messages non approuvés ;</a:t>
            </a:r>
          </a:p>
          <a:p>
            <a:pPr marL="742950" marR="132080" lvl="1" indent="-285750" algn="just">
              <a:lnSpc>
                <a:spcPct val="121000"/>
              </a:lnSpc>
              <a:spcBef>
                <a:spcPts val="560"/>
              </a:spcBef>
              <a:buClr>
                <a:srgbClr val="787C91"/>
              </a:buClr>
              <a:buSzPts val="1000"/>
              <a:buFont typeface="Arial" panose="020B0604020202020204" pitchFamily="34" charset="0"/>
              <a:buChar char="•"/>
              <a:tabLst>
                <a:tab pos="610870" algn="l"/>
              </a:tabLst>
            </a:pPr>
            <a:r>
              <a:rPr lang="fr-FR" sz="1200" dirty="0">
                <a:solidFill>
                  <a:srgbClr val="013863"/>
                </a:solidFill>
                <a:latin typeface="Helvetica" panose="020B0504020202030204" pitchFamily="34" charset="0"/>
              </a:rPr>
              <a:t>la non-maîtrise d’un événement générant un emballement médiatique (mauvais buzz) et des milliers de commentaires négatifs sur la Toile.</a:t>
            </a:r>
          </a:p>
          <a:p>
            <a:pPr marL="107950" algn="just">
              <a:spcBef>
                <a:spcPts val="555"/>
              </a:spcBef>
              <a:spcAft>
                <a:spcPts val="0"/>
              </a:spcAft>
            </a:pPr>
            <a:r>
              <a:rPr lang="fr-FR" sz="1200" b="1" dirty="0">
                <a:solidFill>
                  <a:srgbClr val="013863"/>
                </a:solidFill>
                <a:latin typeface="Helvetica" panose="020B0504020202030204" pitchFamily="34" charset="0"/>
              </a:rPr>
              <a:t>La communication sur les réseaux sociaux doit être gérée.</a:t>
            </a:r>
          </a:p>
        </p:txBody>
      </p:sp>
      <p:sp>
        <p:nvSpPr>
          <p:cNvPr id="6" name="Espace réservé du numéro de diapositive 5">
            <a:extLst>
              <a:ext uri="{FF2B5EF4-FFF2-40B4-BE49-F238E27FC236}">
                <a16:creationId xmlns:a16="http://schemas.microsoft.com/office/drawing/2014/main" id="{F7D85A02-5EE8-44FC-8584-C652F71F9BC4}"/>
              </a:ext>
            </a:extLst>
          </p:cNvPr>
          <p:cNvSpPr>
            <a:spLocks noGrp="1"/>
          </p:cNvSpPr>
          <p:nvPr>
            <p:ph type="sldNum" sz="quarter" idx="12"/>
          </p:nvPr>
        </p:nvSpPr>
        <p:spPr>
          <a:xfrm>
            <a:off x="11541531" y="6545798"/>
            <a:ext cx="650469" cy="277958"/>
          </a:xfrm>
        </p:spPr>
        <p:txBody>
          <a:bodyPr/>
          <a:lstStyle/>
          <a:p>
            <a:pPr algn="r"/>
            <a:fld id="{F3EE269F-382C-4FDF-AA4F-64C84412D0DE}" type="slidenum">
              <a:rPr lang="fr-FR" sz="1200" smtClean="0">
                <a:solidFill>
                  <a:srgbClr val="013863"/>
                </a:solidFill>
              </a:rPr>
              <a:pPr algn="r"/>
              <a:t>50</a:t>
            </a:fld>
            <a:endParaRPr lang="fr-FR" dirty="0">
              <a:solidFill>
                <a:srgbClr val="013863"/>
              </a:solidFill>
            </a:endParaRPr>
          </a:p>
        </p:txBody>
      </p:sp>
      <p:sp>
        <p:nvSpPr>
          <p:cNvPr id="10" name="Rectangle 6">
            <a:extLst>
              <a:ext uri="{FF2B5EF4-FFF2-40B4-BE49-F238E27FC236}">
                <a16:creationId xmlns:a16="http://schemas.microsoft.com/office/drawing/2014/main" id="{167B42ED-C96F-422E-9960-70B509FDABBE}"/>
              </a:ext>
            </a:extLst>
          </p:cNvPr>
          <p:cNvSpPr>
            <a:spLocks noChangeArrowheads="1"/>
          </p:cNvSpPr>
          <p:nvPr/>
        </p:nvSpPr>
        <p:spPr bwMode="auto">
          <a:xfrm>
            <a:off x="6003634" y="291098"/>
            <a:ext cx="184731"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tabLst>
                <a:tab pos="611188" algn="l"/>
              </a:tabLst>
              <a:defRPr>
                <a:solidFill>
                  <a:schemeClr val="tx1"/>
                </a:solidFill>
                <a:latin typeface="Arial" panose="020B0604020202020204" pitchFamily="34" charset="0"/>
              </a:defRPr>
            </a:lvl1pPr>
            <a:lvl2pPr eaLnBrk="0" fontAlgn="base" hangingPunct="0">
              <a:spcBef>
                <a:spcPct val="0"/>
              </a:spcBef>
              <a:spcAft>
                <a:spcPct val="0"/>
              </a:spcAft>
              <a:tabLst>
                <a:tab pos="611188" algn="l"/>
              </a:tabLst>
              <a:defRPr>
                <a:solidFill>
                  <a:schemeClr val="tx1"/>
                </a:solidFill>
                <a:latin typeface="Arial" panose="020B0604020202020204" pitchFamily="34" charset="0"/>
              </a:defRPr>
            </a:lvl2pPr>
            <a:lvl3pPr eaLnBrk="0" fontAlgn="base" hangingPunct="0">
              <a:spcBef>
                <a:spcPct val="0"/>
              </a:spcBef>
              <a:spcAft>
                <a:spcPct val="0"/>
              </a:spcAft>
              <a:tabLst>
                <a:tab pos="611188" algn="l"/>
              </a:tabLst>
              <a:defRPr>
                <a:solidFill>
                  <a:schemeClr val="tx1"/>
                </a:solidFill>
                <a:latin typeface="Arial" panose="020B0604020202020204" pitchFamily="34" charset="0"/>
              </a:defRPr>
            </a:lvl3pPr>
            <a:lvl4pPr eaLnBrk="0" fontAlgn="base" hangingPunct="0">
              <a:spcBef>
                <a:spcPct val="0"/>
              </a:spcBef>
              <a:spcAft>
                <a:spcPct val="0"/>
              </a:spcAft>
              <a:tabLst>
                <a:tab pos="611188" algn="l"/>
              </a:tabLst>
              <a:defRPr>
                <a:solidFill>
                  <a:schemeClr val="tx1"/>
                </a:solidFill>
                <a:latin typeface="Arial" panose="020B0604020202020204" pitchFamily="34" charset="0"/>
              </a:defRPr>
            </a:lvl4pPr>
            <a:lvl5pPr eaLnBrk="0" fontAlgn="base" hangingPunct="0">
              <a:spcBef>
                <a:spcPct val="0"/>
              </a:spcBef>
              <a:spcAft>
                <a:spcPct val="0"/>
              </a:spcAft>
              <a:tabLst>
                <a:tab pos="611188" algn="l"/>
              </a:tabLst>
              <a:defRPr>
                <a:solidFill>
                  <a:schemeClr val="tx1"/>
                </a:solidFill>
                <a:latin typeface="Arial" panose="020B0604020202020204" pitchFamily="34" charset="0"/>
              </a:defRPr>
            </a:lvl5pPr>
            <a:lvl6pPr eaLnBrk="0" fontAlgn="base" hangingPunct="0">
              <a:spcBef>
                <a:spcPct val="0"/>
              </a:spcBef>
              <a:spcAft>
                <a:spcPct val="0"/>
              </a:spcAft>
              <a:tabLst>
                <a:tab pos="611188" algn="l"/>
              </a:tabLst>
              <a:defRPr>
                <a:solidFill>
                  <a:schemeClr val="tx1"/>
                </a:solidFill>
                <a:latin typeface="Arial" panose="020B0604020202020204" pitchFamily="34" charset="0"/>
              </a:defRPr>
            </a:lvl6pPr>
            <a:lvl7pPr eaLnBrk="0" fontAlgn="base" hangingPunct="0">
              <a:spcBef>
                <a:spcPct val="0"/>
              </a:spcBef>
              <a:spcAft>
                <a:spcPct val="0"/>
              </a:spcAft>
              <a:tabLst>
                <a:tab pos="611188" algn="l"/>
              </a:tabLst>
              <a:defRPr>
                <a:solidFill>
                  <a:schemeClr val="tx1"/>
                </a:solidFill>
                <a:latin typeface="Arial" panose="020B0604020202020204" pitchFamily="34" charset="0"/>
              </a:defRPr>
            </a:lvl7pPr>
            <a:lvl8pPr eaLnBrk="0" fontAlgn="base" hangingPunct="0">
              <a:spcBef>
                <a:spcPct val="0"/>
              </a:spcBef>
              <a:spcAft>
                <a:spcPct val="0"/>
              </a:spcAft>
              <a:tabLst>
                <a:tab pos="611188" algn="l"/>
              </a:tabLst>
              <a:defRPr>
                <a:solidFill>
                  <a:schemeClr val="tx1"/>
                </a:solidFill>
                <a:latin typeface="Arial" panose="020B0604020202020204" pitchFamily="34" charset="0"/>
              </a:defRPr>
            </a:lvl8pPr>
            <a:lvl9pPr eaLnBrk="0" fontAlgn="base" hangingPunct="0">
              <a:spcBef>
                <a:spcPct val="0"/>
              </a:spcBef>
              <a:spcAft>
                <a:spcPct val="0"/>
              </a:spcAft>
              <a:tabLst>
                <a:tab pos="611188" algn="l"/>
              </a:tabLst>
              <a:defRPr>
                <a:solidFill>
                  <a:schemeClr val="tx1"/>
                </a:solidFill>
                <a:latin typeface="Arial" panose="020B0604020202020204" pitchFamily="34" charset="0"/>
              </a:defRPr>
            </a:lvl9pPr>
          </a:lstStyle>
          <a:p>
            <a:pPr marL="0" marR="0" lvl="0" indent="0" algn="justLow" defTabSz="914400" rtl="0" eaLnBrk="0" fontAlgn="base" latinLnBrk="0" hangingPunct="0">
              <a:lnSpc>
                <a:spcPct val="100000"/>
              </a:lnSpc>
              <a:spcBef>
                <a:spcPct val="0"/>
              </a:spcBef>
              <a:spcAft>
                <a:spcPct val="0"/>
              </a:spcAft>
              <a:buClrTx/>
              <a:buSzTx/>
              <a:buFontTx/>
              <a:buNone/>
              <a:tabLst>
                <a:tab pos="611188" algn="l"/>
              </a:tabLst>
            </a:pPr>
            <a:br>
              <a:rPr kumimoji="0" lang="fr-FR" altLang="fr-FR" sz="1000" b="0" i="0" u="none" strike="noStrike" cap="none" normalizeH="0" baseline="0" dirty="0">
                <a:ln>
                  <a:noFill/>
                </a:ln>
                <a:solidFill>
                  <a:schemeClr val="tx1"/>
                </a:solidFill>
                <a:effectLst/>
                <a:latin typeface="Arial" panose="020B0604020202020204" pitchFamily="34" charset="0"/>
                <a:ea typeface="Arial" panose="020B0604020202020204" pitchFamily="34" charset="0"/>
              </a:rPr>
            </a:br>
            <a:endParaRPr kumimoji="0" lang="fr-FR" altLang="fr-FR" sz="600" b="0" i="0" u="none" strike="noStrike" cap="none" normalizeH="0" baseline="0" dirty="0">
              <a:ln>
                <a:noFill/>
              </a:ln>
              <a:solidFill>
                <a:schemeClr val="tx1"/>
              </a:solidFill>
              <a:effectLst/>
              <a:latin typeface="Arial" panose="020B0604020202020204" pitchFamily="34" charset="0"/>
            </a:endParaRPr>
          </a:p>
        </p:txBody>
      </p:sp>
      <p:sp>
        <p:nvSpPr>
          <p:cNvPr id="12" name="ZoneTexte 11">
            <a:extLst>
              <a:ext uri="{FF2B5EF4-FFF2-40B4-BE49-F238E27FC236}">
                <a16:creationId xmlns:a16="http://schemas.microsoft.com/office/drawing/2014/main" id="{85A01FCB-DC16-4E20-908A-D3FEB4023701}"/>
              </a:ext>
            </a:extLst>
          </p:cNvPr>
          <p:cNvSpPr txBox="1"/>
          <p:nvPr/>
        </p:nvSpPr>
        <p:spPr>
          <a:xfrm>
            <a:off x="407162" y="603358"/>
            <a:ext cx="12002322" cy="620426"/>
          </a:xfrm>
          <a:prstGeom prst="rect">
            <a:avLst/>
          </a:prstGeom>
          <a:noFill/>
        </p:spPr>
        <p:txBody>
          <a:bodyPr wrap="square">
            <a:spAutoFit/>
          </a:bodyPr>
          <a:lstStyle/>
          <a:p>
            <a:pPr>
              <a:lnSpc>
                <a:spcPts val="4400"/>
              </a:lnSpc>
            </a:pPr>
            <a:r>
              <a:rPr lang="fr-FR" sz="3600" cap="all" spc="-100" dirty="0">
                <a:solidFill>
                  <a:srgbClr val="1AB24B"/>
                </a:solidFill>
                <a:latin typeface="Helvetica" panose="020B0504020202030204" pitchFamily="34" charset="0"/>
              </a:rPr>
              <a:t>L’entreprise INTERCONNECTEE</a:t>
            </a:r>
          </a:p>
        </p:txBody>
      </p:sp>
      <p:sp>
        <p:nvSpPr>
          <p:cNvPr id="7" name="Rectangle 5">
            <a:extLst>
              <a:ext uri="{FF2B5EF4-FFF2-40B4-BE49-F238E27FC236}">
                <a16:creationId xmlns:a16="http://schemas.microsoft.com/office/drawing/2014/main" id="{27197466-F979-42BA-86F5-CD5AB3C9FC94}"/>
              </a:ext>
            </a:extLst>
          </p:cNvPr>
          <p:cNvSpPr>
            <a:spLocks noChangeArrowheads="1"/>
          </p:cNvSpPr>
          <p:nvPr/>
        </p:nvSpPr>
        <p:spPr bwMode="auto">
          <a:xfrm>
            <a:off x="78941" y="1360007"/>
            <a:ext cx="6952897" cy="5430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223767" tIns="60306" rIns="247572" bIns="0" numCol="1" anchor="ctr" anchorCtr="0" compatLnSpc="1">
            <a:prstTxWarp prst="textNoShape">
              <a:avLst/>
            </a:prstTxWarp>
            <a:spAutoFit/>
          </a:bodyPr>
          <a:lstStyle/>
          <a:p>
            <a:pPr marL="223520" marR="247015">
              <a:lnSpc>
                <a:spcPts val="1580"/>
              </a:lnSpc>
            </a:pPr>
            <a:r>
              <a:rPr lang="fr-FR" b="1" dirty="0">
                <a:solidFill>
                  <a:srgbClr val="003964"/>
                </a:solidFill>
                <a:latin typeface="Helvetica Neue"/>
              </a:rPr>
              <a:t>WWW :LA RUÉE VERS LE WEB</a:t>
            </a:r>
          </a:p>
          <a:p>
            <a:pPr marR="247015" eaLnBrk="0" fontAlgn="base" hangingPunct="0">
              <a:spcBef>
                <a:spcPct val="0"/>
              </a:spcBef>
              <a:spcAft>
                <a:spcPct val="0"/>
              </a:spcAft>
            </a:pPr>
            <a:endParaRPr lang="fr-FR" b="1" dirty="0">
              <a:solidFill>
                <a:srgbClr val="003964"/>
              </a:solidFill>
              <a:latin typeface="Helvetica Neue"/>
            </a:endParaRPr>
          </a:p>
        </p:txBody>
      </p:sp>
    </p:spTree>
    <p:extLst>
      <p:ext uri="{BB962C8B-B14F-4D97-AF65-F5344CB8AC3E}">
        <p14:creationId xmlns:p14="http://schemas.microsoft.com/office/powerpoint/2010/main" val="153538147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A15F999-1AD1-443F-BD4F-AE9E0BB033D2}"/>
              </a:ext>
            </a:extLst>
          </p:cNvPr>
          <p:cNvSpPr/>
          <p:nvPr/>
        </p:nvSpPr>
        <p:spPr>
          <a:xfrm>
            <a:off x="322758" y="2289179"/>
            <a:ext cx="11218773" cy="3885423"/>
          </a:xfrm>
          <a:prstGeom prst="rect">
            <a:avLst/>
          </a:prstGeom>
        </p:spPr>
        <p:txBody>
          <a:bodyPr wrap="square">
            <a:spAutoFit/>
          </a:bodyPr>
          <a:lstStyle/>
          <a:p>
            <a:pPr marL="107950">
              <a:spcBef>
                <a:spcPts val="740"/>
              </a:spcBef>
              <a:spcAft>
                <a:spcPts val="0"/>
              </a:spcAft>
            </a:pPr>
            <a:r>
              <a:rPr lang="fr-FR" sz="1400" dirty="0">
                <a:solidFill>
                  <a:srgbClr val="013863"/>
                </a:solidFill>
                <a:latin typeface="Helvetica" panose="020B0504020202030204" pitchFamily="34" charset="0"/>
              </a:rPr>
              <a:t>Niveau standard</a:t>
            </a:r>
          </a:p>
          <a:p>
            <a:pPr marL="107950">
              <a:lnSpc>
                <a:spcPct val="121000"/>
              </a:lnSpc>
              <a:spcBef>
                <a:spcPts val="795"/>
              </a:spcBef>
              <a:spcAft>
                <a:spcPts val="0"/>
              </a:spcAft>
            </a:pPr>
            <a:r>
              <a:rPr lang="fr-FR" sz="1400" dirty="0">
                <a:solidFill>
                  <a:srgbClr val="013863"/>
                </a:solidFill>
                <a:latin typeface="Helvetica" panose="020B0504020202030204" pitchFamily="34" charset="0"/>
              </a:rPr>
              <a:t>Savez-vous le nombre exact de vos sites web exposés sur Internet ? Quelqu’un le </a:t>
            </a:r>
            <a:r>
              <a:rPr lang="fr-FR" sz="1400" dirty="0" err="1">
                <a:solidFill>
                  <a:srgbClr val="013863"/>
                </a:solidFill>
                <a:latin typeface="Helvetica" panose="020B0504020202030204" pitchFamily="34" charset="0"/>
              </a:rPr>
              <a:t>sait-il</a:t>
            </a:r>
            <a:r>
              <a:rPr lang="fr-FR" sz="1400" dirty="0">
                <a:solidFill>
                  <a:srgbClr val="013863"/>
                </a:solidFill>
                <a:latin typeface="Helvetica" panose="020B0504020202030204" pitchFamily="34" charset="0"/>
              </a:rPr>
              <a:t> vraiment ?</a:t>
            </a:r>
          </a:p>
          <a:p>
            <a:pPr>
              <a:spcBef>
                <a:spcPts val="45"/>
              </a:spcBef>
            </a:pPr>
            <a:r>
              <a:rPr lang="fr-FR" sz="1400" dirty="0">
                <a:solidFill>
                  <a:srgbClr val="013863"/>
                </a:solidFill>
                <a:latin typeface="Helvetica" panose="020B0504020202030204" pitchFamily="34" charset="0"/>
              </a:rPr>
              <a:t> </a:t>
            </a:r>
          </a:p>
          <a:p>
            <a:pPr marL="107950">
              <a:spcBef>
                <a:spcPts val="480"/>
              </a:spcBef>
            </a:pPr>
            <a:r>
              <a:rPr lang="fr-FR" sz="1400" dirty="0">
                <a:solidFill>
                  <a:srgbClr val="013863"/>
                </a:solidFill>
                <a:latin typeface="Helvetica" panose="020B0504020202030204" pitchFamily="34" charset="0"/>
              </a:rPr>
              <a:t>Niveau avancé</a:t>
            </a:r>
          </a:p>
          <a:p>
            <a:pPr marL="107950">
              <a:spcBef>
                <a:spcPts val="795"/>
              </a:spcBef>
              <a:spcAft>
                <a:spcPts val="0"/>
              </a:spcAft>
            </a:pPr>
            <a:r>
              <a:rPr lang="fr-FR" sz="1400" dirty="0">
                <a:solidFill>
                  <a:srgbClr val="013863"/>
                </a:solidFill>
                <a:latin typeface="Helvetica" panose="020B0504020202030204" pitchFamily="34" charset="0"/>
              </a:rPr>
              <a:t>Avez-vous fait auditer techniquement la sécurité de vos sites web ?</a:t>
            </a:r>
          </a:p>
          <a:p>
            <a:pPr marL="107950">
              <a:lnSpc>
                <a:spcPct val="121000"/>
              </a:lnSpc>
              <a:spcBef>
                <a:spcPts val="795"/>
              </a:spcBef>
              <a:spcAft>
                <a:spcPts val="0"/>
              </a:spcAft>
            </a:pPr>
            <a:endParaRPr lang="fr-FR" sz="1400" dirty="0">
              <a:solidFill>
                <a:srgbClr val="013863"/>
              </a:solidFill>
              <a:latin typeface="Helvetica" panose="020B0504020202030204" pitchFamily="34" charset="0"/>
            </a:endParaRPr>
          </a:p>
          <a:p>
            <a:pPr marL="107950">
              <a:lnSpc>
                <a:spcPct val="121000"/>
              </a:lnSpc>
              <a:spcBef>
                <a:spcPts val="740"/>
              </a:spcBef>
            </a:pPr>
            <a:endParaRPr lang="fr-FR" sz="1400" dirty="0">
              <a:solidFill>
                <a:srgbClr val="013863"/>
              </a:solidFill>
              <a:latin typeface="Helvetica" panose="020B0504020202030204" pitchFamily="34" charset="0"/>
            </a:endParaRPr>
          </a:p>
          <a:p>
            <a:pPr marL="107950" marR="132080" algn="just">
              <a:lnSpc>
                <a:spcPct val="121000"/>
              </a:lnSpc>
              <a:spcBef>
                <a:spcPts val="795"/>
              </a:spcBef>
              <a:spcAft>
                <a:spcPts val="0"/>
              </a:spcAft>
            </a:pPr>
            <a:endParaRPr lang="fr-FR" sz="1400" dirty="0">
              <a:solidFill>
                <a:srgbClr val="013863"/>
              </a:solidFill>
              <a:latin typeface="Helvetica" panose="020B0504020202030204" pitchFamily="34" charset="0"/>
            </a:endParaRPr>
          </a:p>
          <a:p>
            <a:pPr marL="107950" marR="26035">
              <a:lnSpc>
                <a:spcPct val="121000"/>
              </a:lnSpc>
              <a:spcBef>
                <a:spcPts val="795"/>
              </a:spcBef>
              <a:spcAft>
                <a:spcPts val="0"/>
              </a:spcAft>
            </a:pPr>
            <a:endParaRPr lang="fr-FR" sz="1400" dirty="0">
              <a:solidFill>
                <a:srgbClr val="013863"/>
              </a:solidFill>
              <a:latin typeface="Helvetica" panose="020B0504020202030204" pitchFamily="34" charset="0"/>
            </a:endParaRPr>
          </a:p>
          <a:p>
            <a:pPr marL="107950" marR="132715" algn="just">
              <a:lnSpc>
                <a:spcPct val="121000"/>
              </a:lnSpc>
              <a:spcBef>
                <a:spcPts val="800"/>
              </a:spcBef>
              <a:spcAft>
                <a:spcPts val="0"/>
              </a:spcAft>
            </a:pPr>
            <a:endParaRPr lang="fr-FR" sz="1400" dirty="0">
              <a:solidFill>
                <a:srgbClr val="013863"/>
              </a:solidFill>
              <a:latin typeface="Helvetica" panose="020B0504020202030204" pitchFamily="34" charset="0"/>
            </a:endParaRPr>
          </a:p>
          <a:p>
            <a:pPr marL="107950" algn="just">
              <a:spcBef>
                <a:spcPts val="800"/>
              </a:spcBef>
            </a:pPr>
            <a:endParaRPr lang="fr-FR" sz="1400" dirty="0">
              <a:solidFill>
                <a:srgbClr val="013863"/>
              </a:solidFill>
              <a:latin typeface="Helvetica" panose="020B0504020202030204" pitchFamily="34" charset="0"/>
            </a:endParaRPr>
          </a:p>
          <a:p>
            <a:pPr marL="107950">
              <a:spcBef>
                <a:spcPts val="480"/>
              </a:spcBef>
            </a:pPr>
            <a:endParaRPr lang="fr-FR" sz="1400" b="1" dirty="0">
              <a:effectLst/>
              <a:latin typeface="Arial" panose="020B0604020202020204" pitchFamily="34" charset="0"/>
              <a:ea typeface="Arial" panose="020B0604020202020204" pitchFamily="34" charset="0"/>
            </a:endParaRPr>
          </a:p>
        </p:txBody>
      </p:sp>
      <p:sp>
        <p:nvSpPr>
          <p:cNvPr id="6" name="Espace réservé du numéro de diapositive 5">
            <a:extLst>
              <a:ext uri="{FF2B5EF4-FFF2-40B4-BE49-F238E27FC236}">
                <a16:creationId xmlns:a16="http://schemas.microsoft.com/office/drawing/2014/main" id="{F7D85A02-5EE8-44FC-8584-C652F71F9BC4}"/>
              </a:ext>
            </a:extLst>
          </p:cNvPr>
          <p:cNvSpPr>
            <a:spLocks noGrp="1"/>
          </p:cNvSpPr>
          <p:nvPr>
            <p:ph type="sldNum" sz="quarter" idx="12"/>
          </p:nvPr>
        </p:nvSpPr>
        <p:spPr>
          <a:xfrm>
            <a:off x="11541531" y="6545798"/>
            <a:ext cx="650469" cy="277958"/>
          </a:xfrm>
        </p:spPr>
        <p:txBody>
          <a:bodyPr/>
          <a:lstStyle/>
          <a:p>
            <a:pPr algn="r"/>
            <a:fld id="{F3EE269F-382C-4FDF-AA4F-64C84412D0DE}" type="slidenum">
              <a:rPr lang="fr-FR" sz="1200" smtClean="0">
                <a:solidFill>
                  <a:srgbClr val="013863"/>
                </a:solidFill>
              </a:rPr>
              <a:pPr algn="r"/>
              <a:t>51</a:t>
            </a:fld>
            <a:endParaRPr lang="fr-FR" dirty="0">
              <a:solidFill>
                <a:srgbClr val="013863"/>
              </a:solidFill>
            </a:endParaRPr>
          </a:p>
        </p:txBody>
      </p:sp>
      <p:sp>
        <p:nvSpPr>
          <p:cNvPr id="10" name="Rectangle 6">
            <a:extLst>
              <a:ext uri="{FF2B5EF4-FFF2-40B4-BE49-F238E27FC236}">
                <a16:creationId xmlns:a16="http://schemas.microsoft.com/office/drawing/2014/main" id="{167B42ED-C96F-422E-9960-70B509FDABBE}"/>
              </a:ext>
            </a:extLst>
          </p:cNvPr>
          <p:cNvSpPr>
            <a:spLocks noChangeArrowheads="1"/>
          </p:cNvSpPr>
          <p:nvPr/>
        </p:nvSpPr>
        <p:spPr bwMode="auto">
          <a:xfrm>
            <a:off x="6003634" y="291098"/>
            <a:ext cx="184731"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tabLst>
                <a:tab pos="611188" algn="l"/>
              </a:tabLst>
              <a:defRPr>
                <a:solidFill>
                  <a:schemeClr val="tx1"/>
                </a:solidFill>
                <a:latin typeface="Arial" panose="020B0604020202020204" pitchFamily="34" charset="0"/>
              </a:defRPr>
            </a:lvl1pPr>
            <a:lvl2pPr eaLnBrk="0" fontAlgn="base" hangingPunct="0">
              <a:spcBef>
                <a:spcPct val="0"/>
              </a:spcBef>
              <a:spcAft>
                <a:spcPct val="0"/>
              </a:spcAft>
              <a:tabLst>
                <a:tab pos="611188" algn="l"/>
              </a:tabLst>
              <a:defRPr>
                <a:solidFill>
                  <a:schemeClr val="tx1"/>
                </a:solidFill>
                <a:latin typeface="Arial" panose="020B0604020202020204" pitchFamily="34" charset="0"/>
              </a:defRPr>
            </a:lvl2pPr>
            <a:lvl3pPr eaLnBrk="0" fontAlgn="base" hangingPunct="0">
              <a:spcBef>
                <a:spcPct val="0"/>
              </a:spcBef>
              <a:spcAft>
                <a:spcPct val="0"/>
              </a:spcAft>
              <a:tabLst>
                <a:tab pos="611188" algn="l"/>
              </a:tabLst>
              <a:defRPr>
                <a:solidFill>
                  <a:schemeClr val="tx1"/>
                </a:solidFill>
                <a:latin typeface="Arial" panose="020B0604020202020204" pitchFamily="34" charset="0"/>
              </a:defRPr>
            </a:lvl3pPr>
            <a:lvl4pPr eaLnBrk="0" fontAlgn="base" hangingPunct="0">
              <a:spcBef>
                <a:spcPct val="0"/>
              </a:spcBef>
              <a:spcAft>
                <a:spcPct val="0"/>
              </a:spcAft>
              <a:tabLst>
                <a:tab pos="611188" algn="l"/>
              </a:tabLst>
              <a:defRPr>
                <a:solidFill>
                  <a:schemeClr val="tx1"/>
                </a:solidFill>
                <a:latin typeface="Arial" panose="020B0604020202020204" pitchFamily="34" charset="0"/>
              </a:defRPr>
            </a:lvl4pPr>
            <a:lvl5pPr eaLnBrk="0" fontAlgn="base" hangingPunct="0">
              <a:spcBef>
                <a:spcPct val="0"/>
              </a:spcBef>
              <a:spcAft>
                <a:spcPct val="0"/>
              </a:spcAft>
              <a:tabLst>
                <a:tab pos="611188" algn="l"/>
              </a:tabLst>
              <a:defRPr>
                <a:solidFill>
                  <a:schemeClr val="tx1"/>
                </a:solidFill>
                <a:latin typeface="Arial" panose="020B0604020202020204" pitchFamily="34" charset="0"/>
              </a:defRPr>
            </a:lvl5pPr>
            <a:lvl6pPr eaLnBrk="0" fontAlgn="base" hangingPunct="0">
              <a:spcBef>
                <a:spcPct val="0"/>
              </a:spcBef>
              <a:spcAft>
                <a:spcPct val="0"/>
              </a:spcAft>
              <a:tabLst>
                <a:tab pos="611188" algn="l"/>
              </a:tabLst>
              <a:defRPr>
                <a:solidFill>
                  <a:schemeClr val="tx1"/>
                </a:solidFill>
                <a:latin typeface="Arial" panose="020B0604020202020204" pitchFamily="34" charset="0"/>
              </a:defRPr>
            </a:lvl6pPr>
            <a:lvl7pPr eaLnBrk="0" fontAlgn="base" hangingPunct="0">
              <a:spcBef>
                <a:spcPct val="0"/>
              </a:spcBef>
              <a:spcAft>
                <a:spcPct val="0"/>
              </a:spcAft>
              <a:tabLst>
                <a:tab pos="611188" algn="l"/>
              </a:tabLst>
              <a:defRPr>
                <a:solidFill>
                  <a:schemeClr val="tx1"/>
                </a:solidFill>
                <a:latin typeface="Arial" panose="020B0604020202020204" pitchFamily="34" charset="0"/>
              </a:defRPr>
            </a:lvl7pPr>
            <a:lvl8pPr eaLnBrk="0" fontAlgn="base" hangingPunct="0">
              <a:spcBef>
                <a:spcPct val="0"/>
              </a:spcBef>
              <a:spcAft>
                <a:spcPct val="0"/>
              </a:spcAft>
              <a:tabLst>
                <a:tab pos="611188" algn="l"/>
              </a:tabLst>
              <a:defRPr>
                <a:solidFill>
                  <a:schemeClr val="tx1"/>
                </a:solidFill>
                <a:latin typeface="Arial" panose="020B0604020202020204" pitchFamily="34" charset="0"/>
              </a:defRPr>
            </a:lvl8pPr>
            <a:lvl9pPr eaLnBrk="0" fontAlgn="base" hangingPunct="0">
              <a:spcBef>
                <a:spcPct val="0"/>
              </a:spcBef>
              <a:spcAft>
                <a:spcPct val="0"/>
              </a:spcAft>
              <a:tabLst>
                <a:tab pos="611188" algn="l"/>
              </a:tabLst>
              <a:defRPr>
                <a:solidFill>
                  <a:schemeClr val="tx1"/>
                </a:solidFill>
                <a:latin typeface="Arial" panose="020B0604020202020204" pitchFamily="34" charset="0"/>
              </a:defRPr>
            </a:lvl9pPr>
          </a:lstStyle>
          <a:p>
            <a:pPr marL="0" marR="0" lvl="0" indent="0" algn="justLow" defTabSz="914400" rtl="0" eaLnBrk="0" fontAlgn="base" latinLnBrk="0" hangingPunct="0">
              <a:lnSpc>
                <a:spcPct val="100000"/>
              </a:lnSpc>
              <a:spcBef>
                <a:spcPct val="0"/>
              </a:spcBef>
              <a:spcAft>
                <a:spcPct val="0"/>
              </a:spcAft>
              <a:buClrTx/>
              <a:buSzTx/>
              <a:buFontTx/>
              <a:buNone/>
              <a:tabLst>
                <a:tab pos="611188" algn="l"/>
              </a:tabLst>
            </a:pPr>
            <a:br>
              <a:rPr kumimoji="0" lang="fr-FR" altLang="fr-FR" sz="1000" b="0" i="0" u="none" strike="noStrike" cap="none" normalizeH="0" baseline="0" dirty="0">
                <a:ln>
                  <a:noFill/>
                </a:ln>
                <a:solidFill>
                  <a:schemeClr val="tx1"/>
                </a:solidFill>
                <a:effectLst/>
                <a:latin typeface="Arial" panose="020B0604020202020204" pitchFamily="34" charset="0"/>
                <a:ea typeface="Arial" panose="020B0604020202020204" pitchFamily="34" charset="0"/>
              </a:rPr>
            </a:br>
            <a:endParaRPr kumimoji="0" lang="fr-FR" altLang="fr-FR" sz="600" b="0" i="0" u="none" strike="noStrike" cap="none" normalizeH="0" baseline="0" dirty="0">
              <a:ln>
                <a:noFill/>
              </a:ln>
              <a:solidFill>
                <a:schemeClr val="tx1"/>
              </a:solidFill>
              <a:effectLst/>
              <a:latin typeface="Arial" panose="020B0604020202020204" pitchFamily="34" charset="0"/>
            </a:endParaRPr>
          </a:p>
        </p:txBody>
      </p:sp>
      <p:sp>
        <p:nvSpPr>
          <p:cNvPr id="7" name="ZoneTexte 6">
            <a:extLst>
              <a:ext uri="{FF2B5EF4-FFF2-40B4-BE49-F238E27FC236}">
                <a16:creationId xmlns:a16="http://schemas.microsoft.com/office/drawing/2014/main" id="{3CDE21B6-AAD5-4FC8-BC7F-D766DFF74F83}"/>
              </a:ext>
            </a:extLst>
          </p:cNvPr>
          <p:cNvSpPr txBox="1"/>
          <p:nvPr/>
        </p:nvSpPr>
        <p:spPr>
          <a:xfrm>
            <a:off x="407162" y="603358"/>
            <a:ext cx="12002322" cy="620426"/>
          </a:xfrm>
          <a:prstGeom prst="rect">
            <a:avLst/>
          </a:prstGeom>
          <a:noFill/>
        </p:spPr>
        <p:txBody>
          <a:bodyPr wrap="square">
            <a:spAutoFit/>
          </a:bodyPr>
          <a:lstStyle/>
          <a:p>
            <a:pPr>
              <a:lnSpc>
                <a:spcPts val="4400"/>
              </a:lnSpc>
            </a:pPr>
            <a:r>
              <a:rPr lang="fr-FR" sz="3600" cap="all" spc="-100" dirty="0">
                <a:solidFill>
                  <a:srgbClr val="1AB24B"/>
                </a:solidFill>
                <a:latin typeface="Helvetica" panose="020B0504020202030204" pitchFamily="34" charset="0"/>
              </a:rPr>
              <a:t>L’entreprise INTERCONNECTEE</a:t>
            </a:r>
          </a:p>
        </p:txBody>
      </p:sp>
      <p:sp>
        <p:nvSpPr>
          <p:cNvPr id="9" name="Rectangle 5">
            <a:extLst>
              <a:ext uri="{FF2B5EF4-FFF2-40B4-BE49-F238E27FC236}">
                <a16:creationId xmlns:a16="http://schemas.microsoft.com/office/drawing/2014/main" id="{429626FE-D3F9-4B71-951A-446D6A2F7DE9}"/>
              </a:ext>
            </a:extLst>
          </p:cNvPr>
          <p:cNvSpPr>
            <a:spLocks noChangeArrowheads="1"/>
          </p:cNvSpPr>
          <p:nvPr/>
        </p:nvSpPr>
        <p:spPr bwMode="auto">
          <a:xfrm>
            <a:off x="151304" y="1695047"/>
            <a:ext cx="6952897" cy="5430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223767" tIns="60306" rIns="247572" bIns="0" numCol="1" anchor="ctr" anchorCtr="0" compatLnSpc="1">
            <a:prstTxWarp prst="textNoShape">
              <a:avLst/>
            </a:prstTxWarp>
            <a:spAutoFit/>
          </a:bodyPr>
          <a:lstStyle/>
          <a:p>
            <a:pPr marL="223520" marR="247015">
              <a:lnSpc>
                <a:spcPts val="1580"/>
              </a:lnSpc>
            </a:pPr>
            <a:r>
              <a:rPr lang="fr-FR" b="1" dirty="0">
                <a:solidFill>
                  <a:srgbClr val="003964"/>
                </a:solidFill>
                <a:latin typeface="Helvetica Neue"/>
              </a:rPr>
              <a:t>WWW :LA RUÉE VERS LE WEB</a:t>
            </a:r>
          </a:p>
          <a:p>
            <a:pPr marR="247015" eaLnBrk="0" fontAlgn="base" hangingPunct="0">
              <a:spcBef>
                <a:spcPct val="0"/>
              </a:spcBef>
              <a:spcAft>
                <a:spcPct val="0"/>
              </a:spcAft>
            </a:pPr>
            <a:endParaRPr lang="fr-FR" b="1" dirty="0">
              <a:solidFill>
                <a:srgbClr val="003964"/>
              </a:solidFill>
              <a:latin typeface="Helvetica Neue"/>
            </a:endParaRPr>
          </a:p>
        </p:txBody>
      </p:sp>
    </p:spTree>
    <p:extLst>
      <p:ext uri="{BB962C8B-B14F-4D97-AF65-F5344CB8AC3E}">
        <p14:creationId xmlns:p14="http://schemas.microsoft.com/office/powerpoint/2010/main" val="175670921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A15F999-1AD1-443F-BD4F-AE9E0BB033D2}"/>
              </a:ext>
            </a:extLst>
          </p:cNvPr>
          <p:cNvSpPr/>
          <p:nvPr/>
        </p:nvSpPr>
        <p:spPr>
          <a:xfrm>
            <a:off x="322758" y="2282601"/>
            <a:ext cx="8130507" cy="2901756"/>
          </a:xfrm>
          <a:prstGeom prst="rect">
            <a:avLst/>
          </a:prstGeom>
        </p:spPr>
        <p:txBody>
          <a:bodyPr wrap="square">
            <a:spAutoFit/>
          </a:bodyPr>
          <a:lstStyle/>
          <a:p>
            <a:pPr marL="107950" marR="132080" algn="just">
              <a:lnSpc>
                <a:spcPct val="121000"/>
              </a:lnSpc>
              <a:spcBef>
                <a:spcPts val="795"/>
              </a:spcBef>
            </a:pPr>
            <a:r>
              <a:rPr lang="fr-FR" sz="1400" dirty="0">
                <a:solidFill>
                  <a:srgbClr val="013863"/>
                </a:solidFill>
                <a:latin typeface="Helvetica" panose="020B0504020202030204" pitchFamily="34" charset="0"/>
              </a:rPr>
              <a:t>L’entreprise se consacre avant tout à son cœur de métier. </a:t>
            </a:r>
          </a:p>
          <a:p>
            <a:pPr marL="107950" marR="132080" algn="just">
              <a:lnSpc>
                <a:spcPct val="121000"/>
              </a:lnSpc>
              <a:spcBef>
                <a:spcPts val="795"/>
              </a:spcBef>
            </a:pPr>
            <a:r>
              <a:rPr lang="fr-FR" sz="1400" dirty="0">
                <a:solidFill>
                  <a:srgbClr val="013863"/>
                </a:solidFill>
                <a:latin typeface="Helvetica" panose="020B0504020202030204" pitchFamily="34" charset="0"/>
              </a:rPr>
              <a:t>Pour tout le reste, en fonction de sa stratégie, de sa maturité et de sa taille, la délégation de service est une pratique commune. </a:t>
            </a:r>
          </a:p>
          <a:p>
            <a:pPr marL="107950" marR="132080" algn="just">
              <a:lnSpc>
                <a:spcPct val="121000"/>
              </a:lnSpc>
              <a:spcBef>
                <a:spcPts val="795"/>
              </a:spcBef>
            </a:pPr>
            <a:r>
              <a:rPr lang="fr-FR" sz="1400" dirty="0">
                <a:solidFill>
                  <a:srgbClr val="013863"/>
                </a:solidFill>
                <a:latin typeface="Helvetica" panose="020B0504020202030204" pitchFamily="34" charset="0"/>
              </a:rPr>
              <a:t>Elle est réalisée par des </a:t>
            </a:r>
            <a:r>
              <a:rPr lang="fr-FR" sz="1400" b="1" dirty="0">
                <a:solidFill>
                  <a:srgbClr val="013863"/>
                </a:solidFill>
                <a:latin typeface="Helvetica" panose="020B0504020202030204" pitchFamily="34" charset="0"/>
              </a:rPr>
              <a:t>prestataires ou des partenaires</a:t>
            </a:r>
            <a:r>
              <a:rPr lang="fr-FR" sz="1400" dirty="0">
                <a:solidFill>
                  <a:srgbClr val="013863"/>
                </a:solidFill>
                <a:latin typeface="Helvetica" panose="020B0504020202030204" pitchFamily="34" charset="0"/>
              </a:rPr>
              <a:t>.</a:t>
            </a:r>
          </a:p>
          <a:p>
            <a:pPr marL="107950" marR="131445" algn="just">
              <a:lnSpc>
                <a:spcPct val="121000"/>
              </a:lnSpc>
              <a:spcBef>
                <a:spcPts val="560"/>
              </a:spcBef>
              <a:spcAft>
                <a:spcPts val="0"/>
              </a:spcAft>
            </a:pPr>
            <a:r>
              <a:rPr lang="fr-FR" sz="1400" dirty="0">
                <a:solidFill>
                  <a:srgbClr val="013863"/>
                </a:solidFill>
                <a:latin typeface="Helvetica" panose="020B0504020202030204" pitchFamily="34" charset="0"/>
              </a:rPr>
              <a:t>Nous considérons ici la chaîne d’approvisionnement (</a:t>
            </a:r>
            <a:r>
              <a:rPr lang="fr-FR" sz="1400" dirty="0" err="1">
                <a:solidFill>
                  <a:srgbClr val="013863"/>
                </a:solidFill>
                <a:latin typeface="Helvetica" panose="020B0504020202030204" pitchFamily="34" charset="0"/>
              </a:rPr>
              <a:t>Supply</a:t>
            </a:r>
            <a:r>
              <a:rPr lang="fr-FR" sz="1400" dirty="0">
                <a:solidFill>
                  <a:srgbClr val="013863"/>
                </a:solidFill>
                <a:latin typeface="Helvetica" panose="020B0504020202030204" pitchFamily="34" charset="0"/>
              </a:rPr>
              <a:t> Chain) comme l’ensemble des partenaires et des fournisseurs impliqués dans les processus et activités permettant la création des biens et/ou services fournis par l’entreprise.</a:t>
            </a:r>
          </a:p>
          <a:p>
            <a:pPr marL="107950" marR="132080" algn="just">
              <a:lnSpc>
                <a:spcPct val="121000"/>
              </a:lnSpc>
              <a:spcBef>
                <a:spcPts val="795"/>
              </a:spcBef>
            </a:pPr>
            <a:r>
              <a:rPr lang="fr-FR" sz="1400" dirty="0">
                <a:solidFill>
                  <a:srgbClr val="013863"/>
                </a:solidFill>
                <a:latin typeface="Helvetica" panose="020B0504020202030204" pitchFamily="34" charset="0"/>
              </a:rPr>
              <a:t>.</a:t>
            </a:r>
          </a:p>
          <a:p>
            <a:pPr marL="107950" marR="132080" algn="just">
              <a:lnSpc>
                <a:spcPct val="121000"/>
              </a:lnSpc>
              <a:spcBef>
                <a:spcPts val="795"/>
              </a:spcBef>
              <a:spcAft>
                <a:spcPts val="0"/>
              </a:spcAft>
            </a:pPr>
            <a:endParaRPr lang="fr-FR" sz="1400" b="1" dirty="0">
              <a:effectLst/>
              <a:latin typeface="Arial" panose="020B0604020202020204" pitchFamily="34" charset="0"/>
              <a:ea typeface="Arial" panose="020B0604020202020204" pitchFamily="34" charset="0"/>
            </a:endParaRPr>
          </a:p>
        </p:txBody>
      </p:sp>
      <p:sp>
        <p:nvSpPr>
          <p:cNvPr id="6" name="Espace réservé du numéro de diapositive 5">
            <a:extLst>
              <a:ext uri="{FF2B5EF4-FFF2-40B4-BE49-F238E27FC236}">
                <a16:creationId xmlns:a16="http://schemas.microsoft.com/office/drawing/2014/main" id="{F7D85A02-5EE8-44FC-8584-C652F71F9BC4}"/>
              </a:ext>
            </a:extLst>
          </p:cNvPr>
          <p:cNvSpPr>
            <a:spLocks noGrp="1"/>
          </p:cNvSpPr>
          <p:nvPr>
            <p:ph type="sldNum" sz="quarter" idx="12"/>
          </p:nvPr>
        </p:nvSpPr>
        <p:spPr>
          <a:xfrm>
            <a:off x="11541531" y="6545798"/>
            <a:ext cx="650469" cy="277958"/>
          </a:xfrm>
        </p:spPr>
        <p:txBody>
          <a:bodyPr/>
          <a:lstStyle/>
          <a:p>
            <a:pPr algn="r"/>
            <a:fld id="{F3EE269F-382C-4FDF-AA4F-64C84412D0DE}" type="slidenum">
              <a:rPr lang="fr-FR" sz="1200" smtClean="0">
                <a:solidFill>
                  <a:srgbClr val="013863"/>
                </a:solidFill>
              </a:rPr>
              <a:pPr algn="r"/>
              <a:t>52</a:t>
            </a:fld>
            <a:endParaRPr lang="fr-FR" dirty="0">
              <a:solidFill>
                <a:srgbClr val="013863"/>
              </a:solidFill>
            </a:endParaRPr>
          </a:p>
        </p:txBody>
      </p:sp>
      <p:sp>
        <p:nvSpPr>
          <p:cNvPr id="8" name="ZoneTexte 7">
            <a:extLst>
              <a:ext uri="{FF2B5EF4-FFF2-40B4-BE49-F238E27FC236}">
                <a16:creationId xmlns:a16="http://schemas.microsoft.com/office/drawing/2014/main" id="{52DF5D66-5E90-4986-B1C2-EA52BF462306}"/>
              </a:ext>
            </a:extLst>
          </p:cNvPr>
          <p:cNvSpPr txBox="1"/>
          <p:nvPr/>
        </p:nvSpPr>
        <p:spPr>
          <a:xfrm>
            <a:off x="407162" y="603358"/>
            <a:ext cx="12002322" cy="620426"/>
          </a:xfrm>
          <a:prstGeom prst="rect">
            <a:avLst/>
          </a:prstGeom>
          <a:noFill/>
        </p:spPr>
        <p:txBody>
          <a:bodyPr wrap="square">
            <a:spAutoFit/>
          </a:bodyPr>
          <a:lstStyle/>
          <a:p>
            <a:pPr>
              <a:lnSpc>
                <a:spcPts val="4400"/>
              </a:lnSpc>
            </a:pPr>
            <a:r>
              <a:rPr lang="fr-FR" sz="3600" cap="all" spc="-100" dirty="0">
                <a:solidFill>
                  <a:srgbClr val="1AB24B"/>
                </a:solidFill>
                <a:latin typeface="Helvetica" panose="020B0504020202030204" pitchFamily="34" charset="0"/>
              </a:rPr>
              <a:t>L’entreprise INTERCONNECTEE</a:t>
            </a:r>
          </a:p>
        </p:txBody>
      </p:sp>
      <p:sp>
        <p:nvSpPr>
          <p:cNvPr id="10" name="Rectangle 6">
            <a:extLst>
              <a:ext uri="{FF2B5EF4-FFF2-40B4-BE49-F238E27FC236}">
                <a16:creationId xmlns:a16="http://schemas.microsoft.com/office/drawing/2014/main" id="{167B42ED-C96F-422E-9960-70B509FDABBE}"/>
              </a:ext>
            </a:extLst>
          </p:cNvPr>
          <p:cNvSpPr>
            <a:spLocks noChangeArrowheads="1"/>
          </p:cNvSpPr>
          <p:nvPr/>
        </p:nvSpPr>
        <p:spPr bwMode="auto">
          <a:xfrm>
            <a:off x="6003634" y="291098"/>
            <a:ext cx="184731"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tabLst>
                <a:tab pos="611188" algn="l"/>
              </a:tabLst>
              <a:defRPr>
                <a:solidFill>
                  <a:schemeClr val="tx1"/>
                </a:solidFill>
                <a:latin typeface="Arial" panose="020B0604020202020204" pitchFamily="34" charset="0"/>
              </a:defRPr>
            </a:lvl1pPr>
            <a:lvl2pPr eaLnBrk="0" fontAlgn="base" hangingPunct="0">
              <a:spcBef>
                <a:spcPct val="0"/>
              </a:spcBef>
              <a:spcAft>
                <a:spcPct val="0"/>
              </a:spcAft>
              <a:tabLst>
                <a:tab pos="611188" algn="l"/>
              </a:tabLst>
              <a:defRPr>
                <a:solidFill>
                  <a:schemeClr val="tx1"/>
                </a:solidFill>
                <a:latin typeface="Arial" panose="020B0604020202020204" pitchFamily="34" charset="0"/>
              </a:defRPr>
            </a:lvl2pPr>
            <a:lvl3pPr eaLnBrk="0" fontAlgn="base" hangingPunct="0">
              <a:spcBef>
                <a:spcPct val="0"/>
              </a:spcBef>
              <a:spcAft>
                <a:spcPct val="0"/>
              </a:spcAft>
              <a:tabLst>
                <a:tab pos="611188" algn="l"/>
              </a:tabLst>
              <a:defRPr>
                <a:solidFill>
                  <a:schemeClr val="tx1"/>
                </a:solidFill>
                <a:latin typeface="Arial" panose="020B0604020202020204" pitchFamily="34" charset="0"/>
              </a:defRPr>
            </a:lvl3pPr>
            <a:lvl4pPr eaLnBrk="0" fontAlgn="base" hangingPunct="0">
              <a:spcBef>
                <a:spcPct val="0"/>
              </a:spcBef>
              <a:spcAft>
                <a:spcPct val="0"/>
              </a:spcAft>
              <a:tabLst>
                <a:tab pos="611188" algn="l"/>
              </a:tabLst>
              <a:defRPr>
                <a:solidFill>
                  <a:schemeClr val="tx1"/>
                </a:solidFill>
                <a:latin typeface="Arial" panose="020B0604020202020204" pitchFamily="34" charset="0"/>
              </a:defRPr>
            </a:lvl4pPr>
            <a:lvl5pPr eaLnBrk="0" fontAlgn="base" hangingPunct="0">
              <a:spcBef>
                <a:spcPct val="0"/>
              </a:spcBef>
              <a:spcAft>
                <a:spcPct val="0"/>
              </a:spcAft>
              <a:tabLst>
                <a:tab pos="611188" algn="l"/>
              </a:tabLst>
              <a:defRPr>
                <a:solidFill>
                  <a:schemeClr val="tx1"/>
                </a:solidFill>
                <a:latin typeface="Arial" panose="020B0604020202020204" pitchFamily="34" charset="0"/>
              </a:defRPr>
            </a:lvl5pPr>
            <a:lvl6pPr eaLnBrk="0" fontAlgn="base" hangingPunct="0">
              <a:spcBef>
                <a:spcPct val="0"/>
              </a:spcBef>
              <a:spcAft>
                <a:spcPct val="0"/>
              </a:spcAft>
              <a:tabLst>
                <a:tab pos="611188" algn="l"/>
              </a:tabLst>
              <a:defRPr>
                <a:solidFill>
                  <a:schemeClr val="tx1"/>
                </a:solidFill>
                <a:latin typeface="Arial" panose="020B0604020202020204" pitchFamily="34" charset="0"/>
              </a:defRPr>
            </a:lvl6pPr>
            <a:lvl7pPr eaLnBrk="0" fontAlgn="base" hangingPunct="0">
              <a:spcBef>
                <a:spcPct val="0"/>
              </a:spcBef>
              <a:spcAft>
                <a:spcPct val="0"/>
              </a:spcAft>
              <a:tabLst>
                <a:tab pos="611188" algn="l"/>
              </a:tabLst>
              <a:defRPr>
                <a:solidFill>
                  <a:schemeClr val="tx1"/>
                </a:solidFill>
                <a:latin typeface="Arial" panose="020B0604020202020204" pitchFamily="34" charset="0"/>
              </a:defRPr>
            </a:lvl7pPr>
            <a:lvl8pPr eaLnBrk="0" fontAlgn="base" hangingPunct="0">
              <a:spcBef>
                <a:spcPct val="0"/>
              </a:spcBef>
              <a:spcAft>
                <a:spcPct val="0"/>
              </a:spcAft>
              <a:tabLst>
                <a:tab pos="611188" algn="l"/>
              </a:tabLst>
              <a:defRPr>
                <a:solidFill>
                  <a:schemeClr val="tx1"/>
                </a:solidFill>
                <a:latin typeface="Arial" panose="020B0604020202020204" pitchFamily="34" charset="0"/>
              </a:defRPr>
            </a:lvl8pPr>
            <a:lvl9pPr eaLnBrk="0" fontAlgn="base" hangingPunct="0">
              <a:spcBef>
                <a:spcPct val="0"/>
              </a:spcBef>
              <a:spcAft>
                <a:spcPct val="0"/>
              </a:spcAft>
              <a:tabLst>
                <a:tab pos="611188" algn="l"/>
              </a:tabLst>
              <a:defRPr>
                <a:solidFill>
                  <a:schemeClr val="tx1"/>
                </a:solidFill>
                <a:latin typeface="Arial" panose="020B0604020202020204" pitchFamily="34" charset="0"/>
              </a:defRPr>
            </a:lvl9pPr>
          </a:lstStyle>
          <a:p>
            <a:pPr marL="0" marR="0" lvl="0" indent="0" algn="justLow" defTabSz="914400" rtl="0" eaLnBrk="0" fontAlgn="base" latinLnBrk="0" hangingPunct="0">
              <a:lnSpc>
                <a:spcPct val="100000"/>
              </a:lnSpc>
              <a:spcBef>
                <a:spcPct val="0"/>
              </a:spcBef>
              <a:spcAft>
                <a:spcPct val="0"/>
              </a:spcAft>
              <a:buClrTx/>
              <a:buSzTx/>
              <a:buFontTx/>
              <a:buNone/>
              <a:tabLst>
                <a:tab pos="611188" algn="l"/>
              </a:tabLst>
            </a:pPr>
            <a:br>
              <a:rPr kumimoji="0" lang="fr-FR" altLang="fr-FR" sz="1000" b="0" i="0" u="none" strike="noStrike" cap="none" normalizeH="0" baseline="0" dirty="0">
                <a:ln>
                  <a:noFill/>
                </a:ln>
                <a:solidFill>
                  <a:schemeClr val="tx1"/>
                </a:solidFill>
                <a:effectLst/>
                <a:latin typeface="Arial" panose="020B0604020202020204" pitchFamily="34" charset="0"/>
                <a:ea typeface="Arial" panose="020B0604020202020204" pitchFamily="34" charset="0"/>
              </a:rPr>
            </a:br>
            <a:endParaRPr kumimoji="0" lang="fr-FR" altLang="fr-FR" sz="600" b="0" i="0" u="none" strike="noStrike" cap="none" normalizeH="0" baseline="0" dirty="0">
              <a:ln>
                <a:noFill/>
              </a:ln>
              <a:solidFill>
                <a:schemeClr val="tx1"/>
              </a:solidFill>
              <a:effectLst/>
              <a:latin typeface="Arial" panose="020B0604020202020204" pitchFamily="34" charset="0"/>
            </a:endParaRPr>
          </a:p>
        </p:txBody>
      </p:sp>
      <p:sp>
        <p:nvSpPr>
          <p:cNvPr id="2" name="Rectangle 4">
            <a:extLst>
              <a:ext uri="{FF2B5EF4-FFF2-40B4-BE49-F238E27FC236}">
                <a16:creationId xmlns:a16="http://schemas.microsoft.com/office/drawing/2014/main" id="{A72DCD11-0FC5-4F59-AA52-7898C03E2CFC}"/>
              </a:ext>
            </a:extLst>
          </p:cNvPr>
          <p:cNvSpPr>
            <a:spLocks noChangeArrowheads="1"/>
          </p:cNvSpPr>
          <p:nvPr/>
        </p:nvSpPr>
        <p:spPr bwMode="auto">
          <a:xfrm flipV="1">
            <a:off x="12192000" y="698408"/>
            <a:ext cx="7348005"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fr-FR"/>
          </a:p>
        </p:txBody>
      </p:sp>
      <p:sp>
        <p:nvSpPr>
          <p:cNvPr id="9" name="Rectangle 5">
            <a:extLst>
              <a:ext uri="{FF2B5EF4-FFF2-40B4-BE49-F238E27FC236}">
                <a16:creationId xmlns:a16="http://schemas.microsoft.com/office/drawing/2014/main" id="{B4F4A648-5A4A-4532-9BCE-364AC50BB143}"/>
              </a:ext>
            </a:extLst>
          </p:cNvPr>
          <p:cNvSpPr>
            <a:spLocks noChangeArrowheads="1"/>
          </p:cNvSpPr>
          <p:nvPr/>
        </p:nvSpPr>
        <p:spPr bwMode="auto">
          <a:xfrm>
            <a:off x="78941" y="1360007"/>
            <a:ext cx="9341353" cy="5430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223767" tIns="60306" rIns="247572" bIns="0" numCol="1" anchor="ctr" anchorCtr="0" compatLnSpc="1">
            <a:prstTxWarp prst="textNoShape">
              <a:avLst/>
            </a:prstTxWarp>
            <a:spAutoFit/>
          </a:bodyPr>
          <a:lstStyle/>
          <a:p>
            <a:pPr marL="223520" marR="247650">
              <a:lnSpc>
                <a:spcPts val="1580"/>
              </a:lnSpc>
            </a:pPr>
            <a:r>
              <a:rPr lang="fr-FR" b="1" dirty="0">
                <a:solidFill>
                  <a:srgbClr val="003964"/>
                </a:solidFill>
                <a:latin typeface="Helvetica Neue"/>
              </a:rPr>
              <a:t>PARTENAIRES :LES LIAISONS DANGEREUSES</a:t>
            </a:r>
          </a:p>
          <a:p>
            <a:pPr marR="247015" eaLnBrk="0" fontAlgn="base" hangingPunct="0">
              <a:spcBef>
                <a:spcPct val="0"/>
              </a:spcBef>
              <a:spcAft>
                <a:spcPct val="0"/>
              </a:spcAft>
            </a:pPr>
            <a:endParaRPr lang="fr-FR" b="1" dirty="0">
              <a:solidFill>
                <a:srgbClr val="003964"/>
              </a:solidFill>
              <a:latin typeface="Helvetica Neue"/>
            </a:endParaRPr>
          </a:p>
        </p:txBody>
      </p:sp>
      <p:pic>
        <p:nvPicPr>
          <p:cNvPr id="11" name="image31.jpeg">
            <a:extLst>
              <a:ext uri="{FF2B5EF4-FFF2-40B4-BE49-F238E27FC236}">
                <a16:creationId xmlns:a16="http://schemas.microsoft.com/office/drawing/2014/main" id="{E6346601-9E11-48FE-88B2-01FE019105D6}"/>
              </a:ext>
            </a:extLst>
          </p:cNvPr>
          <p:cNvPicPr>
            <a:picLocks noChangeAspect="1"/>
          </p:cNvPicPr>
          <p:nvPr/>
        </p:nvPicPr>
        <p:blipFill>
          <a:blip r:embed="rId2" cstate="print"/>
          <a:stretch>
            <a:fillRect/>
          </a:stretch>
        </p:blipFill>
        <p:spPr>
          <a:xfrm>
            <a:off x="8619033" y="1903085"/>
            <a:ext cx="2860269" cy="3349173"/>
          </a:xfrm>
          <a:prstGeom prst="rect">
            <a:avLst/>
          </a:prstGeom>
        </p:spPr>
      </p:pic>
    </p:spTree>
    <p:extLst>
      <p:ext uri="{BB962C8B-B14F-4D97-AF65-F5344CB8AC3E}">
        <p14:creationId xmlns:p14="http://schemas.microsoft.com/office/powerpoint/2010/main" val="340725387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A15F999-1AD1-443F-BD4F-AE9E0BB033D2}"/>
              </a:ext>
            </a:extLst>
          </p:cNvPr>
          <p:cNvSpPr/>
          <p:nvPr/>
        </p:nvSpPr>
        <p:spPr>
          <a:xfrm>
            <a:off x="322758" y="2289179"/>
            <a:ext cx="11459187" cy="3746731"/>
          </a:xfrm>
          <a:prstGeom prst="rect">
            <a:avLst/>
          </a:prstGeom>
        </p:spPr>
        <p:txBody>
          <a:bodyPr wrap="square">
            <a:spAutoFit/>
          </a:bodyPr>
          <a:lstStyle/>
          <a:p>
            <a:pPr marL="107950" marR="132715" algn="just">
              <a:lnSpc>
                <a:spcPct val="121000"/>
              </a:lnSpc>
              <a:spcBef>
                <a:spcPts val="800"/>
              </a:spcBef>
            </a:pPr>
            <a:r>
              <a:rPr lang="fr-FR" sz="1600" b="1" dirty="0">
                <a:solidFill>
                  <a:srgbClr val="013863"/>
                </a:solidFill>
                <a:latin typeface="Helvetica" panose="020B0504020202030204" pitchFamily="34" charset="0"/>
              </a:rPr>
              <a:t>Les enjeux métier</a:t>
            </a:r>
          </a:p>
          <a:p>
            <a:pPr marL="107950" marR="131445" algn="just">
              <a:lnSpc>
                <a:spcPct val="121000"/>
              </a:lnSpc>
              <a:spcBef>
                <a:spcPts val="795"/>
              </a:spcBef>
              <a:spcAft>
                <a:spcPts val="0"/>
              </a:spcAft>
            </a:pPr>
            <a:r>
              <a:rPr lang="fr-FR" sz="1400" dirty="0">
                <a:solidFill>
                  <a:srgbClr val="013863"/>
                </a:solidFill>
                <a:latin typeface="Helvetica" panose="020B0504020202030204" pitchFamily="34" charset="0"/>
              </a:rPr>
              <a:t>Les enjeux de la sous-traitance résident dans la flexibilité et la fluidité de la ressource. C’est le partenaire qui adapte son dispositif aux surcharges ou sous-charges éventuelles, permettant à l’entreprise de se concentrer sur son cœur de métier et aux développements des compétences critiques.</a:t>
            </a:r>
          </a:p>
          <a:p>
            <a:pPr marL="107950" marR="131445" algn="just">
              <a:lnSpc>
                <a:spcPct val="121000"/>
              </a:lnSpc>
              <a:spcBef>
                <a:spcPts val="560"/>
              </a:spcBef>
              <a:spcAft>
                <a:spcPts val="0"/>
              </a:spcAft>
            </a:pPr>
            <a:r>
              <a:rPr lang="fr-FR" sz="1400" dirty="0">
                <a:solidFill>
                  <a:srgbClr val="013863"/>
                </a:solidFill>
                <a:latin typeface="Helvetica" panose="020B0504020202030204" pitchFamily="34" charset="0"/>
              </a:rPr>
              <a:t>C’est souvent le cas en informatique, où les développements de logiciels sont sous-traités à des entreprises spécialisées. Dans ce cas, on s’appuie sur leur expertise pour obtenir un logiciel de qualité et exempt de vulnérabilité.</a:t>
            </a:r>
          </a:p>
          <a:p>
            <a:pPr marL="107950" marR="132080" algn="just">
              <a:lnSpc>
                <a:spcPct val="121000"/>
              </a:lnSpc>
              <a:spcBef>
                <a:spcPts val="555"/>
              </a:spcBef>
              <a:spcAft>
                <a:spcPts val="0"/>
              </a:spcAft>
            </a:pPr>
            <a:r>
              <a:rPr lang="fr-FR" sz="1400" dirty="0">
                <a:solidFill>
                  <a:srgbClr val="013863"/>
                </a:solidFill>
                <a:latin typeface="Helvetica" panose="020B0504020202030204" pitchFamily="34" charset="0"/>
              </a:rPr>
              <a:t>En contrepartie, une sous-traitance s’accompagne d’une perte de compétences internes sur le fonctionnement de l’entreprise (processus, outils, marchés, etc.).</a:t>
            </a:r>
          </a:p>
          <a:p>
            <a:pPr marL="107950" marR="132080" algn="just">
              <a:lnSpc>
                <a:spcPct val="121000"/>
              </a:lnSpc>
              <a:spcBef>
                <a:spcPts val="560"/>
              </a:spcBef>
              <a:spcAft>
                <a:spcPts val="0"/>
              </a:spcAft>
            </a:pPr>
            <a:r>
              <a:rPr lang="fr-FR" sz="1400" dirty="0">
                <a:solidFill>
                  <a:srgbClr val="013863"/>
                </a:solidFill>
                <a:latin typeface="Helvetica" panose="020B0504020202030204" pitchFamily="34" charset="0"/>
              </a:rPr>
              <a:t>C’est tout l’enjeu d’une vision d’externalisation que de mesurer les gains au regard de cette perte de connaissances.</a:t>
            </a:r>
          </a:p>
          <a:p>
            <a:pPr marL="107950" marR="132080" algn="just">
              <a:lnSpc>
                <a:spcPct val="121000"/>
              </a:lnSpc>
              <a:spcBef>
                <a:spcPts val="560"/>
              </a:spcBef>
              <a:spcAft>
                <a:spcPts val="0"/>
              </a:spcAft>
            </a:pPr>
            <a:r>
              <a:rPr lang="fr-FR" sz="1400" dirty="0">
                <a:solidFill>
                  <a:srgbClr val="013863"/>
                </a:solidFill>
                <a:latin typeface="Helvetica" panose="020B0504020202030204" pitchFamily="34" charset="0"/>
              </a:rPr>
              <a:t>Afin de maximiser les bénéfices d’une sous-traitance, l’interconnexion du système d’information de l’entreprise avec celui de son partenaire permettra un meilleur travail collaboratif.</a:t>
            </a:r>
          </a:p>
          <a:p>
            <a:pPr marL="107950" marR="131445" algn="just">
              <a:lnSpc>
                <a:spcPct val="121000"/>
              </a:lnSpc>
              <a:spcBef>
                <a:spcPts val="795"/>
              </a:spcBef>
              <a:spcAft>
                <a:spcPts val="0"/>
              </a:spcAft>
            </a:pPr>
            <a:endParaRPr lang="fr-FR" sz="1400" b="1" dirty="0">
              <a:effectLst/>
              <a:latin typeface="Arial" panose="020B0604020202020204" pitchFamily="34" charset="0"/>
              <a:ea typeface="Arial" panose="020B0604020202020204" pitchFamily="34" charset="0"/>
            </a:endParaRPr>
          </a:p>
        </p:txBody>
      </p:sp>
      <p:sp>
        <p:nvSpPr>
          <p:cNvPr id="6" name="Espace réservé du numéro de diapositive 5">
            <a:extLst>
              <a:ext uri="{FF2B5EF4-FFF2-40B4-BE49-F238E27FC236}">
                <a16:creationId xmlns:a16="http://schemas.microsoft.com/office/drawing/2014/main" id="{F7D85A02-5EE8-44FC-8584-C652F71F9BC4}"/>
              </a:ext>
            </a:extLst>
          </p:cNvPr>
          <p:cNvSpPr>
            <a:spLocks noGrp="1"/>
          </p:cNvSpPr>
          <p:nvPr>
            <p:ph type="sldNum" sz="quarter" idx="12"/>
          </p:nvPr>
        </p:nvSpPr>
        <p:spPr>
          <a:xfrm>
            <a:off x="11541531" y="6545798"/>
            <a:ext cx="650469" cy="277958"/>
          </a:xfrm>
        </p:spPr>
        <p:txBody>
          <a:bodyPr/>
          <a:lstStyle/>
          <a:p>
            <a:pPr algn="r"/>
            <a:fld id="{F3EE269F-382C-4FDF-AA4F-64C84412D0DE}" type="slidenum">
              <a:rPr lang="fr-FR" sz="1200" smtClean="0">
                <a:solidFill>
                  <a:srgbClr val="013863"/>
                </a:solidFill>
              </a:rPr>
              <a:pPr algn="r"/>
              <a:t>53</a:t>
            </a:fld>
            <a:endParaRPr lang="fr-FR" dirty="0">
              <a:solidFill>
                <a:srgbClr val="013863"/>
              </a:solidFill>
            </a:endParaRPr>
          </a:p>
        </p:txBody>
      </p:sp>
      <p:sp>
        <p:nvSpPr>
          <p:cNvPr id="10" name="Rectangle 6">
            <a:extLst>
              <a:ext uri="{FF2B5EF4-FFF2-40B4-BE49-F238E27FC236}">
                <a16:creationId xmlns:a16="http://schemas.microsoft.com/office/drawing/2014/main" id="{167B42ED-C96F-422E-9960-70B509FDABBE}"/>
              </a:ext>
            </a:extLst>
          </p:cNvPr>
          <p:cNvSpPr>
            <a:spLocks noChangeArrowheads="1"/>
          </p:cNvSpPr>
          <p:nvPr/>
        </p:nvSpPr>
        <p:spPr bwMode="auto">
          <a:xfrm>
            <a:off x="6003634" y="291098"/>
            <a:ext cx="184731"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tabLst>
                <a:tab pos="611188" algn="l"/>
              </a:tabLst>
              <a:defRPr>
                <a:solidFill>
                  <a:schemeClr val="tx1"/>
                </a:solidFill>
                <a:latin typeface="Arial" panose="020B0604020202020204" pitchFamily="34" charset="0"/>
              </a:defRPr>
            </a:lvl1pPr>
            <a:lvl2pPr eaLnBrk="0" fontAlgn="base" hangingPunct="0">
              <a:spcBef>
                <a:spcPct val="0"/>
              </a:spcBef>
              <a:spcAft>
                <a:spcPct val="0"/>
              </a:spcAft>
              <a:tabLst>
                <a:tab pos="611188" algn="l"/>
              </a:tabLst>
              <a:defRPr>
                <a:solidFill>
                  <a:schemeClr val="tx1"/>
                </a:solidFill>
                <a:latin typeface="Arial" panose="020B0604020202020204" pitchFamily="34" charset="0"/>
              </a:defRPr>
            </a:lvl2pPr>
            <a:lvl3pPr eaLnBrk="0" fontAlgn="base" hangingPunct="0">
              <a:spcBef>
                <a:spcPct val="0"/>
              </a:spcBef>
              <a:spcAft>
                <a:spcPct val="0"/>
              </a:spcAft>
              <a:tabLst>
                <a:tab pos="611188" algn="l"/>
              </a:tabLst>
              <a:defRPr>
                <a:solidFill>
                  <a:schemeClr val="tx1"/>
                </a:solidFill>
                <a:latin typeface="Arial" panose="020B0604020202020204" pitchFamily="34" charset="0"/>
              </a:defRPr>
            </a:lvl3pPr>
            <a:lvl4pPr eaLnBrk="0" fontAlgn="base" hangingPunct="0">
              <a:spcBef>
                <a:spcPct val="0"/>
              </a:spcBef>
              <a:spcAft>
                <a:spcPct val="0"/>
              </a:spcAft>
              <a:tabLst>
                <a:tab pos="611188" algn="l"/>
              </a:tabLst>
              <a:defRPr>
                <a:solidFill>
                  <a:schemeClr val="tx1"/>
                </a:solidFill>
                <a:latin typeface="Arial" panose="020B0604020202020204" pitchFamily="34" charset="0"/>
              </a:defRPr>
            </a:lvl4pPr>
            <a:lvl5pPr eaLnBrk="0" fontAlgn="base" hangingPunct="0">
              <a:spcBef>
                <a:spcPct val="0"/>
              </a:spcBef>
              <a:spcAft>
                <a:spcPct val="0"/>
              </a:spcAft>
              <a:tabLst>
                <a:tab pos="611188" algn="l"/>
              </a:tabLst>
              <a:defRPr>
                <a:solidFill>
                  <a:schemeClr val="tx1"/>
                </a:solidFill>
                <a:latin typeface="Arial" panose="020B0604020202020204" pitchFamily="34" charset="0"/>
              </a:defRPr>
            </a:lvl5pPr>
            <a:lvl6pPr eaLnBrk="0" fontAlgn="base" hangingPunct="0">
              <a:spcBef>
                <a:spcPct val="0"/>
              </a:spcBef>
              <a:spcAft>
                <a:spcPct val="0"/>
              </a:spcAft>
              <a:tabLst>
                <a:tab pos="611188" algn="l"/>
              </a:tabLst>
              <a:defRPr>
                <a:solidFill>
                  <a:schemeClr val="tx1"/>
                </a:solidFill>
                <a:latin typeface="Arial" panose="020B0604020202020204" pitchFamily="34" charset="0"/>
              </a:defRPr>
            </a:lvl6pPr>
            <a:lvl7pPr eaLnBrk="0" fontAlgn="base" hangingPunct="0">
              <a:spcBef>
                <a:spcPct val="0"/>
              </a:spcBef>
              <a:spcAft>
                <a:spcPct val="0"/>
              </a:spcAft>
              <a:tabLst>
                <a:tab pos="611188" algn="l"/>
              </a:tabLst>
              <a:defRPr>
                <a:solidFill>
                  <a:schemeClr val="tx1"/>
                </a:solidFill>
                <a:latin typeface="Arial" panose="020B0604020202020204" pitchFamily="34" charset="0"/>
              </a:defRPr>
            </a:lvl7pPr>
            <a:lvl8pPr eaLnBrk="0" fontAlgn="base" hangingPunct="0">
              <a:spcBef>
                <a:spcPct val="0"/>
              </a:spcBef>
              <a:spcAft>
                <a:spcPct val="0"/>
              </a:spcAft>
              <a:tabLst>
                <a:tab pos="611188" algn="l"/>
              </a:tabLst>
              <a:defRPr>
                <a:solidFill>
                  <a:schemeClr val="tx1"/>
                </a:solidFill>
                <a:latin typeface="Arial" panose="020B0604020202020204" pitchFamily="34" charset="0"/>
              </a:defRPr>
            </a:lvl8pPr>
            <a:lvl9pPr eaLnBrk="0" fontAlgn="base" hangingPunct="0">
              <a:spcBef>
                <a:spcPct val="0"/>
              </a:spcBef>
              <a:spcAft>
                <a:spcPct val="0"/>
              </a:spcAft>
              <a:tabLst>
                <a:tab pos="611188" algn="l"/>
              </a:tabLst>
              <a:defRPr>
                <a:solidFill>
                  <a:schemeClr val="tx1"/>
                </a:solidFill>
                <a:latin typeface="Arial" panose="020B0604020202020204" pitchFamily="34" charset="0"/>
              </a:defRPr>
            </a:lvl9pPr>
          </a:lstStyle>
          <a:p>
            <a:pPr marL="0" marR="0" lvl="0" indent="0" algn="justLow" defTabSz="914400" rtl="0" eaLnBrk="0" fontAlgn="base" latinLnBrk="0" hangingPunct="0">
              <a:lnSpc>
                <a:spcPct val="100000"/>
              </a:lnSpc>
              <a:spcBef>
                <a:spcPct val="0"/>
              </a:spcBef>
              <a:spcAft>
                <a:spcPct val="0"/>
              </a:spcAft>
              <a:buClrTx/>
              <a:buSzTx/>
              <a:buFontTx/>
              <a:buNone/>
              <a:tabLst>
                <a:tab pos="611188" algn="l"/>
              </a:tabLst>
            </a:pPr>
            <a:br>
              <a:rPr kumimoji="0" lang="fr-FR" altLang="fr-FR" sz="1000" b="0" i="0" u="none" strike="noStrike" cap="none" normalizeH="0" baseline="0" dirty="0">
                <a:ln>
                  <a:noFill/>
                </a:ln>
                <a:solidFill>
                  <a:schemeClr val="tx1"/>
                </a:solidFill>
                <a:effectLst/>
                <a:latin typeface="Arial" panose="020B0604020202020204" pitchFamily="34" charset="0"/>
                <a:ea typeface="Arial" panose="020B0604020202020204" pitchFamily="34" charset="0"/>
              </a:rPr>
            </a:br>
            <a:endParaRPr kumimoji="0" lang="fr-FR" altLang="fr-FR" sz="600" b="0" i="0" u="none" strike="noStrike" cap="none" normalizeH="0" baseline="0" dirty="0">
              <a:ln>
                <a:noFill/>
              </a:ln>
              <a:solidFill>
                <a:schemeClr val="tx1"/>
              </a:solidFill>
              <a:effectLst/>
              <a:latin typeface="Arial" panose="020B0604020202020204" pitchFamily="34" charset="0"/>
            </a:endParaRPr>
          </a:p>
        </p:txBody>
      </p:sp>
      <p:sp>
        <p:nvSpPr>
          <p:cNvPr id="11" name="ZoneTexte 10">
            <a:extLst>
              <a:ext uri="{FF2B5EF4-FFF2-40B4-BE49-F238E27FC236}">
                <a16:creationId xmlns:a16="http://schemas.microsoft.com/office/drawing/2014/main" id="{CCDC718F-22D7-4165-9355-4546144F83C5}"/>
              </a:ext>
            </a:extLst>
          </p:cNvPr>
          <p:cNvSpPr txBox="1"/>
          <p:nvPr/>
        </p:nvSpPr>
        <p:spPr>
          <a:xfrm>
            <a:off x="407162" y="603358"/>
            <a:ext cx="12002322" cy="620426"/>
          </a:xfrm>
          <a:prstGeom prst="rect">
            <a:avLst/>
          </a:prstGeom>
          <a:noFill/>
        </p:spPr>
        <p:txBody>
          <a:bodyPr wrap="square">
            <a:spAutoFit/>
          </a:bodyPr>
          <a:lstStyle/>
          <a:p>
            <a:pPr>
              <a:lnSpc>
                <a:spcPts val="4400"/>
              </a:lnSpc>
            </a:pPr>
            <a:r>
              <a:rPr lang="fr-FR" sz="3600" cap="all" spc="-100" dirty="0">
                <a:solidFill>
                  <a:srgbClr val="1AB24B"/>
                </a:solidFill>
                <a:latin typeface="Helvetica" panose="020B0504020202030204" pitchFamily="34" charset="0"/>
              </a:rPr>
              <a:t>L’entreprise INTERCONNECTEE</a:t>
            </a:r>
          </a:p>
        </p:txBody>
      </p:sp>
      <p:sp>
        <p:nvSpPr>
          <p:cNvPr id="8" name="Rectangle 5">
            <a:extLst>
              <a:ext uri="{FF2B5EF4-FFF2-40B4-BE49-F238E27FC236}">
                <a16:creationId xmlns:a16="http://schemas.microsoft.com/office/drawing/2014/main" id="{3F71BAE0-91DD-409A-B792-9C86BF0892BE}"/>
              </a:ext>
            </a:extLst>
          </p:cNvPr>
          <p:cNvSpPr>
            <a:spLocks noChangeArrowheads="1"/>
          </p:cNvSpPr>
          <p:nvPr/>
        </p:nvSpPr>
        <p:spPr bwMode="auto">
          <a:xfrm>
            <a:off x="78941" y="1360007"/>
            <a:ext cx="9341353" cy="5430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223767" tIns="60306" rIns="247572" bIns="0" numCol="1" anchor="ctr" anchorCtr="0" compatLnSpc="1">
            <a:prstTxWarp prst="textNoShape">
              <a:avLst/>
            </a:prstTxWarp>
            <a:spAutoFit/>
          </a:bodyPr>
          <a:lstStyle/>
          <a:p>
            <a:pPr marL="223520" marR="247650">
              <a:lnSpc>
                <a:spcPts val="1580"/>
              </a:lnSpc>
            </a:pPr>
            <a:r>
              <a:rPr lang="fr-FR" b="1" dirty="0">
                <a:solidFill>
                  <a:srgbClr val="003964"/>
                </a:solidFill>
                <a:latin typeface="Helvetica Neue"/>
              </a:rPr>
              <a:t>PARTENAIRES :LES LIAISONS DANGEREUSES</a:t>
            </a:r>
          </a:p>
          <a:p>
            <a:pPr marR="247015" eaLnBrk="0" fontAlgn="base" hangingPunct="0">
              <a:spcBef>
                <a:spcPct val="0"/>
              </a:spcBef>
              <a:spcAft>
                <a:spcPct val="0"/>
              </a:spcAft>
            </a:pPr>
            <a:endParaRPr lang="fr-FR" b="1" dirty="0">
              <a:solidFill>
                <a:srgbClr val="003964"/>
              </a:solidFill>
              <a:latin typeface="Helvetica Neue"/>
            </a:endParaRPr>
          </a:p>
        </p:txBody>
      </p:sp>
    </p:spTree>
    <p:extLst>
      <p:ext uri="{BB962C8B-B14F-4D97-AF65-F5344CB8AC3E}">
        <p14:creationId xmlns:p14="http://schemas.microsoft.com/office/powerpoint/2010/main" val="138671590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A15F999-1AD1-443F-BD4F-AE9E0BB033D2}"/>
              </a:ext>
            </a:extLst>
          </p:cNvPr>
          <p:cNvSpPr/>
          <p:nvPr/>
        </p:nvSpPr>
        <p:spPr>
          <a:xfrm>
            <a:off x="236822" y="1795907"/>
            <a:ext cx="10301802" cy="4515082"/>
          </a:xfrm>
          <a:prstGeom prst="rect">
            <a:avLst/>
          </a:prstGeom>
        </p:spPr>
        <p:txBody>
          <a:bodyPr wrap="square">
            <a:spAutoFit/>
          </a:bodyPr>
          <a:lstStyle/>
          <a:p>
            <a:pPr marL="107950" algn="just">
              <a:spcBef>
                <a:spcPts val="480"/>
              </a:spcBef>
            </a:pPr>
            <a:r>
              <a:rPr lang="fr-FR" sz="1600" b="1" dirty="0">
                <a:solidFill>
                  <a:srgbClr val="013863"/>
                </a:solidFill>
                <a:effectLst/>
                <a:latin typeface="Helvetica" panose="020B0504020202030204" pitchFamily="34" charset="0"/>
                <a:ea typeface="Arial" panose="020B0604020202020204" pitchFamily="34" charset="0"/>
              </a:rPr>
              <a:t>Les</a:t>
            </a:r>
            <a:r>
              <a:rPr lang="fr-FR" sz="1600" b="1" spc="-25" dirty="0">
                <a:solidFill>
                  <a:srgbClr val="013863"/>
                </a:solidFill>
                <a:effectLst/>
                <a:latin typeface="Helvetica" panose="020B0504020202030204" pitchFamily="34" charset="0"/>
                <a:ea typeface="Arial" panose="020B0604020202020204" pitchFamily="34" charset="0"/>
              </a:rPr>
              <a:t> </a:t>
            </a:r>
            <a:r>
              <a:rPr lang="fr-FR" sz="1600" b="1" dirty="0">
                <a:solidFill>
                  <a:srgbClr val="013863"/>
                </a:solidFill>
                <a:effectLst/>
                <a:latin typeface="Helvetica" panose="020B0504020202030204" pitchFamily="34" charset="0"/>
                <a:ea typeface="Arial" panose="020B0604020202020204" pitchFamily="34" charset="0"/>
              </a:rPr>
              <a:t>risques</a:t>
            </a:r>
            <a:r>
              <a:rPr lang="fr-FR" sz="1600" b="1" spc="-25" dirty="0">
                <a:solidFill>
                  <a:srgbClr val="013863"/>
                </a:solidFill>
                <a:effectLst/>
                <a:latin typeface="Helvetica" panose="020B0504020202030204" pitchFamily="34" charset="0"/>
                <a:ea typeface="Arial" panose="020B0604020202020204" pitchFamily="34" charset="0"/>
              </a:rPr>
              <a:t> </a:t>
            </a:r>
            <a:r>
              <a:rPr lang="fr-FR" sz="1600" b="1" dirty="0">
                <a:solidFill>
                  <a:srgbClr val="013863"/>
                </a:solidFill>
                <a:effectLst/>
                <a:latin typeface="Helvetica" panose="020B0504020202030204" pitchFamily="34" charset="0"/>
                <a:ea typeface="Arial" panose="020B0604020202020204" pitchFamily="34" charset="0"/>
              </a:rPr>
              <a:t>pour</a:t>
            </a:r>
            <a:r>
              <a:rPr lang="fr-FR" sz="1600" b="1" spc="-25" dirty="0">
                <a:solidFill>
                  <a:srgbClr val="013863"/>
                </a:solidFill>
                <a:effectLst/>
                <a:latin typeface="Helvetica" panose="020B0504020202030204" pitchFamily="34" charset="0"/>
                <a:ea typeface="Arial" panose="020B0604020202020204" pitchFamily="34" charset="0"/>
              </a:rPr>
              <a:t> </a:t>
            </a:r>
            <a:r>
              <a:rPr lang="fr-FR" sz="1600" b="1" dirty="0">
                <a:solidFill>
                  <a:srgbClr val="013863"/>
                </a:solidFill>
                <a:effectLst/>
                <a:latin typeface="Helvetica" panose="020B0504020202030204" pitchFamily="34" charset="0"/>
                <a:ea typeface="Arial" panose="020B0604020202020204" pitchFamily="34" charset="0"/>
              </a:rPr>
              <a:t>l’entreprise:</a:t>
            </a:r>
          </a:p>
          <a:p>
            <a:pPr marL="107950" algn="just">
              <a:spcBef>
                <a:spcPts val="480"/>
              </a:spcBef>
            </a:pPr>
            <a:endParaRPr lang="fr-FR" sz="1600" b="1" dirty="0">
              <a:solidFill>
                <a:srgbClr val="013863"/>
              </a:solidFill>
              <a:effectLst/>
              <a:latin typeface="Helvetica" panose="020B0504020202030204" pitchFamily="34" charset="0"/>
              <a:ea typeface="Arial" panose="020B0604020202020204" pitchFamily="34" charset="0"/>
            </a:endParaRPr>
          </a:p>
          <a:p>
            <a:pPr marL="107950" marR="131445" algn="just">
              <a:lnSpc>
                <a:spcPct val="121000"/>
              </a:lnSpc>
              <a:spcBef>
                <a:spcPts val="795"/>
              </a:spcBef>
              <a:spcAft>
                <a:spcPts val="0"/>
              </a:spcAft>
            </a:pPr>
            <a:r>
              <a:rPr lang="fr-FR" sz="1400" dirty="0">
                <a:solidFill>
                  <a:srgbClr val="013863"/>
                </a:solidFill>
                <a:latin typeface="Helvetica" panose="020B0504020202030204" pitchFamily="34" charset="0"/>
              </a:rPr>
              <a:t>En cas de </a:t>
            </a:r>
            <a:r>
              <a:rPr lang="fr-FR" sz="1400" b="1" dirty="0">
                <a:solidFill>
                  <a:srgbClr val="013863"/>
                </a:solidFill>
                <a:latin typeface="Helvetica" panose="020B0504020202030204" pitchFamily="34" charset="0"/>
              </a:rPr>
              <a:t>prêt de ressources</a:t>
            </a:r>
            <a:r>
              <a:rPr lang="fr-FR" sz="1400" dirty="0">
                <a:solidFill>
                  <a:srgbClr val="013863"/>
                </a:solidFill>
                <a:latin typeface="Helvetica" panose="020B0504020202030204" pitchFamily="34" charset="0"/>
              </a:rPr>
              <a:t>, l’entreprise doit non seulement s’assurer de la compétence de la ressource avant sa prise de fonction, mais également de son intégrité afin d’éviter toute fuite d’information, négligence ou malveillance.</a:t>
            </a:r>
          </a:p>
          <a:p>
            <a:pPr marL="107950" marR="131445" algn="just">
              <a:lnSpc>
                <a:spcPct val="121000"/>
              </a:lnSpc>
              <a:spcBef>
                <a:spcPts val="795"/>
              </a:spcBef>
              <a:spcAft>
                <a:spcPts val="0"/>
              </a:spcAft>
            </a:pPr>
            <a:endParaRPr lang="fr-FR" sz="1400" dirty="0">
              <a:solidFill>
                <a:srgbClr val="013863"/>
              </a:solidFill>
              <a:latin typeface="Helvetica" panose="020B0504020202030204" pitchFamily="34" charset="0"/>
            </a:endParaRPr>
          </a:p>
          <a:p>
            <a:pPr marL="107950" marR="131445" algn="just">
              <a:lnSpc>
                <a:spcPct val="121000"/>
              </a:lnSpc>
              <a:spcBef>
                <a:spcPts val="560"/>
              </a:spcBef>
              <a:spcAft>
                <a:spcPts val="0"/>
              </a:spcAft>
            </a:pPr>
            <a:r>
              <a:rPr lang="fr-FR" sz="1400" dirty="0">
                <a:solidFill>
                  <a:srgbClr val="013863"/>
                </a:solidFill>
                <a:latin typeface="Helvetica" panose="020B0504020202030204" pitchFamily="34" charset="0"/>
              </a:rPr>
              <a:t>En cas </a:t>
            </a:r>
            <a:r>
              <a:rPr lang="fr-FR" sz="1400" b="1" dirty="0">
                <a:solidFill>
                  <a:srgbClr val="013863"/>
                </a:solidFill>
                <a:latin typeface="Helvetica" panose="020B0504020202030204" pitchFamily="34" charset="0"/>
              </a:rPr>
              <a:t>d’interconnexion de réseau</a:t>
            </a:r>
            <a:r>
              <a:rPr lang="fr-FR" sz="1400" dirty="0">
                <a:solidFill>
                  <a:srgbClr val="013863"/>
                </a:solidFill>
                <a:latin typeface="Helvetica" panose="020B0504020202030204" pitchFamily="34" charset="0"/>
              </a:rPr>
              <a:t>, il faut garder à l’esprit que vos prestataires n’ont pas forcément la même hygiène informatique ou la même exigence en matière de sécurité. Plusieurs risques sont à envisager, entre autres celui d’infections virales par propagation ou de rebonds d’un pirate par l’intermédiaire des liens de partage.</a:t>
            </a:r>
          </a:p>
          <a:p>
            <a:pPr marL="107950" marR="131445" algn="just">
              <a:lnSpc>
                <a:spcPct val="121000"/>
              </a:lnSpc>
              <a:spcBef>
                <a:spcPts val="560"/>
              </a:spcBef>
              <a:spcAft>
                <a:spcPts val="0"/>
              </a:spcAft>
            </a:pPr>
            <a:endParaRPr lang="fr-FR" sz="1400" dirty="0">
              <a:solidFill>
                <a:srgbClr val="013863"/>
              </a:solidFill>
              <a:latin typeface="Helvetica" panose="020B0504020202030204" pitchFamily="34" charset="0"/>
            </a:endParaRPr>
          </a:p>
          <a:p>
            <a:pPr marL="107950" marR="132080" algn="just">
              <a:lnSpc>
                <a:spcPct val="121000"/>
              </a:lnSpc>
              <a:spcBef>
                <a:spcPts val="550"/>
              </a:spcBef>
              <a:spcAft>
                <a:spcPts val="0"/>
              </a:spcAft>
            </a:pPr>
            <a:r>
              <a:rPr lang="fr-FR" sz="1400" dirty="0">
                <a:solidFill>
                  <a:srgbClr val="013863"/>
                </a:solidFill>
                <a:latin typeface="Helvetica" panose="020B0504020202030204" pitchFamily="34" charset="0"/>
              </a:rPr>
              <a:t>En cas de </a:t>
            </a:r>
            <a:r>
              <a:rPr lang="fr-FR" sz="1400" b="1" dirty="0">
                <a:solidFill>
                  <a:srgbClr val="013863"/>
                </a:solidFill>
                <a:latin typeface="Helvetica" panose="020B0504020202030204" pitchFamily="34" charset="0"/>
              </a:rPr>
              <a:t>développement ou d’installation </a:t>
            </a:r>
            <a:r>
              <a:rPr lang="fr-FR" sz="1400" dirty="0">
                <a:solidFill>
                  <a:srgbClr val="013863"/>
                </a:solidFill>
                <a:latin typeface="Helvetica" panose="020B0504020202030204" pitchFamily="34" charset="0"/>
              </a:rPr>
              <a:t>de logiciel, il faut s’assurer qu’aucune vulnérabilité de sécurité n’est présente dans le produit, afin de ne pas permettre à un pirate de l’exploiter. Cela peut être un acte volontaire (on parle alors de porte dérobée) ou d’un code mal sécurisé qui introduit des vulnérabilités supplémentaires dans votre système d’information. Dans tous les cas, un contrôle du code et/ou un audit doit faire partie de la procédure de réception.</a:t>
            </a:r>
          </a:p>
          <a:p>
            <a:pPr marL="107950" marR="131445" algn="just">
              <a:lnSpc>
                <a:spcPct val="121000"/>
              </a:lnSpc>
              <a:spcBef>
                <a:spcPts val="545"/>
              </a:spcBef>
              <a:spcAft>
                <a:spcPts val="0"/>
              </a:spcAft>
            </a:pPr>
            <a:r>
              <a:rPr lang="fr-FR" sz="1400" dirty="0">
                <a:solidFill>
                  <a:srgbClr val="013863"/>
                </a:solidFill>
                <a:latin typeface="Helvetica" panose="020B0504020202030204" pitchFamily="34" charset="0"/>
              </a:rPr>
              <a:t>Le RGPD indique en cas de délégation que les obligations fixées restent identiques en matière de protection de données personnelles. Une entité qui sous-traite reste responsable des traitements. On parle de coresponsabilité.</a:t>
            </a:r>
          </a:p>
        </p:txBody>
      </p:sp>
      <p:sp>
        <p:nvSpPr>
          <p:cNvPr id="6" name="Espace réservé du numéro de diapositive 5">
            <a:extLst>
              <a:ext uri="{FF2B5EF4-FFF2-40B4-BE49-F238E27FC236}">
                <a16:creationId xmlns:a16="http://schemas.microsoft.com/office/drawing/2014/main" id="{F7D85A02-5EE8-44FC-8584-C652F71F9BC4}"/>
              </a:ext>
            </a:extLst>
          </p:cNvPr>
          <p:cNvSpPr>
            <a:spLocks noGrp="1"/>
          </p:cNvSpPr>
          <p:nvPr>
            <p:ph type="sldNum" sz="quarter" idx="12"/>
          </p:nvPr>
        </p:nvSpPr>
        <p:spPr>
          <a:xfrm>
            <a:off x="11541531" y="6545798"/>
            <a:ext cx="650469" cy="277958"/>
          </a:xfrm>
        </p:spPr>
        <p:txBody>
          <a:bodyPr/>
          <a:lstStyle/>
          <a:p>
            <a:pPr algn="r"/>
            <a:fld id="{F3EE269F-382C-4FDF-AA4F-64C84412D0DE}" type="slidenum">
              <a:rPr lang="fr-FR" sz="1200" smtClean="0">
                <a:solidFill>
                  <a:srgbClr val="013863"/>
                </a:solidFill>
              </a:rPr>
              <a:pPr algn="r"/>
              <a:t>54</a:t>
            </a:fld>
            <a:endParaRPr lang="fr-FR" dirty="0">
              <a:solidFill>
                <a:srgbClr val="013863"/>
              </a:solidFill>
            </a:endParaRPr>
          </a:p>
        </p:txBody>
      </p:sp>
      <p:sp>
        <p:nvSpPr>
          <p:cNvPr id="10" name="Rectangle 6">
            <a:extLst>
              <a:ext uri="{FF2B5EF4-FFF2-40B4-BE49-F238E27FC236}">
                <a16:creationId xmlns:a16="http://schemas.microsoft.com/office/drawing/2014/main" id="{167B42ED-C96F-422E-9960-70B509FDABBE}"/>
              </a:ext>
            </a:extLst>
          </p:cNvPr>
          <p:cNvSpPr>
            <a:spLocks noChangeArrowheads="1"/>
          </p:cNvSpPr>
          <p:nvPr/>
        </p:nvSpPr>
        <p:spPr bwMode="auto">
          <a:xfrm>
            <a:off x="6003634" y="291098"/>
            <a:ext cx="184731"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tabLst>
                <a:tab pos="611188" algn="l"/>
              </a:tabLst>
              <a:defRPr>
                <a:solidFill>
                  <a:schemeClr val="tx1"/>
                </a:solidFill>
                <a:latin typeface="Arial" panose="020B0604020202020204" pitchFamily="34" charset="0"/>
              </a:defRPr>
            </a:lvl1pPr>
            <a:lvl2pPr eaLnBrk="0" fontAlgn="base" hangingPunct="0">
              <a:spcBef>
                <a:spcPct val="0"/>
              </a:spcBef>
              <a:spcAft>
                <a:spcPct val="0"/>
              </a:spcAft>
              <a:tabLst>
                <a:tab pos="611188" algn="l"/>
              </a:tabLst>
              <a:defRPr>
                <a:solidFill>
                  <a:schemeClr val="tx1"/>
                </a:solidFill>
                <a:latin typeface="Arial" panose="020B0604020202020204" pitchFamily="34" charset="0"/>
              </a:defRPr>
            </a:lvl2pPr>
            <a:lvl3pPr eaLnBrk="0" fontAlgn="base" hangingPunct="0">
              <a:spcBef>
                <a:spcPct val="0"/>
              </a:spcBef>
              <a:spcAft>
                <a:spcPct val="0"/>
              </a:spcAft>
              <a:tabLst>
                <a:tab pos="611188" algn="l"/>
              </a:tabLst>
              <a:defRPr>
                <a:solidFill>
                  <a:schemeClr val="tx1"/>
                </a:solidFill>
                <a:latin typeface="Arial" panose="020B0604020202020204" pitchFamily="34" charset="0"/>
              </a:defRPr>
            </a:lvl3pPr>
            <a:lvl4pPr eaLnBrk="0" fontAlgn="base" hangingPunct="0">
              <a:spcBef>
                <a:spcPct val="0"/>
              </a:spcBef>
              <a:spcAft>
                <a:spcPct val="0"/>
              </a:spcAft>
              <a:tabLst>
                <a:tab pos="611188" algn="l"/>
              </a:tabLst>
              <a:defRPr>
                <a:solidFill>
                  <a:schemeClr val="tx1"/>
                </a:solidFill>
                <a:latin typeface="Arial" panose="020B0604020202020204" pitchFamily="34" charset="0"/>
              </a:defRPr>
            </a:lvl4pPr>
            <a:lvl5pPr eaLnBrk="0" fontAlgn="base" hangingPunct="0">
              <a:spcBef>
                <a:spcPct val="0"/>
              </a:spcBef>
              <a:spcAft>
                <a:spcPct val="0"/>
              </a:spcAft>
              <a:tabLst>
                <a:tab pos="611188" algn="l"/>
              </a:tabLst>
              <a:defRPr>
                <a:solidFill>
                  <a:schemeClr val="tx1"/>
                </a:solidFill>
                <a:latin typeface="Arial" panose="020B0604020202020204" pitchFamily="34" charset="0"/>
              </a:defRPr>
            </a:lvl5pPr>
            <a:lvl6pPr eaLnBrk="0" fontAlgn="base" hangingPunct="0">
              <a:spcBef>
                <a:spcPct val="0"/>
              </a:spcBef>
              <a:spcAft>
                <a:spcPct val="0"/>
              </a:spcAft>
              <a:tabLst>
                <a:tab pos="611188" algn="l"/>
              </a:tabLst>
              <a:defRPr>
                <a:solidFill>
                  <a:schemeClr val="tx1"/>
                </a:solidFill>
                <a:latin typeface="Arial" panose="020B0604020202020204" pitchFamily="34" charset="0"/>
              </a:defRPr>
            </a:lvl6pPr>
            <a:lvl7pPr eaLnBrk="0" fontAlgn="base" hangingPunct="0">
              <a:spcBef>
                <a:spcPct val="0"/>
              </a:spcBef>
              <a:spcAft>
                <a:spcPct val="0"/>
              </a:spcAft>
              <a:tabLst>
                <a:tab pos="611188" algn="l"/>
              </a:tabLst>
              <a:defRPr>
                <a:solidFill>
                  <a:schemeClr val="tx1"/>
                </a:solidFill>
                <a:latin typeface="Arial" panose="020B0604020202020204" pitchFamily="34" charset="0"/>
              </a:defRPr>
            </a:lvl7pPr>
            <a:lvl8pPr eaLnBrk="0" fontAlgn="base" hangingPunct="0">
              <a:spcBef>
                <a:spcPct val="0"/>
              </a:spcBef>
              <a:spcAft>
                <a:spcPct val="0"/>
              </a:spcAft>
              <a:tabLst>
                <a:tab pos="611188" algn="l"/>
              </a:tabLst>
              <a:defRPr>
                <a:solidFill>
                  <a:schemeClr val="tx1"/>
                </a:solidFill>
                <a:latin typeface="Arial" panose="020B0604020202020204" pitchFamily="34" charset="0"/>
              </a:defRPr>
            </a:lvl8pPr>
            <a:lvl9pPr eaLnBrk="0" fontAlgn="base" hangingPunct="0">
              <a:spcBef>
                <a:spcPct val="0"/>
              </a:spcBef>
              <a:spcAft>
                <a:spcPct val="0"/>
              </a:spcAft>
              <a:tabLst>
                <a:tab pos="611188" algn="l"/>
              </a:tabLst>
              <a:defRPr>
                <a:solidFill>
                  <a:schemeClr val="tx1"/>
                </a:solidFill>
                <a:latin typeface="Arial" panose="020B0604020202020204" pitchFamily="34" charset="0"/>
              </a:defRPr>
            </a:lvl9pPr>
          </a:lstStyle>
          <a:p>
            <a:pPr marL="0" marR="0" lvl="0" indent="0" algn="justLow" defTabSz="914400" rtl="0" eaLnBrk="0" fontAlgn="base" latinLnBrk="0" hangingPunct="0">
              <a:lnSpc>
                <a:spcPct val="100000"/>
              </a:lnSpc>
              <a:spcBef>
                <a:spcPct val="0"/>
              </a:spcBef>
              <a:spcAft>
                <a:spcPct val="0"/>
              </a:spcAft>
              <a:buClrTx/>
              <a:buSzTx/>
              <a:buFontTx/>
              <a:buNone/>
              <a:tabLst>
                <a:tab pos="611188" algn="l"/>
              </a:tabLst>
            </a:pPr>
            <a:br>
              <a:rPr kumimoji="0" lang="fr-FR" altLang="fr-FR" sz="1000" b="0" i="0" u="none" strike="noStrike" cap="none" normalizeH="0" baseline="0" dirty="0">
                <a:ln>
                  <a:noFill/>
                </a:ln>
                <a:solidFill>
                  <a:schemeClr val="tx1"/>
                </a:solidFill>
                <a:effectLst/>
                <a:latin typeface="Arial" panose="020B0604020202020204" pitchFamily="34" charset="0"/>
                <a:ea typeface="Arial" panose="020B0604020202020204" pitchFamily="34" charset="0"/>
              </a:rPr>
            </a:br>
            <a:endParaRPr kumimoji="0" lang="fr-FR" altLang="fr-FR" sz="600" b="0" i="0" u="none" strike="noStrike" cap="none" normalizeH="0" baseline="0" dirty="0">
              <a:ln>
                <a:noFill/>
              </a:ln>
              <a:solidFill>
                <a:schemeClr val="tx1"/>
              </a:solidFill>
              <a:effectLst/>
              <a:latin typeface="Arial" panose="020B0604020202020204" pitchFamily="34" charset="0"/>
            </a:endParaRPr>
          </a:p>
        </p:txBody>
      </p:sp>
      <p:sp>
        <p:nvSpPr>
          <p:cNvPr id="12" name="ZoneTexte 11">
            <a:extLst>
              <a:ext uri="{FF2B5EF4-FFF2-40B4-BE49-F238E27FC236}">
                <a16:creationId xmlns:a16="http://schemas.microsoft.com/office/drawing/2014/main" id="{85A01FCB-DC16-4E20-908A-D3FEB4023701}"/>
              </a:ext>
            </a:extLst>
          </p:cNvPr>
          <p:cNvSpPr txBox="1"/>
          <p:nvPr/>
        </p:nvSpPr>
        <p:spPr>
          <a:xfrm>
            <a:off x="407162" y="603358"/>
            <a:ext cx="12002322" cy="620426"/>
          </a:xfrm>
          <a:prstGeom prst="rect">
            <a:avLst/>
          </a:prstGeom>
          <a:noFill/>
        </p:spPr>
        <p:txBody>
          <a:bodyPr wrap="square">
            <a:spAutoFit/>
          </a:bodyPr>
          <a:lstStyle/>
          <a:p>
            <a:pPr>
              <a:lnSpc>
                <a:spcPts val="4400"/>
              </a:lnSpc>
            </a:pPr>
            <a:r>
              <a:rPr lang="fr-FR" sz="3600" cap="all" spc="-100" dirty="0">
                <a:solidFill>
                  <a:srgbClr val="1AB24B"/>
                </a:solidFill>
                <a:latin typeface="Helvetica" panose="020B0504020202030204" pitchFamily="34" charset="0"/>
              </a:rPr>
              <a:t>L’entreprise INTERCONNECTEE</a:t>
            </a:r>
          </a:p>
        </p:txBody>
      </p:sp>
      <p:sp>
        <p:nvSpPr>
          <p:cNvPr id="7" name="Rectangle 5">
            <a:extLst>
              <a:ext uri="{FF2B5EF4-FFF2-40B4-BE49-F238E27FC236}">
                <a16:creationId xmlns:a16="http://schemas.microsoft.com/office/drawing/2014/main" id="{27197466-F979-42BA-86F5-CD5AB3C9FC94}"/>
              </a:ext>
            </a:extLst>
          </p:cNvPr>
          <p:cNvSpPr>
            <a:spLocks noChangeArrowheads="1"/>
          </p:cNvSpPr>
          <p:nvPr/>
        </p:nvSpPr>
        <p:spPr bwMode="auto">
          <a:xfrm>
            <a:off x="78941" y="1360007"/>
            <a:ext cx="9341353" cy="5430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223767" tIns="60306" rIns="247572" bIns="0" numCol="1" anchor="ctr" anchorCtr="0" compatLnSpc="1">
            <a:prstTxWarp prst="textNoShape">
              <a:avLst/>
            </a:prstTxWarp>
            <a:spAutoFit/>
          </a:bodyPr>
          <a:lstStyle/>
          <a:p>
            <a:pPr marL="223520" marR="247650">
              <a:lnSpc>
                <a:spcPts val="1580"/>
              </a:lnSpc>
            </a:pPr>
            <a:r>
              <a:rPr lang="fr-FR" b="1" dirty="0">
                <a:solidFill>
                  <a:srgbClr val="003964"/>
                </a:solidFill>
                <a:latin typeface="Helvetica Neue"/>
              </a:rPr>
              <a:t>PARTENAIRES :LES LIAISONS DANGEREUSES</a:t>
            </a:r>
          </a:p>
          <a:p>
            <a:pPr marR="247015" eaLnBrk="0" fontAlgn="base" hangingPunct="0">
              <a:spcBef>
                <a:spcPct val="0"/>
              </a:spcBef>
              <a:spcAft>
                <a:spcPct val="0"/>
              </a:spcAft>
            </a:pPr>
            <a:endParaRPr lang="fr-FR" b="1" dirty="0">
              <a:solidFill>
                <a:srgbClr val="003964"/>
              </a:solidFill>
              <a:latin typeface="Helvetica Neue"/>
            </a:endParaRPr>
          </a:p>
        </p:txBody>
      </p:sp>
    </p:spTree>
    <p:extLst>
      <p:ext uri="{BB962C8B-B14F-4D97-AF65-F5344CB8AC3E}">
        <p14:creationId xmlns:p14="http://schemas.microsoft.com/office/powerpoint/2010/main" val="277913852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A15F999-1AD1-443F-BD4F-AE9E0BB033D2}"/>
              </a:ext>
            </a:extLst>
          </p:cNvPr>
          <p:cNvSpPr/>
          <p:nvPr/>
        </p:nvSpPr>
        <p:spPr>
          <a:xfrm>
            <a:off x="322758" y="2289179"/>
            <a:ext cx="11218773" cy="4254754"/>
          </a:xfrm>
          <a:prstGeom prst="rect">
            <a:avLst/>
          </a:prstGeom>
        </p:spPr>
        <p:txBody>
          <a:bodyPr wrap="square">
            <a:spAutoFit/>
          </a:bodyPr>
          <a:lstStyle/>
          <a:p>
            <a:pPr marL="107950">
              <a:spcBef>
                <a:spcPts val="740"/>
              </a:spcBef>
              <a:spcAft>
                <a:spcPts val="0"/>
              </a:spcAft>
            </a:pPr>
            <a:r>
              <a:rPr lang="fr-FR" sz="1400" dirty="0">
                <a:solidFill>
                  <a:srgbClr val="013863"/>
                </a:solidFill>
                <a:latin typeface="Helvetica" panose="020B0504020202030204" pitchFamily="34" charset="0"/>
              </a:rPr>
              <a:t>Niveau standard</a:t>
            </a:r>
          </a:p>
          <a:p>
            <a:pPr marL="107950">
              <a:spcBef>
                <a:spcPts val="795"/>
              </a:spcBef>
              <a:spcAft>
                <a:spcPts val="0"/>
              </a:spcAft>
            </a:pPr>
            <a:r>
              <a:rPr lang="fr-FR" sz="1400" dirty="0">
                <a:solidFill>
                  <a:srgbClr val="013863"/>
                </a:solidFill>
                <a:latin typeface="Helvetica" panose="020B0504020202030204" pitchFamily="34" charset="0"/>
              </a:rPr>
              <a:t>Un de vos partenaires subit une cyberattaque, êtes-vous en sécurité ?</a:t>
            </a:r>
          </a:p>
          <a:p>
            <a:r>
              <a:rPr lang="fr-FR" sz="1400" dirty="0">
                <a:solidFill>
                  <a:srgbClr val="013863"/>
                </a:solidFill>
                <a:latin typeface="Helvetica" panose="020B0504020202030204" pitchFamily="34" charset="0"/>
              </a:rPr>
              <a:t> </a:t>
            </a:r>
          </a:p>
          <a:p>
            <a:pPr marL="107950">
              <a:spcBef>
                <a:spcPts val="875"/>
              </a:spcBef>
            </a:pPr>
            <a:r>
              <a:rPr lang="fr-FR" sz="1400" dirty="0">
                <a:solidFill>
                  <a:srgbClr val="013863"/>
                </a:solidFill>
                <a:latin typeface="Helvetica" panose="020B0504020202030204" pitchFamily="34" charset="0"/>
              </a:rPr>
              <a:t>Niveau avancé</a:t>
            </a:r>
          </a:p>
          <a:p>
            <a:pPr marL="107950">
              <a:lnSpc>
                <a:spcPct val="121000"/>
              </a:lnSpc>
              <a:spcBef>
                <a:spcPts val="800"/>
              </a:spcBef>
              <a:spcAft>
                <a:spcPts val="0"/>
              </a:spcAft>
            </a:pPr>
            <a:r>
              <a:rPr lang="fr-FR" sz="1400" dirty="0">
                <a:solidFill>
                  <a:srgbClr val="013863"/>
                </a:solidFill>
                <a:latin typeface="Helvetica" panose="020B0504020202030204" pitchFamily="34" charset="0"/>
              </a:rPr>
              <a:t>Comment savez-vous qu’aucun produit fourni par votre partenaire ne vous expose à une faille de sécurité ? Comment le qualifier ?</a:t>
            </a:r>
          </a:p>
          <a:p>
            <a:pPr marL="107950">
              <a:spcBef>
                <a:spcPts val="795"/>
              </a:spcBef>
              <a:spcAft>
                <a:spcPts val="0"/>
              </a:spcAft>
            </a:pPr>
            <a:endParaRPr lang="fr-FR" sz="1400" dirty="0">
              <a:solidFill>
                <a:srgbClr val="013863"/>
              </a:solidFill>
              <a:latin typeface="Helvetica" panose="020B0504020202030204" pitchFamily="34" charset="0"/>
            </a:endParaRPr>
          </a:p>
          <a:p>
            <a:pPr marL="107950">
              <a:lnSpc>
                <a:spcPct val="121000"/>
              </a:lnSpc>
              <a:spcBef>
                <a:spcPts val="795"/>
              </a:spcBef>
              <a:spcAft>
                <a:spcPts val="0"/>
              </a:spcAft>
            </a:pPr>
            <a:endParaRPr lang="fr-FR" sz="1400" dirty="0">
              <a:solidFill>
                <a:srgbClr val="013863"/>
              </a:solidFill>
              <a:latin typeface="Helvetica" panose="020B0504020202030204" pitchFamily="34" charset="0"/>
            </a:endParaRPr>
          </a:p>
          <a:p>
            <a:pPr marL="107950">
              <a:lnSpc>
                <a:spcPct val="121000"/>
              </a:lnSpc>
              <a:spcBef>
                <a:spcPts val="740"/>
              </a:spcBef>
            </a:pPr>
            <a:endParaRPr lang="fr-FR" sz="1400" dirty="0">
              <a:solidFill>
                <a:srgbClr val="013863"/>
              </a:solidFill>
              <a:latin typeface="Helvetica" panose="020B0504020202030204" pitchFamily="34" charset="0"/>
            </a:endParaRPr>
          </a:p>
          <a:p>
            <a:pPr marL="107950" marR="132080" algn="just">
              <a:lnSpc>
                <a:spcPct val="121000"/>
              </a:lnSpc>
              <a:spcBef>
                <a:spcPts val="795"/>
              </a:spcBef>
              <a:spcAft>
                <a:spcPts val="0"/>
              </a:spcAft>
            </a:pPr>
            <a:endParaRPr lang="fr-FR" sz="1400" dirty="0">
              <a:solidFill>
                <a:srgbClr val="013863"/>
              </a:solidFill>
              <a:latin typeface="Helvetica" panose="020B0504020202030204" pitchFamily="34" charset="0"/>
            </a:endParaRPr>
          </a:p>
          <a:p>
            <a:pPr marL="107950" marR="26035">
              <a:lnSpc>
                <a:spcPct val="121000"/>
              </a:lnSpc>
              <a:spcBef>
                <a:spcPts val="795"/>
              </a:spcBef>
              <a:spcAft>
                <a:spcPts val="0"/>
              </a:spcAft>
            </a:pPr>
            <a:endParaRPr lang="fr-FR" sz="1400" dirty="0">
              <a:solidFill>
                <a:srgbClr val="013863"/>
              </a:solidFill>
              <a:latin typeface="Helvetica" panose="020B0504020202030204" pitchFamily="34" charset="0"/>
            </a:endParaRPr>
          </a:p>
          <a:p>
            <a:pPr marL="107950" marR="132715" algn="just">
              <a:lnSpc>
                <a:spcPct val="121000"/>
              </a:lnSpc>
              <a:spcBef>
                <a:spcPts val="800"/>
              </a:spcBef>
              <a:spcAft>
                <a:spcPts val="0"/>
              </a:spcAft>
            </a:pPr>
            <a:endParaRPr lang="fr-FR" sz="1400" dirty="0">
              <a:solidFill>
                <a:srgbClr val="013863"/>
              </a:solidFill>
              <a:latin typeface="Helvetica" panose="020B0504020202030204" pitchFamily="34" charset="0"/>
            </a:endParaRPr>
          </a:p>
          <a:p>
            <a:pPr marL="107950" algn="just">
              <a:spcBef>
                <a:spcPts val="800"/>
              </a:spcBef>
            </a:pPr>
            <a:endParaRPr lang="fr-FR" sz="1400" dirty="0">
              <a:solidFill>
                <a:srgbClr val="013863"/>
              </a:solidFill>
              <a:latin typeface="Helvetica" panose="020B0504020202030204" pitchFamily="34" charset="0"/>
            </a:endParaRPr>
          </a:p>
          <a:p>
            <a:pPr marL="107950">
              <a:spcBef>
                <a:spcPts val="480"/>
              </a:spcBef>
            </a:pPr>
            <a:endParaRPr lang="fr-FR" sz="1400" b="1" dirty="0">
              <a:effectLst/>
              <a:latin typeface="Arial" panose="020B0604020202020204" pitchFamily="34" charset="0"/>
              <a:ea typeface="Arial" panose="020B0604020202020204" pitchFamily="34" charset="0"/>
            </a:endParaRPr>
          </a:p>
        </p:txBody>
      </p:sp>
      <p:sp>
        <p:nvSpPr>
          <p:cNvPr id="6" name="Espace réservé du numéro de diapositive 5">
            <a:extLst>
              <a:ext uri="{FF2B5EF4-FFF2-40B4-BE49-F238E27FC236}">
                <a16:creationId xmlns:a16="http://schemas.microsoft.com/office/drawing/2014/main" id="{F7D85A02-5EE8-44FC-8584-C652F71F9BC4}"/>
              </a:ext>
            </a:extLst>
          </p:cNvPr>
          <p:cNvSpPr>
            <a:spLocks noGrp="1"/>
          </p:cNvSpPr>
          <p:nvPr>
            <p:ph type="sldNum" sz="quarter" idx="12"/>
          </p:nvPr>
        </p:nvSpPr>
        <p:spPr>
          <a:xfrm>
            <a:off x="11541531" y="6545798"/>
            <a:ext cx="650469" cy="277958"/>
          </a:xfrm>
        </p:spPr>
        <p:txBody>
          <a:bodyPr/>
          <a:lstStyle/>
          <a:p>
            <a:pPr algn="r"/>
            <a:fld id="{F3EE269F-382C-4FDF-AA4F-64C84412D0DE}" type="slidenum">
              <a:rPr lang="fr-FR" sz="1200" smtClean="0">
                <a:solidFill>
                  <a:srgbClr val="013863"/>
                </a:solidFill>
              </a:rPr>
              <a:pPr algn="r"/>
              <a:t>55</a:t>
            </a:fld>
            <a:endParaRPr lang="fr-FR" dirty="0">
              <a:solidFill>
                <a:srgbClr val="013863"/>
              </a:solidFill>
            </a:endParaRPr>
          </a:p>
        </p:txBody>
      </p:sp>
      <p:sp>
        <p:nvSpPr>
          <p:cNvPr id="10" name="Rectangle 6">
            <a:extLst>
              <a:ext uri="{FF2B5EF4-FFF2-40B4-BE49-F238E27FC236}">
                <a16:creationId xmlns:a16="http://schemas.microsoft.com/office/drawing/2014/main" id="{167B42ED-C96F-422E-9960-70B509FDABBE}"/>
              </a:ext>
            </a:extLst>
          </p:cNvPr>
          <p:cNvSpPr>
            <a:spLocks noChangeArrowheads="1"/>
          </p:cNvSpPr>
          <p:nvPr/>
        </p:nvSpPr>
        <p:spPr bwMode="auto">
          <a:xfrm>
            <a:off x="6003634" y="291098"/>
            <a:ext cx="184731"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tabLst>
                <a:tab pos="611188" algn="l"/>
              </a:tabLst>
              <a:defRPr>
                <a:solidFill>
                  <a:schemeClr val="tx1"/>
                </a:solidFill>
                <a:latin typeface="Arial" panose="020B0604020202020204" pitchFamily="34" charset="0"/>
              </a:defRPr>
            </a:lvl1pPr>
            <a:lvl2pPr eaLnBrk="0" fontAlgn="base" hangingPunct="0">
              <a:spcBef>
                <a:spcPct val="0"/>
              </a:spcBef>
              <a:spcAft>
                <a:spcPct val="0"/>
              </a:spcAft>
              <a:tabLst>
                <a:tab pos="611188" algn="l"/>
              </a:tabLst>
              <a:defRPr>
                <a:solidFill>
                  <a:schemeClr val="tx1"/>
                </a:solidFill>
                <a:latin typeface="Arial" panose="020B0604020202020204" pitchFamily="34" charset="0"/>
              </a:defRPr>
            </a:lvl2pPr>
            <a:lvl3pPr eaLnBrk="0" fontAlgn="base" hangingPunct="0">
              <a:spcBef>
                <a:spcPct val="0"/>
              </a:spcBef>
              <a:spcAft>
                <a:spcPct val="0"/>
              </a:spcAft>
              <a:tabLst>
                <a:tab pos="611188" algn="l"/>
              </a:tabLst>
              <a:defRPr>
                <a:solidFill>
                  <a:schemeClr val="tx1"/>
                </a:solidFill>
                <a:latin typeface="Arial" panose="020B0604020202020204" pitchFamily="34" charset="0"/>
              </a:defRPr>
            </a:lvl3pPr>
            <a:lvl4pPr eaLnBrk="0" fontAlgn="base" hangingPunct="0">
              <a:spcBef>
                <a:spcPct val="0"/>
              </a:spcBef>
              <a:spcAft>
                <a:spcPct val="0"/>
              </a:spcAft>
              <a:tabLst>
                <a:tab pos="611188" algn="l"/>
              </a:tabLst>
              <a:defRPr>
                <a:solidFill>
                  <a:schemeClr val="tx1"/>
                </a:solidFill>
                <a:latin typeface="Arial" panose="020B0604020202020204" pitchFamily="34" charset="0"/>
              </a:defRPr>
            </a:lvl4pPr>
            <a:lvl5pPr eaLnBrk="0" fontAlgn="base" hangingPunct="0">
              <a:spcBef>
                <a:spcPct val="0"/>
              </a:spcBef>
              <a:spcAft>
                <a:spcPct val="0"/>
              </a:spcAft>
              <a:tabLst>
                <a:tab pos="611188" algn="l"/>
              </a:tabLst>
              <a:defRPr>
                <a:solidFill>
                  <a:schemeClr val="tx1"/>
                </a:solidFill>
                <a:latin typeface="Arial" panose="020B0604020202020204" pitchFamily="34" charset="0"/>
              </a:defRPr>
            </a:lvl5pPr>
            <a:lvl6pPr eaLnBrk="0" fontAlgn="base" hangingPunct="0">
              <a:spcBef>
                <a:spcPct val="0"/>
              </a:spcBef>
              <a:spcAft>
                <a:spcPct val="0"/>
              </a:spcAft>
              <a:tabLst>
                <a:tab pos="611188" algn="l"/>
              </a:tabLst>
              <a:defRPr>
                <a:solidFill>
                  <a:schemeClr val="tx1"/>
                </a:solidFill>
                <a:latin typeface="Arial" panose="020B0604020202020204" pitchFamily="34" charset="0"/>
              </a:defRPr>
            </a:lvl6pPr>
            <a:lvl7pPr eaLnBrk="0" fontAlgn="base" hangingPunct="0">
              <a:spcBef>
                <a:spcPct val="0"/>
              </a:spcBef>
              <a:spcAft>
                <a:spcPct val="0"/>
              </a:spcAft>
              <a:tabLst>
                <a:tab pos="611188" algn="l"/>
              </a:tabLst>
              <a:defRPr>
                <a:solidFill>
                  <a:schemeClr val="tx1"/>
                </a:solidFill>
                <a:latin typeface="Arial" panose="020B0604020202020204" pitchFamily="34" charset="0"/>
              </a:defRPr>
            </a:lvl7pPr>
            <a:lvl8pPr eaLnBrk="0" fontAlgn="base" hangingPunct="0">
              <a:spcBef>
                <a:spcPct val="0"/>
              </a:spcBef>
              <a:spcAft>
                <a:spcPct val="0"/>
              </a:spcAft>
              <a:tabLst>
                <a:tab pos="611188" algn="l"/>
              </a:tabLst>
              <a:defRPr>
                <a:solidFill>
                  <a:schemeClr val="tx1"/>
                </a:solidFill>
                <a:latin typeface="Arial" panose="020B0604020202020204" pitchFamily="34" charset="0"/>
              </a:defRPr>
            </a:lvl8pPr>
            <a:lvl9pPr eaLnBrk="0" fontAlgn="base" hangingPunct="0">
              <a:spcBef>
                <a:spcPct val="0"/>
              </a:spcBef>
              <a:spcAft>
                <a:spcPct val="0"/>
              </a:spcAft>
              <a:tabLst>
                <a:tab pos="611188" algn="l"/>
              </a:tabLst>
              <a:defRPr>
                <a:solidFill>
                  <a:schemeClr val="tx1"/>
                </a:solidFill>
                <a:latin typeface="Arial" panose="020B0604020202020204" pitchFamily="34" charset="0"/>
              </a:defRPr>
            </a:lvl9pPr>
          </a:lstStyle>
          <a:p>
            <a:pPr marL="0" marR="0" lvl="0" indent="0" algn="justLow" defTabSz="914400" rtl="0" eaLnBrk="0" fontAlgn="base" latinLnBrk="0" hangingPunct="0">
              <a:lnSpc>
                <a:spcPct val="100000"/>
              </a:lnSpc>
              <a:spcBef>
                <a:spcPct val="0"/>
              </a:spcBef>
              <a:spcAft>
                <a:spcPct val="0"/>
              </a:spcAft>
              <a:buClrTx/>
              <a:buSzTx/>
              <a:buFontTx/>
              <a:buNone/>
              <a:tabLst>
                <a:tab pos="611188" algn="l"/>
              </a:tabLst>
            </a:pPr>
            <a:br>
              <a:rPr kumimoji="0" lang="fr-FR" altLang="fr-FR" sz="1000" b="0" i="0" u="none" strike="noStrike" cap="none" normalizeH="0" baseline="0" dirty="0">
                <a:ln>
                  <a:noFill/>
                </a:ln>
                <a:solidFill>
                  <a:schemeClr val="tx1"/>
                </a:solidFill>
                <a:effectLst/>
                <a:latin typeface="Arial" panose="020B0604020202020204" pitchFamily="34" charset="0"/>
                <a:ea typeface="Arial" panose="020B0604020202020204" pitchFamily="34" charset="0"/>
              </a:rPr>
            </a:br>
            <a:endParaRPr kumimoji="0" lang="fr-FR" altLang="fr-FR" sz="600" b="0" i="0" u="none" strike="noStrike" cap="none" normalizeH="0" baseline="0" dirty="0">
              <a:ln>
                <a:noFill/>
              </a:ln>
              <a:solidFill>
                <a:schemeClr val="tx1"/>
              </a:solidFill>
              <a:effectLst/>
              <a:latin typeface="Arial" panose="020B0604020202020204" pitchFamily="34" charset="0"/>
            </a:endParaRPr>
          </a:p>
        </p:txBody>
      </p:sp>
      <p:sp>
        <p:nvSpPr>
          <p:cNvPr id="7" name="ZoneTexte 6">
            <a:extLst>
              <a:ext uri="{FF2B5EF4-FFF2-40B4-BE49-F238E27FC236}">
                <a16:creationId xmlns:a16="http://schemas.microsoft.com/office/drawing/2014/main" id="{3CDE21B6-AAD5-4FC8-BC7F-D766DFF74F83}"/>
              </a:ext>
            </a:extLst>
          </p:cNvPr>
          <p:cNvSpPr txBox="1"/>
          <p:nvPr/>
        </p:nvSpPr>
        <p:spPr>
          <a:xfrm>
            <a:off x="407162" y="603358"/>
            <a:ext cx="12002322" cy="620426"/>
          </a:xfrm>
          <a:prstGeom prst="rect">
            <a:avLst/>
          </a:prstGeom>
          <a:noFill/>
        </p:spPr>
        <p:txBody>
          <a:bodyPr wrap="square">
            <a:spAutoFit/>
          </a:bodyPr>
          <a:lstStyle/>
          <a:p>
            <a:pPr>
              <a:lnSpc>
                <a:spcPts val="4400"/>
              </a:lnSpc>
            </a:pPr>
            <a:r>
              <a:rPr lang="fr-FR" sz="3600" cap="all" spc="-100" dirty="0">
                <a:solidFill>
                  <a:srgbClr val="1AB24B"/>
                </a:solidFill>
                <a:latin typeface="Helvetica" panose="020B0504020202030204" pitchFamily="34" charset="0"/>
              </a:rPr>
              <a:t>L’entreprise INTERCONNECTEE</a:t>
            </a:r>
          </a:p>
        </p:txBody>
      </p:sp>
    </p:spTree>
    <p:extLst>
      <p:ext uri="{BB962C8B-B14F-4D97-AF65-F5344CB8AC3E}">
        <p14:creationId xmlns:p14="http://schemas.microsoft.com/office/powerpoint/2010/main" val="419615975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95A920C9-A761-41ED-8144-2DAB9EE1DB72}"/>
              </a:ext>
            </a:extLst>
          </p:cNvPr>
          <p:cNvPicPr>
            <a:picLocks noChangeAspect="1"/>
          </p:cNvPicPr>
          <p:nvPr/>
        </p:nvPicPr>
        <p:blipFill>
          <a:blip r:embed="rId2"/>
          <a:stretch>
            <a:fillRect/>
          </a:stretch>
        </p:blipFill>
        <p:spPr>
          <a:xfrm>
            <a:off x="0" y="0"/>
            <a:ext cx="12192000" cy="6858000"/>
          </a:xfrm>
          <a:prstGeom prst="rect">
            <a:avLst/>
          </a:prstGeom>
        </p:spPr>
      </p:pic>
      <p:sp>
        <p:nvSpPr>
          <p:cNvPr id="2" name="ZoneTexte 1"/>
          <p:cNvSpPr txBox="1"/>
          <p:nvPr/>
        </p:nvSpPr>
        <p:spPr>
          <a:xfrm>
            <a:off x="98676" y="2322278"/>
            <a:ext cx="12192000" cy="1680460"/>
          </a:xfrm>
          <a:prstGeom prst="rect">
            <a:avLst/>
          </a:prstGeom>
          <a:noFill/>
        </p:spPr>
        <p:txBody>
          <a:bodyPr wrap="square" rtlCol="0">
            <a:spAutoFit/>
          </a:bodyPr>
          <a:lstStyle/>
          <a:p>
            <a:pPr marL="624205" marR="739140" algn="ctr">
              <a:lnSpc>
                <a:spcPct val="86000"/>
              </a:lnSpc>
              <a:spcBef>
                <a:spcPts val="675"/>
              </a:spcBef>
              <a:spcAft>
                <a:spcPts val="0"/>
              </a:spcAft>
            </a:pPr>
            <a:r>
              <a:rPr lang="fr-FR" sz="6000" b="1" dirty="0">
                <a:solidFill>
                  <a:srgbClr val="FFFFFF"/>
                </a:solidFill>
                <a:effectLst/>
                <a:latin typeface="Arial" panose="020B0604020202020204" pitchFamily="34" charset="0"/>
                <a:ea typeface="Arial" panose="020B0604020202020204" pitchFamily="34" charset="0"/>
              </a:rPr>
              <a:t>GOUVERNANCE </a:t>
            </a:r>
            <a:r>
              <a:rPr lang="fr-FR" sz="6000" b="1" spc="-780" dirty="0">
                <a:solidFill>
                  <a:srgbClr val="FFFFFF"/>
                </a:solidFill>
                <a:effectLst/>
                <a:latin typeface="Arial" panose="020B0604020202020204" pitchFamily="34" charset="0"/>
                <a:ea typeface="Arial" panose="020B0604020202020204" pitchFamily="34" charset="0"/>
              </a:rPr>
              <a:t> </a:t>
            </a:r>
            <a:r>
              <a:rPr lang="fr-FR" sz="6000" b="1" dirty="0">
                <a:solidFill>
                  <a:srgbClr val="FFFFFF"/>
                </a:solidFill>
                <a:effectLst/>
                <a:latin typeface="Arial" panose="020B0604020202020204" pitchFamily="34" charset="0"/>
                <a:ea typeface="Arial" panose="020B0604020202020204" pitchFamily="34" charset="0"/>
              </a:rPr>
              <a:t>ET</a:t>
            </a:r>
            <a:r>
              <a:rPr lang="fr-FR" sz="6000" b="1" spc="135" dirty="0">
                <a:solidFill>
                  <a:srgbClr val="FFFFFF"/>
                </a:solidFill>
                <a:effectLst/>
                <a:latin typeface="Arial" panose="020B0604020202020204" pitchFamily="34" charset="0"/>
                <a:ea typeface="Arial" panose="020B0604020202020204" pitchFamily="34" charset="0"/>
              </a:rPr>
              <a:t> </a:t>
            </a:r>
            <a:r>
              <a:rPr lang="fr-FR" sz="6000" b="1" dirty="0">
                <a:solidFill>
                  <a:srgbClr val="FFFFFF"/>
                </a:solidFill>
                <a:effectLst/>
                <a:latin typeface="Arial" panose="020B0604020202020204" pitchFamily="34" charset="0"/>
                <a:ea typeface="Arial" panose="020B0604020202020204" pitchFamily="34" charset="0"/>
              </a:rPr>
              <a:t>CONFIANCE</a:t>
            </a:r>
            <a:r>
              <a:rPr lang="fr-FR" sz="6000" b="1" spc="5" dirty="0">
                <a:solidFill>
                  <a:srgbClr val="FFFFFF"/>
                </a:solidFill>
                <a:effectLst/>
                <a:latin typeface="Arial" panose="020B0604020202020204" pitchFamily="34" charset="0"/>
                <a:ea typeface="Arial" panose="020B0604020202020204" pitchFamily="34" charset="0"/>
              </a:rPr>
              <a:t> </a:t>
            </a:r>
            <a:r>
              <a:rPr lang="fr-FR" sz="6000" b="1" dirty="0">
                <a:solidFill>
                  <a:srgbClr val="FFFFFF"/>
                </a:solidFill>
                <a:effectLst/>
                <a:latin typeface="Arial" panose="020B0604020202020204" pitchFamily="34" charset="0"/>
                <a:ea typeface="Arial" panose="020B0604020202020204" pitchFamily="34" charset="0"/>
              </a:rPr>
              <a:t>NUMERIQUE</a:t>
            </a:r>
            <a:endParaRPr lang="fr-FR" sz="6000" b="1" dirty="0">
              <a:effectLst/>
              <a:latin typeface="Arial" panose="020B0604020202020204" pitchFamily="34" charset="0"/>
              <a:ea typeface="Arial" panose="020B0604020202020204" pitchFamily="34" charset="0"/>
            </a:endParaRPr>
          </a:p>
        </p:txBody>
      </p:sp>
      <p:sp>
        <p:nvSpPr>
          <p:cNvPr id="4" name="Espace réservé du numéro de diapositive 5">
            <a:extLst>
              <a:ext uri="{FF2B5EF4-FFF2-40B4-BE49-F238E27FC236}">
                <a16:creationId xmlns:a16="http://schemas.microsoft.com/office/drawing/2014/main" id="{215A21F1-D393-439A-99EB-B3E2F7CB494C}"/>
              </a:ext>
            </a:extLst>
          </p:cNvPr>
          <p:cNvSpPr>
            <a:spLocks noGrp="1"/>
          </p:cNvSpPr>
          <p:nvPr>
            <p:ph type="sldNum" sz="quarter" idx="12"/>
          </p:nvPr>
        </p:nvSpPr>
        <p:spPr>
          <a:xfrm>
            <a:off x="11541531" y="6600224"/>
            <a:ext cx="650469" cy="277958"/>
          </a:xfrm>
        </p:spPr>
        <p:txBody>
          <a:bodyPr/>
          <a:lstStyle/>
          <a:p>
            <a:pPr algn="r"/>
            <a:fld id="{F3EE269F-382C-4FDF-AA4F-64C84412D0DE}" type="slidenum">
              <a:rPr lang="fr-FR" sz="1200" smtClean="0">
                <a:solidFill>
                  <a:schemeClr val="bg1"/>
                </a:solidFill>
              </a:rPr>
              <a:pPr algn="r"/>
              <a:t>56</a:t>
            </a:fld>
            <a:endParaRPr lang="fr-FR" dirty="0">
              <a:solidFill>
                <a:schemeClr val="bg1"/>
              </a:solidFill>
            </a:endParaRPr>
          </a:p>
        </p:txBody>
      </p:sp>
    </p:spTree>
    <p:extLst>
      <p:ext uri="{BB962C8B-B14F-4D97-AF65-F5344CB8AC3E}">
        <p14:creationId xmlns:p14="http://schemas.microsoft.com/office/powerpoint/2010/main" val="415310501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A15F999-1AD1-443F-BD4F-AE9E0BB033D2}"/>
              </a:ext>
            </a:extLst>
          </p:cNvPr>
          <p:cNvSpPr/>
          <p:nvPr/>
        </p:nvSpPr>
        <p:spPr>
          <a:xfrm>
            <a:off x="322758" y="1802377"/>
            <a:ext cx="8130507" cy="3859967"/>
          </a:xfrm>
          <a:prstGeom prst="rect">
            <a:avLst/>
          </a:prstGeom>
        </p:spPr>
        <p:txBody>
          <a:bodyPr wrap="square">
            <a:spAutoFit/>
          </a:bodyPr>
          <a:lstStyle/>
          <a:p>
            <a:pPr marL="107950" marR="132080" algn="just">
              <a:lnSpc>
                <a:spcPct val="121000"/>
              </a:lnSpc>
              <a:spcBef>
                <a:spcPts val="795"/>
              </a:spcBef>
              <a:spcAft>
                <a:spcPts val="0"/>
              </a:spcAft>
            </a:pPr>
            <a:r>
              <a:rPr lang="fr-FR" sz="1400" dirty="0">
                <a:solidFill>
                  <a:srgbClr val="013863"/>
                </a:solidFill>
                <a:latin typeface="Helvetica" panose="020B0504020202030204" pitchFamily="34" charset="0"/>
              </a:rPr>
              <a:t>Devant l’apathie relative des entreprises en matière de cybersécurité et face aux enjeux sociétaux croissants du numérique, les États ont réagi avec de nouvelles réglementations pour protéger les clients et les citoyens.</a:t>
            </a:r>
          </a:p>
          <a:p>
            <a:pPr marL="107950" marR="131445" algn="just">
              <a:lnSpc>
                <a:spcPct val="121000"/>
              </a:lnSpc>
              <a:spcBef>
                <a:spcPts val="560"/>
              </a:spcBef>
              <a:spcAft>
                <a:spcPts val="0"/>
              </a:spcAft>
            </a:pPr>
            <a:r>
              <a:rPr lang="fr-FR" sz="1400" dirty="0">
                <a:solidFill>
                  <a:srgbClr val="013863"/>
                </a:solidFill>
                <a:latin typeface="Helvetica" panose="020B0504020202030204" pitchFamily="34" charset="0"/>
              </a:rPr>
              <a:t>La France, pionnière dans le domaine, a adopté dès 1978 les premières lois sur la protection des données personnelles. Plus récemment, en 2013, c’est la Loi de Programmation Militaire (LPM) qui impose aux 200 entreprises les plus stratégiques du pays, qualifiées d’Opérateurs d’Importance Vitale (OIV), de renforcer la sécurité de leurs systèmes informatiques critiques. Dans le même esprit, les instances européennes ont adopté en juillet 2016 la directive Network and Information Security (NIS). Elle a pour objectif d’assurer un niveau de sécurité élevé et commun pour les réseaux et les systèmes d’information de l’Union européenne jugés essentiels pour l’activité économique et sociétale des pays.</a:t>
            </a:r>
          </a:p>
          <a:p>
            <a:pPr marL="107950" marR="131445" algn="just">
              <a:lnSpc>
                <a:spcPct val="121000"/>
              </a:lnSpc>
              <a:spcBef>
                <a:spcPts val="540"/>
              </a:spcBef>
              <a:spcAft>
                <a:spcPts val="0"/>
              </a:spcAft>
            </a:pPr>
            <a:r>
              <a:rPr lang="fr-FR" sz="1400" dirty="0">
                <a:solidFill>
                  <a:srgbClr val="013863"/>
                </a:solidFill>
                <a:latin typeface="Helvetica" panose="020B0504020202030204" pitchFamily="34" charset="0"/>
              </a:rPr>
              <a:t>Sur le sujet de la protection des données à caractère personnel, le Règlement Général sur la Protection des Données (RGPD*) applicable en mai 2018 renforce et unifie la protection des données pour les citoyens de l’Union européenne. </a:t>
            </a:r>
            <a:endParaRPr lang="fr-FR" sz="1400" b="1" dirty="0">
              <a:effectLst/>
              <a:latin typeface="Arial" panose="020B0604020202020204" pitchFamily="34" charset="0"/>
              <a:ea typeface="Arial" panose="020B0604020202020204" pitchFamily="34" charset="0"/>
            </a:endParaRPr>
          </a:p>
        </p:txBody>
      </p:sp>
      <p:sp>
        <p:nvSpPr>
          <p:cNvPr id="6" name="Espace réservé du numéro de diapositive 5">
            <a:extLst>
              <a:ext uri="{FF2B5EF4-FFF2-40B4-BE49-F238E27FC236}">
                <a16:creationId xmlns:a16="http://schemas.microsoft.com/office/drawing/2014/main" id="{F7D85A02-5EE8-44FC-8584-C652F71F9BC4}"/>
              </a:ext>
            </a:extLst>
          </p:cNvPr>
          <p:cNvSpPr>
            <a:spLocks noGrp="1"/>
          </p:cNvSpPr>
          <p:nvPr>
            <p:ph type="sldNum" sz="quarter" idx="12"/>
          </p:nvPr>
        </p:nvSpPr>
        <p:spPr>
          <a:xfrm>
            <a:off x="11541531" y="6545798"/>
            <a:ext cx="650469" cy="277958"/>
          </a:xfrm>
        </p:spPr>
        <p:txBody>
          <a:bodyPr/>
          <a:lstStyle/>
          <a:p>
            <a:pPr algn="r"/>
            <a:fld id="{F3EE269F-382C-4FDF-AA4F-64C84412D0DE}" type="slidenum">
              <a:rPr lang="fr-FR" sz="1200" smtClean="0">
                <a:solidFill>
                  <a:srgbClr val="013863"/>
                </a:solidFill>
              </a:rPr>
              <a:pPr algn="r"/>
              <a:t>57</a:t>
            </a:fld>
            <a:endParaRPr lang="fr-FR" dirty="0">
              <a:solidFill>
                <a:srgbClr val="013863"/>
              </a:solidFill>
            </a:endParaRPr>
          </a:p>
        </p:txBody>
      </p:sp>
      <p:sp>
        <p:nvSpPr>
          <p:cNvPr id="8" name="ZoneTexte 7">
            <a:extLst>
              <a:ext uri="{FF2B5EF4-FFF2-40B4-BE49-F238E27FC236}">
                <a16:creationId xmlns:a16="http://schemas.microsoft.com/office/drawing/2014/main" id="{52DF5D66-5E90-4986-B1C2-EA52BF462306}"/>
              </a:ext>
            </a:extLst>
          </p:cNvPr>
          <p:cNvSpPr txBox="1"/>
          <p:nvPr/>
        </p:nvSpPr>
        <p:spPr>
          <a:xfrm>
            <a:off x="407162" y="603358"/>
            <a:ext cx="12002322" cy="623376"/>
          </a:xfrm>
          <a:prstGeom prst="rect">
            <a:avLst/>
          </a:prstGeom>
          <a:noFill/>
        </p:spPr>
        <p:txBody>
          <a:bodyPr wrap="square">
            <a:spAutoFit/>
          </a:bodyPr>
          <a:lstStyle/>
          <a:p>
            <a:pPr>
              <a:lnSpc>
                <a:spcPts val="4400"/>
              </a:lnSpc>
            </a:pPr>
            <a:r>
              <a:rPr lang="fr-FR" sz="3600" cap="all" spc="-100" dirty="0">
                <a:solidFill>
                  <a:srgbClr val="1AB24B"/>
                </a:solidFill>
                <a:latin typeface="Helvetica" panose="020B0504020202030204" pitchFamily="34" charset="0"/>
              </a:rPr>
              <a:t>GOUVERNANCE  ET CONFIANCE NUMERIQUE</a:t>
            </a:r>
          </a:p>
        </p:txBody>
      </p:sp>
      <p:sp>
        <p:nvSpPr>
          <p:cNvPr id="10" name="Rectangle 6">
            <a:extLst>
              <a:ext uri="{FF2B5EF4-FFF2-40B4-BE49-F238E27FC236}">
                <a16:creationId xmlns:a16="http://schemas.microsoft.com/office/drawing/2014/main" id="{167B42ED-C96F-422E-9960-70B509FDABBE}"/>
              </a:ext>
            </a:extLst>
          </p:cNvPr>
          <p:cNvSpPr>
            <a:spLocks noChangeArrowheads="1"/>
          </p:cNvSpPr>
          <p:nvPr/>
        </p:nvSpPr>
        <p:spPr bwMode="auto">
          <a:xfrm>
            <a:off x="6003634" y="291098"/>
            <a:ext cx="184731"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tabLst>
                <a:tab pos="611188" algn="l"/>
              </a:tabLst>
              <a:defRPr>
                <a:solidFill>
                  <a:schemeClr val="tx1"/>
                </a:solidFill>
                <a:latin typeface="Arial" panose="020B0604020202020204" pitchFamily="34" charset="0"/>
              </a:defRPr>
            </a:lvl1pPr>
            <a:lvl2pPr eaLnBrk="0" fontAlgn="base" hangingPunct="0">
              <a:spcBef>
                <a:spcPct val="0"/>
              </a:spcBef>
              <a:spcAft>
                <a:spcPct val="0"/>
              </a:spcAft>
              <a:tabLst>
                <a:tab pos="611188" algn="l"/>
              </a:tabLst>
              <a:defRPr>
                <a:solidFill>
                  <a:schemeClr val="tx1"/>
                </a:solidFill>
                <a:latin typeface="Arial" panose="020B0604020202020204" pitchFamily="34" charset="0"/>
              </a:defRPr>
            </a:lvl2pPr>
            <a:lvl3pPr eaLnBrk="0" fontAlgn="base" hangingPunct="0">
              <a:spcBef>
                <a:spcPct val="0"/>
              </a:spcBef>
              <a:spcAft>
                <a:spcPct val="0"/>
              </a:spcAft>
              <a:tabLst>
                <a:tab pos="611188" algn="l"/>
              </a:tabLst>
              <a:defRPr>
                <a:solidFill>
                  <a:schemeClr val="tx1"/>
                </a:solidFill>
                <a:latin typeface="Arial" panose="020B0604020202020204" pitchFamily="34" charset="0"/>
              </a:defRPr>
            </a:lvl3pPr>
            <a:lvl4pPr eaLnBrk="0" fontAlgn="base" hangingPunct="0">
              <a:spcBef>
                <a:spcPct val="0"/>
              </a:spcBef>
              <a:spcAft>
                <a:spcPct val="0"/>
              </a:spcAft>
              <a:tabLst>
                <a:tab pos="611188" algn="l"/>
              </a:tabLst>
              <a:defRPr>
                <a:solidFill>
                  <a:schemeClr val="tx1"/>
                </a:solidFill>
                <a:latin typeface="Arial" panose="020B0604020202020204" pitchFamily="34" charset="0"/>
              </a:defRPr>
            </a:lvl4pPr>
            <a:lvl5pPr eaLnBrk="0" fontAlgn="base" hangingPunct="0">
              <a:spcBef>
                <a:spcPct val="0"/>
              </a:spcBef>
              <a:spcAft>
                <a:spcPct val="0"/>
              </a:spcAft>
              <a:tabLst>
                <a:tab pos="611188" algn="l"/>
              </a:tabLst>
              <a:defRPr>
                <a:solidFill>
                  <a:schemeClr val="tx1"/>
                </a:solidFill>
                <a:latin typeface="Arial" panose="020B0604020202020204" pitchFamily="34" charset="0"/>
              </a:defRPr>
            </a:lvl5pPr>
            <a:lvl6pPr eaLnBrk="0" fontAlgn="base" hangingPunct="0">
              <a:spcBef>
                <a:spcPct val="0"/>
              </a:spcBef>
              <a:spcAft>
                <a:spcPct val="0"/>
              </a:spcAft>
              <a:tabLst>
                <a:tab pos="611188" algn="l"/>
              </a:tabLst>
              <a:defRPr>
                <a:solidFill>
                  <a:schemeClr val="tx1"/>
                </a:solidFill>
                <a:latin typeface="Arial" panose="020B0604020202020204" pitchFamily="34" charset="0"/>
              </a:defRPr>
            </a:lvl6pPr>
            <a:lvl7pPr eaLnBrk="0" fontAlgn="base" hangingPunct="0">
              <a:spcBef>
                <a:spcPct val="0"/>
              </a:spcBef>
              <a:spcAft>
                <a:spcPct val="0"/>
              </a:spcAft>
              <a:tabLst>
                <a:tab pos="611188" algn="l"/>
              </a:tabLst>
              <a:defRPr>
                <a:solidFill>
                  <a:schemeClr val="tx1"/>
                </a:solidFill>
                <a:latin typeface="Arial" panose="020B0604020202020204" pitchFamily="34" charset="0"/>
              </a:defRPr>
            </a:lvl7pPr>
            <a:lvl8pPr eaLnBrk="0" fontAlgn="base" hangingPunct="0">
              <a:spcBef>
                <a:spcPct val="0"/>
              </a:spcBef>
              <a:spcAft>
                <a:spcPct val="0"/>
              </a:spcAft>
              <a:tabLst>
                <a:tab pos="611188" algn="l"/>
              </a:tabLst>
              <a:defRPr>
                <a:solidFill>
                  <a:schemeClr val="tx1"/>
                </a:solidFill>
                <a:latin typeface="Arial" panose="020B0604020202020204" pitchFamily="34" charset="0"/>
              </a:defRPr>
            </a:lvl8pPr>
            <a:lvl9pPr eaLnBrk="0" fontAlgn="base" hangingPunct="0">
              <a:spcBef>
                <a:spcPct val="0"/>
              </a:spcBef>
              <a:spcAft>
                <a:spcPct val="0"/>
              </a:spcAft>
              <a:tabLst>
                <a:tab pos="611188" algn="l"/>
              </a:tabLst>
              <a:defRPr>
                <a:solidFill>
                  <a:schemeClr val="tx1"/>
                </a:solidFill>
                <a:latin typeface="Arial" panose="020B0604020202020204" pitchFamily="34" charset="0"/>
              </a:defRPr>
            </a:lvl9pPr>
          </a:lstStyle>
          <a:p>
            <a:pPr marL="0" marR="0" lvl="0" indent="0" algn="justLow" defTabSz="914400" rtl="0" eaLnBrk="0" fontAlgn="base" latinLnBrk="0" hangingPunct="0">
              <a:lnSpc>
                <a:spcPct val="100000"/>
              </a:lnSpc>
              <a:spcBef>
                <a:spcPct val="0"/>
              </a:spcBef>
              <a:spcAft>
                <a:spcPct val="0"/>
              </a:spcAft>
              <a:buClrTx/>
              <a:buSzTx/>
              <a:buFontTx/>
              <a:buNone/>
              <a:tabLst>
                <a:tab pos="611188" algn="l"/>
              </a:tabLst>
            </a:pPr>
            <a:br>
              <a:rPr kumimoji="0" lang="fr-FR" altLang="fr-FR" sz="1000" b="0" i="0" u="none" strike="noStrike" cap="none" normalizeH="0" baseline="0" dirty="0">
                <a:ln>
                  <a:noFill/>
                </a:ln>
                <a:solidFill>
                  <a:schemeClr val="tx1"/>
                </a:solidFill>
                <a:effectLst/>
                <a:latin typeface="Arial" panose="020B0604020202020204" pitchFamily="34" charset="0"/>
                <a:ea typeface="Arial" panose="020B0604020202020204" pitchFamily="34" charset="0"/>
              </a:rPr>
            </a:br>
            <a:endParaRPr kumimoji="0" lang="fr-FR" altLang="fr-FR" sz="600" b="0" i="0" u="none" strike="noStrike" cap="none" normalizeH="0" baseline="0" dirty="0">
              <a:ln>
                <a:noFill/>
              </a:ln>
              <a:solidFill>
                <a:schemeClr val="tx1"/>
              </a:solidFill>
              <a:effectLst/>
              <a:latin typeface="Arial" panose="020B0604020202020204" pitchFamily="34" charset="0"/>
            </a:endParaRPr>
          </a:p>
        </p:txBody>
      </p:sp>
      <p:sp>
        <p:nvSpPr>
          <p:cNvPr id="2" name="Rectangle 4">
            <a:extLst>
              <a:ext uri="{FF2B5EF4-FFF2-40B4-BE49-F238E27FC236}">
                <a16:creationId xmlns:a16="http://schemas.microsoft.com/office/drawing/2014/main" id="{A72DCD11-0FC5-4F59-AA52-7898C03E2CFC}"/>
              </a:ext>
            </a:extLst>
          </p:cNvPr>
          <p:cNvSpPr>
            <a:spLocks noChangeArrowheads="1"/>
          </p:cNvSpPr>
          <p:nvPr/>
        </p:nvSpPr>
        <p:spPr bwMode="auto">
          <a:xfrm flipV="1">
            <a:off x="12192000" y="698408"/>
            <a:ext cx="7348005"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fr-FR"/>
          </a:p>
        </p:txBody>
      </p:sp>
      <p:sp>
        <p:nvSpPr>
          <p:cNvPr id="9" name="Rectangle 5">
            <a:extLst>
              <a:ext uri="{FF2B5EF4-FFF2-40B4-BE49-F238E27FC236}">
                <a16:creationId xmlns:a16="http://schemas.microsoft.com/office/drawing/2014/main" id="{B4F4A648-5A4A-4532-9BCE-364AC50BB143}"/>
              </a:ext>
            </a:extLst>
          </p:cNvPr>
          <p:cNvSpPr>
            <a:spLocks noChangeArrowheads="1"/>
          </p:cNvSpPr>
          <p:nvPr/>
        </p:nvSpPr>
        <p:spPr bwMode="auto">
          <a:xfrm>
            <a:off x="78941" y="1360007"/>
            <a:ext cx="9341353" cy="5430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223767" tIns="60306" rIns="247572" bIns="0" numCol="1" anchor="ctr" anchorCtr="0" compatLnSpc="1">
            <a:prstTxWarp prst="textNoShape">
              <a:avLst/>
            </a:prstTxWarp>
            <a:spAutoFit/>
          </a:bodyPr>
          <a:lstStyle/>
          <a:p>
            <a:pPr marL="223520" marR="247015">
              <a:lnSpc>
                <a:spcPts val="1580"/>
              </a:lnSpc>
            </a:pPr>
            <a:r>
              <a:rPr lang="fr-FR" b="1" dirty="0">
                <a:solidFill>
                  <a:srgbClr val="003964"/>
                </a:solidFill>
                <a:latin typeface="Helvetica Neue"/>
              </a:rPr>
              <a:t>JURIDIQUE</a:t>
            </a:r>
            <a:r>
              <a:rPr lang="fr-FR" sz="1800" b="1" spc="-5" dirty="0">
                <a:solidFill>
                  <a:srgbClr val="905380"/>
                </a:solidFill>
                <a:effectLst/>
                <a:latin typeface="Arial" panose="020B0604020202020204" pitchFamily="34" charset="0"/>
                <a:ea typeface="Arial" panose="020B0604020202020204" pitchFamily="34" charset="0"/>
              </a:rPr>
              <a:t> </a:t>
            </a:r>
            <a:r>
              <a:rPr lang="fr-FR" b="1" dirty="0">
                <a:solidFill>
                  <a:srgbClr val="003964"/>
                </a:solidFill>
                <a:latin typeface="Helvetica Neue"/>
              </a:rPr>
              <a:t>:LPM RGPD NIS E-</a:t>
            </a:r>
            <a:r>
              <a:rPr lang="fr-FR" b="1" dirty="0" err="1">
                <a:solidFill>
                  <a:srgbClr val="003964"/>
                </a:solidFill>
                <a:latin typeface="Helvetica Neue"/>
              </a:rPr>
              <a:t>privacy</a:t>
            </a:r>
            <a:r>
              <a:rPr lang="fr-FR" b="1" dirty="0">
                <a:solidFill>
                  <a:srgbClr val="003964"/>
                </a:solidFill>
                <a:latin typeface="Helvetica Neue"/>
              </a:rPr>
              <a:t> CNIL ANSSI …….</a:t>
            </a:r>
          </a:p>
          <a:p>
            <a:pPr marR="247015" eaLnBrk="0" fontAlgn="base" hangingPunct="0">
              <a:spcBef>
                <a:spcPct val="0"/>
              </a:spcBef>
              <a:spcAft>
                <a:spcPct val="0"/>
              </a:spcAft>
            </a:pPr>
            <a:endParaRPr lang="fr-FR" b="1" dirty="0">
              <a:solidFill>
                <a:srgbClr val="003964"/>
              </a:solidFill>
              <a:latin typeface="Helvetica Neue"/>
            </a:endParaRPr>
          </a:p>
        </p:txBody>
      </p:sp>
      <p:pic>
        <p:nvPicPr>
          <p:cNvPr id="12" name="image33.jpeg">
            <a:extLst>
              <a:ext uri="{FF2B5EF4-FFF2-40B4-BE49-F238E27FC236}">
                <a16:creationId xmlns:a16="http://schemas.microsoft.com/office/drawing/2014/main" id="{29F71009-D503-4960-B066-7D1CFE57AED5}"/>
              </a:ext>
            </a:extLst>
          </p:cNvPr>
          <p:cNvPicPr>
            <a:picLocks noChangeAspect="1"/>
          </p:cNvPicPr>
          <p:nvPr/>
        </p:nvPicPr>
        <p:blipFill>
          <a:blip r:embed="rId2" cstate="print"/>
          <a:stretch>
            <a:fillRect/>
          </a:stretch>
        </p:blipFill>
        <p:spPr>
          <a:xfrm>
            <a:off x="8630502" y="1631546"/>
            <a:ext cx="2801373" cy="3137021"/>
          </a:xfrm>
          <a:prstGeom prst="rect">
            <a:avLst/>
          </a:prstGeom>
        </p:spPr>
      </p:pic>
    </p:spTree>
    <p:extLst>
      <p:ext uri="{BB962C8B-B14F-4D97-AF65-F5344CB8AC3E}">
        <p14:creationId xmlns:p14="http://schemas.microsoft.com/office/powerpoint/2010/main" val="273721366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A15F999-1AD1-443F-BD4F-AE9E0BB033D2}"/>
              </a:ext>
            </a:extLst>
          </p:cNvPr>
          <p:cNvSpPr/>
          <p:nvPr/>
        </p:nvSpPr>
        <p:spPr>
          <a:xfrm>
            <a:off x="322758" y="2289179"/>
            <a:ext cx="11459187" cy="3660554"/>
          </a:xfrm>
          <a:prstGeom prst="rect">
            <a:avLst/>
          </a:prstGeom>
        </p:spPr>
        <p:txBody>
          <a:bodyPr wrap="square">
            <a:spAutoFit/>
          </a:bodyPr>
          <a:lstStyle/>
          <a:p>
            <a:pPr marL="107950" marR="132715" algn="just">
              <a:lnSpc>
                <a:spcPct val="121000"/>
              </a:lnSpc>
              <a:spcBef>
                <a:spcPts val="800"/>
              </a:spcBef>
            </a:pPr>
            <a:r>
              <a:rPr lang="fr-FR" sz="1600" b="1" dirty="0">
                <a:solidFill>
                  <a:srgbClr val="013863"/>
                </a:solidFill>
                <a:latin typeface="Helvetica" panose="020B0504020202030204" pitchFamily="34" charset="0"/>
              </a:rPr>
              <a:t>Les enjeux métier</a:t>
            </a:r>
          </a:p>
          <a:p>
            <a:pPr marL="107950" marR="132080" algn="just">
              <a:lnSpc>
                <a:spcPct val="121000"/>
              </a:lnSpc>
              <a:spcBef>
                <a:spcPts val="800"/>
              </a:spcBef>
              <a:spcAft>
                <a:spcPts val="0"/>
              </a:spcAft>
            </a:pPr>
            <a:endParaRPr lang="fr-FR" sz="1400" dirty="0">
              <a:solidFill>
                <a:srgbClr val="013863"/>
              </a:solidFill>
              <a:latin typeface="Helvetica" panose="020B0504020202030204" pitchFamily="34" charset="0"/>
            </a:endParaRPr>
          </a:p>
          <a:p>
            <a:pPr marL="107950" marR="132080" algn="just">
              <a:lnSpc>
                <a:spcPct val="121000"/>
              </a:lnSpc>
              <a:spcBef>
                <a:spcPts val="800"/>
              </a:spcBef>
              <a:spcAft>
                <a:spcPts val="0"/>
              </a:spcAft>
            </a:pPr>
            <a:r>
              <a:rPr lang="fr-FR" sz="1400" dirty="0">
                <a:solidFill>
                  <a:srgbClr val="013863"/>
                </a:solidFill>
                <a:latin typeface="Helvetica" panose="020B0504020202030204" pitchFamily="34" charset="0"/>
              </a:rPr>
              <a:t>Associée jusqu’ici à l’idée de contraintes et de dépenses, la cybersécurité doit être considérée aujourd’hui comme un atout compétitif et un investissement productif.</a:t>
            </a:r>
          </a:p>
          <a:p>
            <a:pPr marL="107950" marR="132080" algn="just">
              <a:lnSpc>
                <a:spcPct val="121000"/>
              </a:lnSpc>
              <a:spcBef>
                <a:spcPts val="800"/>
              </a:spcBef>
              <a:spcAft>
                <a:spcPts val="0"/>
              </a:spcAft>
            </a:pPr>
            <a:r>
              <a:rPr lang="fr-FR" sz="1400" dirty="0">
                <a:solidFill>
                  <a:srgbClr val="013863"/>
                </a:solidFill>
                <a:latin typeface="Helvetica" panose="020B0504020202030204" pitchFamily="34" charset="0"/>
              </a:rPr>
              <a:t> La conformité (RGPD*, LPM…) devient un critère de sélection pour les clients soucieux à l’idée de confier des données personnelles, voire sensibles.</a:t>
            </a:r>
          </a:p>
          <a:p>
            <a:pPr marL="107950" marR="132080" algn="just">
              <a:lnSpc>
                <a:spcPct val="121000"/>
              </a:lnSpc>
              <a:spcBef>
                <a:spcPts val="550"/>
              </a:spcBef>
            </a:pPr>
            <a:r>
              <a:rPr lang="fr-FR" sz="1400" dirty="0">
                <a:solidFill>
                  <a:srgbClr val="013863"/>
                </a:solidFill>
                <a:latin typeface="Helvetica" panose="020B0504020202030204" pitchFamily="34" charset="0"/>
              </a:rPr>
              <a:t>En interne, la « pression » légale des décrets d’application joue le rôle de catalyseur pour les projets de mise en conformité, ce qui in fine augmente le niveau global de sécurité de l’entreprise. Par exemple, le RGPD apporte une plus grande transparence des acteurs grâce à la notification obligatoire en cas de fuite de données.</a:t>
            </a:r>
          </a:p>
          <a:p>
            <a:pPr marL="107950" marR="132080" algn="just">
              <a:lnSpc>
                <a:spcPct val="121000"/>
              </a:lnSpc>
              <a:spcBef>
                <a:spcPts val="550"/>
              </a:spcBef>
              <a:spcAft>
                <a:spcPts val="0"/>
              </a:spcAft>
            </a:pPr>
            <a:endParaRPr lang="fr-FR" sz="1400" dirty="0">
              <a:solidFill>
                <a:srgbClr val="013863"/>
              </a:solidFill>
              <a:latin typeface="Helvetica" panose="020B0504020202030204" pitchFamily="34" charset="0"/>
            </a:endParaRPr>
          </a:p>
          <a:p>
            <a:pPr marL="107950" marR="131445" algn="just">
              <a:lnSpc>
                <a:spcPct val="121000"/>
              </a:lnSpc>
              <a:spcBef>
                <a:spcPts val="795"/>
              </a:spcBef>
              <a:spcAft>
                <a:spcPts val="0"/>
              </a:spcAft>
            </a:pPr>
            <a:endParaRPr lang="fr-FR" sz="1400" b="1" dirty="0">
              <a:effectLst/>
              <a:latin typeface="Arial" panose="020B0604020202020204" pitchFamily="34" charset="0"/>
              <a:ea typeface="Arial" panose="020B0604020202020204" pitchFamily="34" charset="0"/>
            </a:endParaRPr>
          </a:p>
        </p:txBody>
      </p:sp>
      <p:sp>
        <p:nvSpPr>
          <p:cNvPr id="6" name="Espace réservé du numéro de diapositive 5">
            <a:extLst>
              <a:ext uri="{FF2B5EF4-FFF2-40B4-BE49-F238E27FC236}">
                <a16:creationId xmlns:a16="http://schemas.microsoft.com/office/drawing/2014/main" id="{F7D85A02-5EE8-44FC-8584-C652F71F9BC4}"/>
              </a:ext>
            </a:extLst>
          </p:cNvPr>
          <p:cNvSpPr>
            <a:spLocks noGrp="1"/>
          </p:cNvSpPr>
          <p:nvPr>
            <p:ph type="sldNum" sz="quarter" idx="12"/>
          </p:nvPr>
        </p:nvSpPr>
        <p:spPr>
          <a:xfrm>
            <a:off x="11541531" y="6545798"/>
            <a:ext cx="650469" cy="277958"/>
          </a:xfrm>
        </p:spPr>
        <p:txBody>
          <a:bodyPr/>
          <a:lstStyle/>
          <a:p>
            <a:pPr algn="r"/>
            <a:fld id="{F3EE269F-382C-4FDF-AA4F-64C84412D0DE}" type="slidenum">
              <a:rPr lang="fr-FR" sz="1200" smtClean="0">
                <a:solidFill>
                  <a:srgbClr val="013863"/>
                </a:solidFill>
              </a:rPr>
              <a:pPr algn="r"/>
              <a:t>58</a:t>
            </a:fld>
            <a:endParaRPr lang="fr-FR" dirty="0">
              <a:solidFill>
                <a:srgbClr val="013863"/>
              </a:solidFill>
            </a:endParaRPr>
          </a:p>
        </p:txBody>
      </p:sp>
      <p:sp>
        <p:nvSpPr>
          <p:cNvPr id="10" name="Rectangle 6">
            <a:extLst>
              <a:ext uri="{FF2B5EF4-FFF2-40B4-BE49-F238E27FC236}">
                <a16:creationId xmlns:a16="http://schemas.microsoft.com/office/drawing/2014/main" id="{167B42ED-C96F-422E-9960-70B509FDABBE}"/>
              </a:ext>
            </a:extLst>
          </p:cNvPr>
          <p:cNvSpPr>
            <a:spLocks noChangeArrowheads="1"/>
          </p:cNvSpPr>
          <p:nvPr/>
        </p:nvSpPr>
        <p:spPr bwMode="auto">
          <a:xfrm>
            <a:off x="6003634" y="291098"/>
            <a:ext cx="184731"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tabLst>
                <a:tab pos="611188" algn="l"/>
              </a:tabLst>
              <a:defRPr>
                <a:solidFill>
                  <a:schemeClr val="tx1"/>
                </a:solidFill>
                <a:latin typeface="Arial" panose="020B0604020202020204" pitchFamily="34" charset="0"/>
              </a:defRPr>
            </a:lvl1pPr>
            <a:lvl2pPr eaLnBrk="0" fontAlgn="base" hangingPunct="0">
              <a:spcBef>
                <a:spcPct val="0"/>
              </a:spcBef>
              <a:spcAft>
                <a:spcPct val="0"/>
              </a:spcAft>
              <a:tabLst>
                <a:tab pos="611188" algn="l"/>
              </a:tabLst>
              <a:defRPr>
                <a:solidFill>
                  <a:schemeClr val="tx1"/>
                </a:solidFill>
                <a:latin typeface="Arial" panose="020B0604020202020204" pitchFamily="34" charset="0"/>
              </a:defRPr>
            </a:lvl2pPr>
            <a:lvl3pPr eaLnBrk="0" fontAlgn="base" hangingPunct="0">
              <a:spcBef>
                <a:spcPct val="0"/>
              </a:spcBef>
              <a:spcAft>
                <a:spcPct val="0"/>
              </a:spcAft>
              <a:tabLst>
                <a:tab pos="611188" algn="l"/>
              </a:tabLst>
              <a:defRPr>
                <a:solidFill>
                  <a:schemeClr val="tx1"/>
                </a:solidFill>
                <a:latin typeface="Arial" panose="020B0604020202020204" pitchFamily="34" charset="0"/>
              </a:defRPr>
            </a:lvl3pPr>
            <a:lvl4pPr eaLnBrk="0" fontAlgn="base" hangingPunct="0">
              <a:spcBef>
                <a:spcPct val="0"/>
              </a:spcBef>
              <a:spcAft>
                <a:spcPct val="0"/>
              </a:spcAft>
              <a:tabLst>
                <a:tab pos="611188" algn="l"/>
              </a:tabLst>
              <a:defRPr>
                <a:solidFill>
                  <a:schemeClr val="tx1"/>
                </a:solidFill>
                <a:latin typeface="Arial" panose="020B0604020202020204" pitchFamily="34" charset="0"/>
              </a:defRPr>
            </a:lvl4pPr>
            <a:lvl5pPr eaLnBrk="0" fontAlgn="base" hangingPunct="0">
              <a:spcBef>
                <a:spcPct val="0"/>
              </a:spcBef>
              <a:spcAft>
                <a:spcPct val="0"/>
              </a:spcAft>
              <a:tabLst>
                <a:tab pos="611188" algn="l"/>
              </a:tabLst>
              <a:defRPr>
                <a:solidFill>
                  <a:schemeClr val="tx1"/>
                </a:solidFill>
                <a:latin typeface="Arial" panose="020B0604020202020204" pitchFamily="34" charset="0"/>
              </a:defRPr>
            </a:lvl5pPr>
            <a:lvl6pPr eaLnBrk="0" fontAlgn="base" hangingPunct="0">
              <a:spcBef>
                <a:spcPct val="0"/>
              </a:spcBef>
              <a:spcAft>
                <a:spcPct val="0"/>
              </a:spcAft>
              <a:tabLst>
                <a:tab pos="611188" algn="l"/>
              </a:tabLst>
              <a:defRPr>
                <a:solidFill>
                  <a:schemeClr val="tx1"/>
                </a:solidFill>
                <a:latin typeface="Arial" panose="020B0604020202020204" pitchFamily="34" charset="0"/>
              </a:defRPr>
            </a:lvl6pPr>
            <a:lvl7pPr eaLnBrk="0" fontAlgn="base" hangingPunct="0">
              <a:spcBef>
                <a:spcPct val="0"/>
              </a:spcBef>
              <a:spcAft>
                <a:spcPct val="0"/>
              </a:spcAft>
              <a:tabLst>
                <a:tab pos="611188" algn="l"/>
              </a:tabLst>
              <a:defRPr>
                <a:solidFill>
                  <a:schemeClr val="tx1"/>
                </a:solidFill>
                <a:latin typeface="Arial" panose="020B0604020202020204" pitchFamily="34" charset="0"/>
              </a:defRPr>
            </a:lvl7pPr>
            <a:lvl8pPr eaLnBrk="0" fontAlgn="base" hangingPunct="0">
              <a:spcBef>
                <a:spcPct val="0"/>
              </a:spcBef>
              <a:spcAft>
                <a:spcPct val="0"/>
              </a:spcAft>
              <a:tabLst>
                <a:tab pos="611188" algn="l"/>
              </a:tabLst>
              <a:defRPr>
                <a:solidFill>
                  <a:schemeClr val="tx1"/>
                </a:solidFill>
                <a:latin typeface="Arial" panose="020B0604020202020204" pitchFamily="34" charset="0"/>
              </a:defRPr>
            </a:lvl8pPr>
            <a:lvl9pPr eaLnBrk="0" fontAlgn="base" hangingPunct="0">
              <a:spcBef>
                <a:spcPct val="0"/>
              </a:spcBef>
              <a:spcAft>
                <a:spcPct val="0"/>
              </a:spcAft>
              <a:tabLst>
                <a:tab pos="611188" algn="l"/>
              </a:tabLst>
              <a:defRPr>
                <a:solidFill>
                  <a:schemeClr val="tx1"/>
                </a:solidFill>
                <a:latin typeface="Arial" panose="020B0604020202020204" pitchFamily="34" charset="0"/>
              </a:defRPr>
            </a:lvl9pPr>
          </a:lstStyle>
          <a:p>
            <a:pPr marL="0" marR="0" lvl="0" indent="0" algn="justLow" defTabSz="914400" rtl="0" eaLnBrk="0" fontAlgn="base" latinLnBrk="0" hangingPunct="0">
              <a:lnSpc>
                <a:spcPct val="100000"/>
              </a:lnSpc>
              <a:spcBef>
                <a:spcPct val="0"/>
              </a:spcBef>
              <a:spcAft>
                <a:spcPct val="0"/>
              </a:spcAft>
              <a:buClrTx/>
              <a:buSzTx/>
              <a:buFontTx/>
              <a:buNone/>
              <a:tabLst>
                <a:tab pos="611188" algn="l"/>
              </a:tabLst>
            </a:pPr>
            <a:br>
              <a:rPr kumimoji="0" lang="fr-FR" altLang="fr-FR" sz="1000" b="0" i="0" u="none" strike="noStrike" cap="none" normalizeH="0" baseline="0" dirty="0">
                <a:ln>
                  <a:noFill/>
                </a:ln>
                <a:solidFill>
                  <a:schemeClr val="tx1"/>
                </a:solidFill>
                <a:effectLst/>
                <a:latin typeface="Arial" panose="020B0604020202020204" pitchFamily="34" charset="0"/>
                <a:ea typeface="Arial" panose="020B0604020202020204" pitchFamily="34" charset="0"/>
              </a:rPr>
            </a:br>
            <a:endParaRPr kumimoji="0" lang="fr-FR" altLang="fr-FR" sz="600" b="0" i="0" u="none" strike="noStrike" cap="none" normalizeH="0" baseline="0" dirty="0">
              <a:ln>
                <a:noFill/>
              </a:ln>
              <a:solidFill>
                <a:schemeClr val="tx1"/>
              </a:solidFill>
              <a:effectLst/>
              <a:latin typeface="Arial" panose="020B0604020202020204" pitchFamily="34" charset="0"/>
            </a:endParaRPr>
          </a:p>
        </p:txBody>
      </p:sp>
      <p:sp>
        <p:nvSpPr>
          <p:cNvPr id="7" name="Rectangle 5">
            <a:extLst>
              <a:ext uri="{FF2B5EF4-FFF2-40B4-BE49-F238E27FC236}">
                <a16:creationId xmlns:a16="http://schemas.microsoft.com/office/drawing/2014/main" id="{9BFA2D2A-BD60-4BE8-B0B7-4B2702359B1A}"/>
              </a:ext>
            </a:extLst>
          </p:cNvPr>
          <p:cNvSpPr>
            <a:spLocks noChangeArrowheads="1"/>
          </p:cNvSpPr>
          <p:nvPr/>
        </p:nvSpPr>
        <p:spPr bwMode="auto">
          <a:xfrm>
            <a:off x="78941" y="1360007"/>
            <a:ext cx="9341353" cy="5430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223767" tIns="60306" rIns="247572" bIns="0" numCol="1" anchor="ctr" anchorCtr="0" compatLnSpc="1">
            <a:prstTxWarp prst="textNoShape">
              <a:avLst/>
            </a:prstTxWarp>
            <a:spAutoFit/>
          </a:bodyPr>
          <a:lstStyle/>
          <a:p>
            <a:pPr marL="223520" marR="247015">
              <a:lnSpc>
                <a:spcPts val="1580"/>
              </a:lnSpc>
            </a:pPr>
            <a:r>
              <a:rPr lang="fr-FR" b="1" dirty="0">
                <a:solidFill>
                  <a:srgbClr val="003964"/>
                </a:solidFill>
                <a:latin typeface="Helvetica Neue"/>
              </a:rPr>
              <a:t>JURIDIQUE</a:t>
            </a:r>
            <a:r>
              <a:rPr lang="fr-FR" sz="1800" b="1" spc="-5" dirty="0">
                <a:solidFill>
                  <a:srgbClr val="905380"/>
                </a:solidFill>
                <a:effectLst/>
                <a:latin typeface="Arial" panose="020B0604020202020204" pitchFamily="34" charset="0"/>
                <a:ea typeface="Arial" panose="020B0604020202020204" pitchFamily="34" charset="0"/>
              </a:rPr>
              <a:t> </a:t>
            </a:r>
            <a:r>
              <a:rPr lang="fr-FR" b="1" dirty="0">
                <a:solidFill>
                  <a:srgbClr val="003964"/>
                </a:solidFill>
                <a:latin typeface="Helvetica Neue"/>
              </a:rPr>
              <a:t>:LPM RGPD NIS E-</a:t>
            </a:r>
            <a:r>
              <a:rPr lang="fr-FR" b="1" dirty="0" err="1">
                <a:solidFill>
                  <a:srgbClr val="003964"/>
                </a:solidFill>
                <a:latin typeface="Helvetica Neue"/>
              </a:rPr>
              <a:t>privacy</a:t>
            </a:r>
            <a:r>
              <a:rPr lang="fr-FR" b="1" dirty="0">
                <a:solidFill>
                  <a:srgbClr val="003964"/>
                </a:solidFill>
                <a:latin typeface="Helvetica Neue"/>
              </a:rPr>
              <a:t> CNIL ANSSI …….</a:t>
            </a:r>
          </a:p>
          <a:p>
            <a:pPr marR="247015" eaLnBrk="0" fontAlgn="base" hangingPunct="0">
              <a:spcBef>
                <a:spcPct val="0"/>
              </a:spcBef>
              <a:spcAft>
                <a:spcPct val="0"/>
              </a:spcAft>
            </a:pPr>
            <a:endParaRPr lang="fr-FR" b="1" dirty="0">
              <a:solidFill>
                <a:srgbClr val="003964"/>
              </a:solidFill>
              <a:latin typeface="Helvetica Neue"/>
            </a:endParaRPr>
          </a:p>
        </p:txBody>
      </p:sp>
      <p:sp>
        <p:nvSpPr>
          <p:cNvPr id="9" name="ZoneTexte 8">
            <a:extLst>
              <a:ext uri="{FF2B5EF4-FFF2-40B4-BE49-F238E27FC236}">
                <a16:creationId xmlns:a16="http://schemas.microsoft.com/office/drawing/2014/main" id="{0D4B50F4-3F9B-493F-9FD6-E99467E5ADA8}"/>
              </a:ext>
            </a:extLst>
          </p:cNvPr>
          <p:cNvSpPr txBox="1"/>
          <p:nvPr/>
        </p:nvSpPr>
        <p:spPr>
          <a:xfrm>
            <a:off x="407162" y="603358"/>
            <a:ext cx="12002322" cy="623376"/>
          </a:xfrm>
          <a:prstGeom prst="rect">
            <a:avLst/>
          </a:prstGeom>
          <a:noFill/>
        </p:spPr>
        <p:txBody>
          <a:bodyPr wrap="square">
            <a:spAutoFit/>
          </a:bodyPr>
          <a:lstStyle/>
          <a:p>
            <a:pPr>
              <a:lnSpc>
                <a:spcPts val="4400"/>
              </a:lnSpc>
            </a:pPr>
            <a:r>
              <a:rPr lang="fr-FR" sz="3600" cap="all" spc="-100" dirty="0">
                <a:solidFill>
                  <a:srgbClr val="1AB24B"/>
                </a:solidFill>
                <a:latin typeface="Helvetica" panose="020B0504020202030204" pitchFamily="34" charset="0"/>
              </a:rPr>
              <a:t>GOUVERNANCE  ET CONFIANCE NUMERIQUE</a:t>
            </a:r>
          </a:p>
        </p:txBody>
      </p:sp>
    </p:spTree>
    <p:extLst>
      <p:ext uri="{BB962C8B-B14F-4D97-AF65-F5344CB8AC3E}">
        <p14:creationId xmlns:p14="http://schemas.microsoft.com/office/powerpoint/2010/main" val="106214818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A15F999-1AD1-443F-BD4F-AE9E0BB033D2}"/>
              </a:ext>
            </a:extLst>
          </p:cNvPr>
          <p:cNvSpPr/>
          <p:nvPr/>
        </p:nvSpPr>
        <p:spPr>
          <a:xfrm>
            <a:off x="236822" y="2051591"/>
            <a:ext cx="10301802" cy="4255267"/>
          </a:xfrm>
          <a:prstGeom prst="rect">
            <a:avLst/>
          </a:prstGeom>
        </p:spPr>
        <p:txBody>
          <a:bodyPr wrap="square">
            <a:spAutoFit/>
          </a:bodyPr>
          <a:lstStyle/>
          <a:p>
            <a:pPr marL="107950" algn="just">
              <a:spcBef>
                <a:spcPts val="480"/>
              </a:spcBef>
            </a:pPr>
            <a:r>
              <a:rPr lang="fr-FR" sz="1600" b="1" dirty="0">
                <a:solidFill>
                  <a:srgbClr val="013863"/>
                </a:solidFill>
                <a:effectLst/>
                <a:latin typeface="Helvetica" panose="020B0504020202030204" pitchFamily="34" charset="0"/>
                <a:ea typeface="Arial" panose="020B0604020202020204" pitchFamily="34" charset="0"/>
              </a:rPr>
              <a:t>Les</a:t>
            </a:r>
            <a:r>
              <a:rPr lang="fr-FR" sz="1600" b="1" spc="-25" dirty="0">
                <a:solidFill>
                  <a:srgbClr val="013863"/>
                </a:solidFill>
                <a:effectLst/>
                <a:latin typeface="Helvetica" panose="020B0504020202030204" pitchFamily="34" charset="0"/>
                <a:ea typeface="Arial" panose="020B0604020202020204" pitchFamily="34" charset="0"/>
              </a:rPr>
              <a:t> </a:t>
            </a:r>
            <a:r>
              <a:rPr lang="fr-FR" sz="1600" b="1" dirty="0">
                <a:solidFill>
                  <a:srgbClr val="013863"/>
                </a:solidFill>
                <a:effectLst/>
                <a:latin typeface="Helvetica" panose="020B0504020202030204" pitchFamily="34" charset="0"/>
                <a:ea typeface="Arial" panose="020B0604020202020204" pitchFamily="34" charset="0"/>
              </a:rPr>
              <a:t>risques</a:t>
            </a:r>
            <a:r>
              <a:rPr lang="fr-FR" sz="1600" b="1" spc="-25" dirty="0">
                <a:solidFill>
                  <a:srgbClr val="013863"/>
                </a:solidFill>
                <a:effectLst/>
                <a:latin typeface="Helvetica" panose="020B0504020202030204" pitchFamily="34" charset="0"/>
                <a:ea typeface="Arial" panose="020B0604020202020204" pitchFamily="34" charset="0"/>
              </a:rPr>
              <a:t> </a:t>
            </a:r>
            <a:r>
              <a:rPr lang="fr-FR" sz="1600" b="1" dirty="0">
                <a:solidFill>
                  <a:srgbClr val="013863"/>
                </a:solidFill>
                <a:effectLst/>
                <a:latin typeface="Helvetica" panose="020B0504020202030204" pitchFamily="34" charset="0"/>
                <a:ea typeface="Arial" panose="020B0604020202020204" pitchFamily="34" charset="0"/>
              </a:rPr>
              <a:t>pour</a:t>
            </a:r>
            <a:r>
              <a:rPr lang="fr-FR" sz="1600" b="1" spc="-25" dirty="0">
                <a:solidFill>
                  <a:srgbClr val="013863"/>
                </a:solidFill>
                <a:effectLst/>
                <a:latin typeface="Helvetica" panose="020B0504020202030204" pitchFamily="34" charset="0"/>
                <a:ea typeface="Arial" panose="020B0604020202020204" pitchFamily="34" charset="0"/>
              </a:rPr>
              <a:t> </a:t>
            </a:r>
            <a:r>
              <a:rPr lang="fr-FR" sz="1600" b="1" dirty="0">
                <a:solidFill>
                  <a:srgbClr val="013863"/>
                </a:solidFill>
                <a:effectLst/>
                <a:latin typeface="Helvetica" panose="020B0504020202030204" pitchFamily="34" charset="0"/>
                <a:ea typeface="Arial" panose="020B0604020202020204" pitchFamily="34" charset="0"/>
              </a:rPr>
              <a:t>l’entreprise:</a:t>
            </a:r>
          </a:p>
          <a:p>
            <a:pPr marL="107950">
              <a:spcBef>
                <a:spcPts val="800"/>
              </a:spcBef>
              <a:spcAft>
                <a:spcPts val="0"/>
              </a:spcAft>
            </a:pPr>
            <a:endParaRPr lang="fr-FR" sz="1400" dirty="0">
              <a:solidFill>
                <a:srgbClr val="013863"/>
              </a:solidFill>
              <a:latin typeface="Helvetica" panose="020B0504020202030204" pitchFamily="34" charset="0"/>
            </a:endParaRPr>
          </a:p>
          <a:p>
            <a:pPr marL="107950">
              <a:spcBef>
                <a:spcPts val="800"/>
              </a:spcBef>
              <a:spcAft>
                <a:spcPts val="0"/>
              </a:spcAft>
            </a:pPr>
            <a:r>
              <a:rPr lang="fr-FR" sz="1400" dirty="0">
                <a:solidFill>
                  <a:srgbClr val="013863"/>
                </a:solidFill>
                <a:latin typeface="Helvetica" panose="020B0504020202030204" pitchFamily="34" charset="0"/>
              </a:rPr>
              <a:t>Les risques principaux de non-respect de la législation sont de deux natures.</a:t>
            </a:r>
          </a:p>
          <a:p>
            <a:pPr marL="742950" marR="132080" lvl="1" indent="-285750" algn="just">
              <a:lnSpc>
                <a:spcPct val="121000"/>
              </a:lnSpc>
              <a:spcBef>
                <a:spcPts val="815"/>
              </a:spcBef>
              <a:spcAft>
                <a:spcPts val="0"/>
              </a:spcAft>
              <a:buClr>
                <a:srgbClr val="003964"/>
              </a:buClr>
              <a:buSzPts val="1000"/>
              <a:buFont typeface="Wingdings" panose="05000000000000000000" pitchFamily="2" charset="2"/>
              <a:buChar char="Ø"/>
              <a:tabLst>
                <a:tab pos="607060" algn="l"/>
              </a:tabLst>
            </a:pPr>
            <a:r>
              <a:rPr lang="fr-FR" sz="1400" dirty="0">
                <a:solidFill>
                  <a:srgbClr val="013863"/>
                </a:solidFill>
                <a:latin typeface="Helvetica" panose="020B0504020202030204" pitchFamily="34" charset="0"/>
              </a:rPr>
              <a:t>Un risque juridique accompagné de pénalités financières ou pénales : jusqu’à 4 % du chiffre d’affaires mondial d’une entreprise pour une violation grave du RGPD et jusqu’à 5 ans d’emprisonnement.</a:t>
            </a:r>
          </a:p>
          <a:p>
            <a:pPr marL="612140" marR="131445" algn="just">
              <a:lnSpc>
                <a:spcPct val="121000"/>
              </a:lnSpc>
              <a:spcBef>
                <a:spcPts val="560"/>
              </a:spcBef>
              <a:spcAft>
                <a:spcPts val="0"/>
              </a:spcAft>
            </a:pPr>
            <a:r>
              <a:rPr lang="fr-FR" sz="1400" dirty="0">
                <a:solidFill>
                  <a:srgbClr val="013863"/>
                </a:solidFill>
                <a:latin typeface="Helvetica" panose="020B0504020202030204" pitchFamily="34" charset="0"/>
              </a:rPr>
              <a:t>Les instances nationales de surveillance ont vu leur pouvoir se renforcer et de nombreux audits sont actuellement en cours, amenant à des sanctions jusque-là jamais atteintes (ex. : amende de 50 millions d’euros pour Google par la CNIL).</a:t>
            </a:r>
          </a:p>
          <a:p>
            <a:pPr marL="742950" marR="134620" lvl="1" indent="-285750" algn="just">
              <a:lnSpc>
                <a:spcPct val="121000"/>
              </a:lnSpc>
              <a:spcBef>
                <a:spcPts val="555"/>
              </a:spcBef>
              <a:spcAft>
                <a:spcPts val="0"/>
              </a:spcAft>
              <a:buClr>
                <a:srgbClr val="002060"/>
              </a:buClr>
              <a:buSzPts val="1000"/>
              <a:buFont typeface="Wingdings" panose="05000000000000000000" pitchFamily="2" charset="2"/>
              <a:buChar char="Ø"/>
              <a:tabLst>
                <a:tab pos="605790" algn="l"/>
              </a:tabLst>
            </a:pPr>
            <a:r>
              <a:rPr lang="fr-FR" sz="1400" dirty="0">
                <a:solidFill>
                  <a:srgbClr val="013863"/>
                </a:solidFill>
                <a:latin typeface="Helvetica" panose="020B0504020202030204" pitchFamily="34" charset="0"/>
              </a:rPr>
              <a:t>Un risque d’image et une perte de confiance des clients, investisseurs ou collaborateurs internes en cas de fuite de données personnelles massive. Cette perte de confiance, dans un contexte de mutation numérique, peut être très préjudiciable pour le futur de l’entreprise.</a:t>
            </a:r>
          </a:p>
          <a:p>
            <a:pPr marL="612140" marR="131445" algn="just">
              <a:lnSpc>
                <a:spcPct val="121000"/>
              </a:lnSpc>
              <a:spcBef>
                <a:spcPts val="555"/>
              </a:spcBef>
              <a:spcAft>
                <a:spcPts val="0"/>
              </a:spcAft>
            </a:pPr>
            <a:r>
              <a:rPr lang="fr-FR" sz="1400" dirty="0">
                <a:solidFill>
                  <a:srgbClr val="013863"/>
                </a:solidFill>
                <a:latin typeface="Helvetica" panose="020B0504020202030204" pitchFamily="34" charset="0"/>
              </a:rPr>
              <a:t>Toutes ces nouvelles lois numériques contribuent à une meilleure hygiène informatique et à une montée globale de la maturité des entreprises dans ce domaine. Cette contrainte légale est donc une opportunité.</a:t>
            </a:r>
          </a:p>
          <a:p>
            <a:pPr marL="107950" marR="131445" algn="just">
              <a:lnSpc>
                <a:spcPct val="121000"/>
              </a:lnSpc>
              <a:spcBef>
                <a:spcPts val="795"/>
              </a:spcBef>
              <a:spcAft>
                <a:spcPts val="0"/>
              </a:spcAft>
            </a:pPr>
            <a:endParaRPr lang="fr-FR" sz="1400" dirty="0">
              <a:solidFill>
                <a:srgbClr val="013863"/>
              </a:solidFill>
              <a:latin typeface="Helvetica" panose="020B0504020202030204" pitchFamily="34" charset="0"/>
            </a:endParaRPr>
          </a:p>
        </p:txBody>
      </p:sp>
      <p:sp>
        <p:nvSpPr>
          <p:cNvPr id="6" name="Espace réservé du numéro de diapositive 5">
            <a:extLst>
              <a:ext uri="{FF2B5EF4-FFF2-40B4-BE49-F238E27FC236}">
                <a16:creationId xmlns:a16="http://schemas.microsoft.com/office/drawing/2014/main" id="{F7D85A02-5EE8-44FC-8584-C652F71F9BC4}"/>
              </a:ext>
            </a:extLst>
          </p:cNvPr>
          <p:cNvSpPr>
            <a:spLocks noGrp="1"/>
          </p:cNvSpPr>
          <p:nvPr>
            <p:ph type="sldNum" sz="quarter" idx="12"/>
          </p:nvPr>
        </p:nvSpPr>
        <p:spPr>
          <a:xfrm>
            <a:off x="11541531" y="6545798"/>
            <a:ext cx="650469" cy="277958"/>
          </a:xfrm>
        </p:spPr>
        <p:txBody>
          <a:bodyPr/>
          <a:lstStyle/>
          <a:p>
            <a:pPr algn="r"/>
            <a:fld id="{F3EE269F-382C-4FDF-AA4F-64C84412D0DE}" type="slidenum">
              <a:rPr lang="fr-FR" sz="1200" smtClean="0">
                <a:solidFill>
                  <a:srgbClr val="013863"/>
                </a:solidFill>
              </a:rPr>
              <a:pPr algn="r"/>
              <a:t>59</a:t>
            </a:fld>
            <a:endParaRPr lang="fr-FR" dirty="0">
              <a:solidFill>
                <a:srgbClr val="013863"/>
              </a:solidFill>
            </a:endParaRPr>
          </a:p>
        </p:txBody>
      </p:sp>
      <p:sp>
        <p:nvSpPr>
          <p:cNvPr id="10" name="Rectangle 6">
            <a:extLst>
              <a:ext uri="{FF2B5EF4-FFF2-40B4-BE49-F238E27FC236}">
                <a16:creationId xmlns:a16="http://schemas.microsoft.com/office/drawing/2014/main" id="{167B42ED-C96F-422E-9960-70B509FDABBE}"/>
              </a:ext>
            </a:extLst>
          </p:cNvPr>
          <p:cNvSpPr>
            <a:spLocks noChangeArrowheads="1"/>
          </p:cNvSpPr>
          <p:nvPr/>
        </p:nvSpPr>
        <p:spPr bwMode="auto">
          <a:xfrm>
            <a:off x="6003634" y="291098"/>
            <a:ext cx="184731"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tabLst>
                <a:tab pos="611188" algn="l"/>
              </a:tabLst>
              <a:defRPr>
                <a:solidFill>
                  <a:schemeClr val="tx1"/>
                </a:solidFill>
                <a:latin typeface="Arial" panose="020B0604020202020204" pitchFamily="34" charset="0"/>
              </a:defRPr>
            </a:lvl1pPr>
            <a:lvl2pPr eaLnBrk="0" fontAlgn="base" hangingPunct="0">
              <a:spcBef>
                <a:spcPct val="0"/>
              </a:spcBef>
              <a:spcAft>
                <a:spcPct val="0"/>
              </a:spcAft>
              <a:tabLst>
                <a:tab pos="611188" algn="l"/>
              </a:tabLst>
              <a:defRPr>
                <a:solidFill>
                  <a:schemeClr val="tx1"/>
                </a:solidFill>
                <a:latin typeface="Arial" panose="020B0604020202020204" pitchFamily="34" charset="0"/>
              </a:defRPr>
            </a:lvl2pPr>
            <a:lvl3pPr eaLnBrk="0" fontAlgn="base" hangingPunct="0">
              <a:spcBef>
                <a:spcPct val="0"/>
              </a:spcBef>
              <a:spcAft>
                <a:spcPct val="0"/>
              </a:spcAft>
              <a:tabLst>
                <a:tab pos="611188" algn="l"/>
              </a:tabLst>
              <a:defRPr>
                <a:solidFill>
                  <a:schemeClr val="tx1"/>
                </a:solidFill>
                <a:latin typeface="Arial" panose="020B0604020202020204" pitchFamily="34" charset="0"/>
              </a:defRPr>
            </a:lvl3pPr>
            <a:lvl4pPr eaLnBrk="0" fontAlgn="base" hangingPunct="0">
              <a:spcBef>
                <a:spcPct val="0"/>
              </a:spcBef>
              <a:spcAft>
                <a:spcPct val="0"/>
              </a:spcAft>
              <a:tabLst>
                <a:tab pos="611188" algn="l"/>
              </a:tabLst>
              <a:defRPr>
                <a:solidFill>
                  <a:schemeClr val="tx1"/>
                </a:solidFill>
                <a:latin typeface="Arial" panose="020B0604020202020204" pitchFamily="34" charset="0"/>
              </a:defRPr>
            </a:lvl4pPr>
            <a:lvl5pPr eaLnBrk="0" fontAlgn="base" hangingPunct="0">
              <a:spcBef>
                <a:spcPct val="0"/>
              </a:spcBef>
              <a:spcAft>
                <a:spcPct val="0"/>
              </a:spcAft>
              <a:tabLst>
                <a:tab pos="611188" algn="l"/>
              </a:tabLst>
              <a:defRPr>
                <a:solidFill>
                  <a:schemeClr val="tx1"/>
                </a:solidFill>
                <a:latin typeface="Arial" panose="020B0604020202020204" pitchFamily="34" charset="0"/>
              </a:defRPr>
            </a:lvl5pPr>
            <a:lvl6pPr eaLnBrk="0" fontAlgn="base" hangingPunct="0">
              <a:spcBef>
                <a:spcPct val="0"/>
              </a:spcBef>
              <a:spcAft>
                <a:spcPct val="0"/>
              </a:spcAft>
              <a:tabLst>
                <a:tab pos="611188" algn="l"/>
              </a:tabLst>
              <a:defRPr>
                <a:solidFill>
                  <a:schemeClr val="tx1"/>
                </a:solidFill>
                <a:latin typeface="Arial" panose="020B0604020202020204" pitchFamily="34" charset="0"/>
              </a:defRPr>
            </a:lvl6pPr>
            <a:lvl7pPr eaLnBrk="0" fontAlgn="base" hangingPunct="0">
              <a:spcBef>
                <a:spcPct val="0"/>
              </a:spcBef>
              <a:spcAft>
                <a:spcPct val="0"/>
              </a:spcAft>
              <a:tabLst>
                <a:tab pos="611188" algn="l"/>
              </a:tabLst>
              <a:defRPr>
                <a:solidFill>
                  <a:schemeClr val="tx1"/>
                </a:solidFill>
                <a:latin typeface="Arial" panose="020B0604020202020204" pitchFamily="34" charset="0"/>
              </a:defRPr>
            </a:lvl7pPr>
            <a:lvl8pPr eaLnBrk="0" fontAlgn="base" hangingPunct="0">
              <a:spcBef>
                <a:spcPct val="0"/>
              </a:spcBef>
              <a:spcAft>
                <a:spcPct val="0"/>
              </a:spcAft>
              <a:tabLst>
                <a:tab pos="611188" algn="l"/>
              </a:tabLst>
              <a:defRPr>
                <a:solidFill>
                  <a:schemeClr val="tx1"/>
                </a:solidFill>
                <a:latin typeface="Arial" panose="020B0604020202020204" pitchFamily="34" charset="0"/>
              </a:defRPr>
            </a:lvl8pPr>
            <a:lvl9pPr eaLnBrk="0" fontAlgn="base" hangingPunct="0">
              <a:spcBef>
                <a:spcPct val="0"/>
              </a:spcBef>
              <a:spcAft>
                <a:spcPct val="0"/>
              </a:spcAft>
              <a:tabLst>
                <a:tab pos="611188" algn="l"/>
              </a:tabLst>
              <a:defRPr>
                <a:solidFill>
                  <a:schemeClr val="tx1"/>
                </a:solidFill>
                <a:latin typeface="Arial" panose="020B0604020202020204" pitchFamily="34" charset="0"/>
              </a:defRPr>
            </a:lvl9pPr>
          </a:lstStyle>
          <a:p>
            <a:pPr marL="0" marR="0" lvl="0" indent="0" algn="justLow" defTabSz="914400" rtl="0" eaLnBrk="0" fontAlgn="base" latinLnBrk="0" hangingPunct="0">
              <a:lnSpc>
                <a:spcPct val="100000"/>
              </a:lnSpc>
              <a:spcBef>
                <a:spcPct val="0"/>
              </a:spcBef>
              <a:spcAft>
                <a:spcPct val="0"/>
              </a:spcAft>
              <a:buClrTx/>
              <a:buSzTx/>
              <a:buFontTx/>
              <a:buNone/>
              <a:tabLst>
                <a:tab pos="611188" algn="l"/>
              </a:tabLst>
            </a:pPr>
            <a:br>
              <a:rPr kumimoji="0" lang="fr-FR" altLang="fr-FR" sz="1000" b="0" i="0" u="none" strike="noStrike" cap="none" normalizeH="0" baseline="0" dirty="0">
                <a:ln>
                  <a:noFill/>
                </a:ln>
                <a:solidFill>
                  <a:schemeClr val="tx1"/>
                </a:solidFill>
                <a:effectLst/>
                <a:latin typeface="Arial" panose="020B0604020202020204" pitchFamily="34" charset="0"/>
                <a:ea typeface="Arial" panose="020B0604020202020204" pitchFamily="34" charset="0"/>
              </a:rPr>
            </a:br>
            <a:endParaRPr kumimoji="0" lang="fr-FR" altLang="fr-FR" sz="600" b="0" i="0" u="none" strike="noStrike" cap="none" normalizeH="0" baseline="0" dirty="0">
              <a:ln>
                <a:noFill/>
              </a:ln>
              <a:solidFill>
                <a:schemeClr val="tx1"/>
              </a:solidFill>
              <a:effectLst/>
              <a:latin typeface="Arial" panose="020B0604020202020204" pitchFamily="34" charset="0"/>
            </a:endParaRPr>
          </a:p>
        </p:txBody>
      </p:sp>
      <p:sp>
        <p:nvSpPr>
          <p:cNvPr id="8" name="ZoneTexte 7">
            <a:extLst>
              <a:ext uri="{FF2B5EF4-FFF2-40B4-BE49-F238E27FC236}">
                <a16:creationId xmlns:a16="http://schemas.microsoft.com/office/drawing/2014/main" id="{E7F720F2-2AEA-4D00-A939-FC52B7B49FE8}"/>
              </a:ext>
            </a:extLst>
          </p:cNvPr>
          <p:cNvSpPr txBox="1"/>
          <p:nvPr/>
        </p:nvSpPr>
        <p:spPr>
          <a:xfrm>
            <a:off x="407162" y="603358"/>
            <a:ext cx="12002322" cy="623376"/>
          </a:xfrm>
          <a:prstGeom prst="rect">
            <a:avLst/>
          </a:prstGeom>
          <a:noFill/>
        </p:spPr>
        <p:txBody>
          <a:bodyPr wrap="square">
            <a:spAutoFit/>
          </a:bodyPr>
          <a:lstStyle/>
          <a:p>
            <a:pPr>
              <a:lnSpc>
                <a:spcPts val="4400"/>
              </a:lnSpc>
            </a:pPr>
            <a:r>
              <a:rPr lang="fr-FR" sz="3600" cap="all" spc="-100" dirty="0">
                <a:solidFill>
                  <a:srgbClr val="1AB24B"/>
                </a:solidFill>
                <a:latin typeface="Helvetica" panose="020B0504020202030204" pitchFamily="34" charset="0"/>
              </a:rPr>
              <a:t>GOUVERNANCE  ET CONFIANCE NUMERIQUE</a:t>
            </a:r>
          </a:p>
        </p:txBody>
      </p:sp>
      <p:sp>
        <p:nvSpPr>
          <p:cNvPr id="9" name="Rectangle 5">
            <a:extLst>
              <a:ext uri="{FF2B5EF4-FFF2-40B4-BE49-F238E27FC236}">
                <a16:creationId xmlns:a16="http://schemas.microsoft.com/office/drawing/2014/main" id="{4FAD6A29-F043-4CDD-86D9-1A616D7E2FA3}"/>
              </a:ext>
            </a:extLst>
          </p:cNvPr>
          <p:cNvSpPr>
            <a:spLocks noChangeArrowheads="1"/>
          </p:cNvSpPr>
          <p:nvPr/>
        </p:nvSpPr>
        <p:spPr bwMode="auto">
          <a:xfrm>
            <a:off x="-118412" y="1360007"/>
            <a:ext cx="9341353" cy="5430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223767" tIns="60306" rIns="247572" bIns="0" numCol="1" anchor="ctr" anchorCtr="0" compatLnSpc="1">
            <a:prstTxWarp prst="textNoShape">
              <a:avLst/>
            </a:prstTxWarp>
            <a:spAutoFit/>
          </a:bodyPr>
          <a:lstStyle/>
          <a:p>
            <a:pPr marL="223520" marR="247015">
              <a:lnSpc>
                <a:spcPts val="1580"/>
              </a:lnSpc>
            </a:pPr>
            <a:r>
              <a:rPr lang="fr-FR" b="1" dirty="0">
                <a:solidFill>
                  <a:srgbClr val="003964"/>
                </a:solidFill>
                <a:latin typeface="Helvetica Neue"/>
              </a:rPr>
              <a:t>JURIDIQUE</a:t>
            </a:r>
            <a:r>
              <a:rPr lang="fr-FR" sz="1800" b="1" spc="-5" dirty="0">
                <a:solidFill>
                  <a:srgbClr val="905380"/>
                </a:solidFill>
                <a:effectLst/>
                <a:latin typeface="Arial" panose="020B0604020202020204" pitchFamily="34" charset="0"/>
                <a:ea typeface="Arial" panose="020B0604020202020204" pitchFamily="34" charset="0"/>
              </a:rPr>
              <a:t> </a:t>
            </a:r>
            <a:r>
              <a:rPr lang="fr-FR" b="1" dirty="0">
                <a:solidFill>
                  <a:srgbClr val="003964"/>
                </a:solidFill>
                <a:latin typeface="Helvetica Neue"/>
              </a:rPr>
              <a:t>:LPM RGPD NIS E-</a:t>
            </a:r>
            <a:r>
              <a:rPr lang="fr-FR" b="1" dirty="0" err="1">
                <a:solidFill>
                  <a:srgbClr val="003964"/>
                </a:solidFill>
                <a:latin typeface="Helvetica Neue"/>
              </a:rPr>
              <a:t>privacy</a:t>
            </a:r>
            <a:r>
              <a:rPr lang="fr-FR" b="1" dirty="0">
                <a:solidFill>
                  <a:srgbClr val="003964"/>
                </a:solidFill>
                <a:latin typeface="Helvetica Neue"/>
              </a:rPr>
              <a:t> CNIL ANSSI …….</a:t>
            </a:r>
          </a:p>
          <a:p>
            <a:pPr marR="247015" eaLnBrk="0" fontAlgn="base" hangingPunct="0">
              <a:spcBef>
                <a:spcPct val="0"/>
              </a:spcBef>
              <a:spcAft>
                <a:spcPct val="0"/>
              </a:spcAft>
            </a:pPr>
            <a:endParaRPr lang="fr-FR" b="1" dirty="0">
              <a:solidFill>
                <a:srgbClr val="003964"/>
              </a:solidFill>
              <a:latin typeface="Helvetica Neue"/>
            </a:endParaRPr>
          </a:p>
        </p:txBody>
      </p:sp>
    </p:spTree>
    <p:extLst>
      <p:ext uri="{BB962C8B-B14F-4D97-AF65-F5344CB8AC3E}">
        <p14:creationId xmlns:p14="http://schemas.microsoft.com/office/powerpoint/2010/main" val="29547446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A15F999-1AD1-443F-BD4F-AE9E0BB033D2}"/>
              </a:ext>
            </a:extLst>
          </p:cNvPr>
          <p:cNvSpPr/>
          <p:nvPr/>
        </p:nvSpPr>
        <p:spPr>
          <a:xfrm>
            <a:off x="407162" y="1753799"/>
            <a:ext cx="11459603" cy="3837782"/>
          </a:xfrm>
          <a:prstGeom prst="rect">
            <a:avLst/>
          </a:prstGeom>
        </p:spPr>
        <p:txBody>
          <a:bodyPr wrap="square">
            <a:spAutoFit/>
          </a:bodyPr>
          <a:lstStyle/>
          <a:p>
            <a:pPr marL="107950" marR="132080" algn="just">
              <a:lnSpc>
                <a:spcPct val="121000"/>
              </a:lnSpc>
              <a:spcBef>
                <a:spcPts val="1310"/>
              </a:spcBef>
              <a:spcAft>
                <a:spcPts val="0"/>
              </a:spcAft>
            </a:pPr>
            <a:r>
              <a:rPr lang="fr-FR" sz="1400" dirty="0">
                <a:solidFill>
                  <a:srgbClr val="003964"/>
                </a:solidFill>
                <a:latin typeface="Helvetica Neue"/>
              </a:rPr>
              <a:t>L’informatique s’est enracinée dans l’entreprise. </a:t>
            </a:r>
          </a:p>
          <a:p>
            <a:pPr marL="107950" marR="132080" algn="just">
              <a:lnSpc>
                <a:spcPct val="121000"/>
              </a:lnSpc>
              <a:spcBef>
                <a:spcPts val="1310"/>
              </a:spcBef>
              <a:spcAft>
                <a:spcPts val="0"/>
              </a:spcAft>
            </a:pPr>
            <a:r>
              <a:rPr lang="fr-FR" sz="1400" dirty="0">
                <a:solidFill>
                  <a:srgbClr val="003964"/>
                </a:solidFill>
                <a:latin typeface="Helvetica Neue"/>
              </a:rPr>
              <a:t>Plus personne ne s’imagine passer des commandes à la main, faire sa comptabilité sur papier ni envoyer un télégramme.</a:t>
            </a:r>
          </a:p>
          <a:p>
            <a:pPr marL="107950" marR="132080" algn="just">
              <a:lnSpc>
                <a:spcPct val="121000"/>
              </a:lnSpc>
              <a:spcBef>
                <a:spcPts val="1310"/>
              </a:spcBef>
              <a:spcAft>
                <a:spcPts val="0"/>
              </a:spcAft>
            </a:pPr>
            <a:r>
              <a:rPr lang="fr-FR" sz="1400" dirty="0">
                <a:solidFill>
                  <a:srgbClr val="003964"/>
                </a:solidFill>
                <a:latin typeface="Helvetica Neue"/>
              </a:rPr>
              <a:t>Tout passe par un ordinateur, un smartphone et Internet. Cette transition inévitable engendre des gains de rapidité, de flexibilité et d’ouverture à l’international.</a:t>
            </a:r>
          </a:p>
          <a:p>
            <a:pPr marL="107950" marR="131445" algn="just">
              <a:lnSpc>
                <a:spcPct val="121000"/>
              </a:lnSpc>
              <a:spcBef>
                <a:spcPts val="555"/>
              </a:spcBef>
              <a:spcAft>
                <a:spcPts val="0"/>
              </a:spcAft>
            </a:pPr>
            <a:r>
              <a:rPr lang="fr-FR" sz="1400" dirty="0">
                <a:solidFill>
                  <a:srgbClr val="003964"/>
                </a:solidFill>
                <a:latin typeface="Helvetica Neue"/>
              </a:rPr>
              <a:t>Cela a transformé nos vies et notre société. Sans informatique, nous nous retrouvons démunis, sans pouvoir faire fonctionner l’entreprise ou l’administration. La mécanique s’enraye sans réel moyen de repartir. Mais quand ça marche, l’ensemble semble fonctionner par magie.</a:t>
            </a:r>
          </a:p>
          <a:p>
            <a:pPr marL="107950" marR="132080" algn="just">
              <a:lnSpc>
                <a:spcPct val="121000"/>
              </a:lnSpc>
              <a:spcBef>
                <a:spcPts val="555"/>
              </a:spcBef>
              <a:spcAft>
                <a:spcPts val="0"/>
              </a:spcAft>
            </a:pPr>
            <a:r>
              <a:rPr lang="fr-FR" sz="1400" dirty="0">
                <a:solidFill>
                  <a:srgbClr val="003964"/>
                </a:solidFill>
                <a:latin typeface="Helvetica Neue"/>
              </a:rPr>
              <a:t>De ce constat, j’ai souhaité aborder des thèmes qui me semblent essentiels pour comprendre les fondements de votre système d’information*, les enjeux qui y sont liés et les risques auxquels vous devez faire face.</a:t>
            </a:r>
          </a:p>
          <a:p>
            <a:pPr marL="107950" marR="132080" algn="just">
              <a:lnSpc>
                <a:spcPct val="121000"/>
              </a:lnSpc>
              <a:spcBef>
                <a:spcPts val="555"/>
              </a:spcBef>
              <a:spcAft>
                <a:spcPts val="0"/>
              </a:spcAft>
            </a:pPr>
            <a:r>
              <a:rPr lang="fr-FR" sz="1400" dirty="0">
                <a:solidFill>
                  <a:srgbClr val="003964"/>
                </a:solidFill>
                <a:latin typeface="Helvetica Neue"/>
              </a:rPr>
              <a:t>Si les risques sont communs, les réponses, elles, sont propres à chacun, car elles dépendent de votre </a:t>
            </a:r>
            <a:r>
              <a:rPr lang="fr-FR" sz="1400" b="1" dirty="0">
                <a:solidFill>
                  <a:srgbClr val="003964"/>
                </a:solidFill>
                <a:latin typeface="Helvetica Neue"/>
              </a:rPr>
              <a:t>stratégie</a:t>
            </a:r>
            <a:r>
              <a:rPr lang="fr-FR" sz="1400" dirty="0">
                <a:solidFill>
                  <a:srgbClr val="003964"/>
                </a:solidFill>
                <a:latin typeface="Helvetica Neue"/>
              </a:rPr>
              <a:t>, de votre </a:t>
            </a:r>
            <a:r>
              <a:rPr lang="fr-FR" sz="1400" b="1" dirty="0">
                <a:solidFill>
                  <a:srgbClr val="003964"/>
                </a:solidFill>
                <a:latin typeface="Helvetica Neue"/>
              </a:rPr>
              <a:t>engagement</a:t>
            </a:r>
            <a:r>
              <a:rPr lang="fr-FR" sz="1400" dirty="0">
                <a:solidFill>
                  <a:srgbClr val="003964"/>
                </a:solidFill>
                <a:latin typeface="Helvetica Neue"/>
              </a:rPr>
              <a:t>, de votre appétence aux risques, de votre fonctionnement et de votre </a:t>
            </a:r>
            <a:r>
              <a:rPr lang="fr-FR" sz="1400" b="1" dirty="0">
                <a:solidFill>
                  <a:srgbClr val="003964"/>
                </a:solidFill>
                <a:latin typeface="Helvetica Neue"/>
              </a:rPr>
              <a:t>budget</a:t>
            </a:r>
            <a:r>
              <a:rPr lang="fr-FR" sz="1400" dirty="0">
                <a:solidFill>
                  <a:srgbClr val="003964"/>
                </a:solidFill>
                <a:latin typeface="Helvetica Neue"/>
              </a:rPr>
              <a:t>.</a:t>
            </a:r>
          </a:p>
          <a:p>
            <a:pPr marL="107950" marR="132080" algn="just">
              <a:lnSpc>
                <a:spcPct val="121000"/>
              </a:lnSpc>
              <a:spcBef>
                <a:spcPts val="560"/>
              </a:spcBef>
              <a:spcAft>
                <a:spcPts val="0"/>
              </a:spcAft>
            </a:pPr>
            <a:r>
              <a:rPr lang="fr-FR" sz="1400" dirty="0">
                <a:solidFill>
                  <a:srgbClr val="003964"/>
                </a:solidFill>
                <a:latin typeface="Helvetica Neue"/>
              </a:rPr>
              <a:t>Il est bien sûr impossible en quelques minutes de traiter un sujet aussi important et complexe de manière exhaustive, mais j’espère que cette lecture vous apportera un premier éclairage suffisant.</a:t>
            </a:r>
          </a:p>
        </p:txBody>
      </p:sp>
      <p:sp>
        <p:nvSpPr>
          <p:cNvPr id="6" name="Espace réservé du numéro de diapositive 5">
            <a:extLst>
              <a:ext uri="{FF2B5EF4-FFF2-40B4-BE49-F238E27FC236}">
                <a16:creationId xmlns:a16="http://schemas.microsoft.com/office/drawing/2014/main" id="{F7D85A02-5EE8-44FC-8584-C652F71F9BC4}"/>
              </a:ext>
            </a:extLst>
          </p:cNvPr>
          <p:cNvSpPr>
            <a:spLocks noGrp="1"/>
          </p:cNvSpPr>
          <p:nvPr>
            <p:ph type="sldNum" sz="quarter" idx="12"/>
          </p:nvPr>
        </p:nvSpPr>
        <p:spPr>
          <a:xfrm>
            <a:off x="11541531" y="6545798"/>
            <a:ext cx="650469" cy="277958"/>
          </a:xfrm>
        </p:spPr>
        <p:txBody>
          <a:bodyPr/>
          <a:lstStyle/>
          <a:p>
            <a:pPr algn="r"/>
            <a:fld id="{F3EE269F-382C-4FDF-AA4F-64C84412D0DE}" type="slidenum">
              <a:rPr lang="fr-FR" sz="1200" smtClean="0">
                <a:solidFill>
                  <a:srgbClr val="013863"/>
                </a:solidFill>
              </a:rPr>
              <a:pPr algn="r"/>
              <a:t>6</a:t>
            </a:fld>
            <a:endParaRPr lang="fr-FR" dirty="0">
              <a:solidFill>
                <a:srgbClr val="013863"/>
              </a:solidFill>
            </a:endParaRPr>
          </a:p>
        </p:txBody>
      </p:sp>
      <p:sp>
        <p:nvSpPr>
          <p:cNvPr id="8" name="ZoneTexte 7">
            <a:extLst>
              <a:ext uri="{FF2B5EF4-FFF2-40B4-BE49-F238E27FC236}">
                <a16:creationId xmlns:a16="http://schemas.microsoft.com/office/drawing/2014/main" id="{52DF5D66-5E90-4986-B1C2-EA52BF462306}"/>
              </a:ext>
            </a:extLst>
          </p:cNvPr>
          <p:cNvSpPr txBox="1"/>
          <p:nvPr/>
        </p:nvSpPr>
        <p:spPr>
          <a:xfrm>
            <a:off x="407162" y="603358"/>
            <a:ext cx="12002322" cy="646331"/>
          </a:xfrm>
          <a:prstGeom prst="rect">
            <a:avLst/>
          </a:prstGeom>
          <a:noFill/>
        </p:spPr>
        <p:txBody>
          <a:bodyPr wrap="square">
            <a:spAutoFit/>
          </a:bodyPr>
          <a:lstStyle/>
          <a:p>
            <a:pPr marL="223520" marR="247015">
              <a:spcBef>
                <a:spcPts val="1325"/>
              </a:spcBef>
            </a:pPr>
            <a:r>
              <a:rPr lang="fr-FR" sz="3600" b="1" dirty="0">
                <a:solidFill>
                  <a:srgbClr val="02AD53"/>
                </a:solidFill>
                <a:effectLst/>
                <a:latin typeface="Helvetica" panose="020B0504020202030204" pitchFamily="34" charset="0"/>
                <a:ea typeface="Arial" panose="020B0604020202020204" pitchFamily="34" charset="0"/>
              </a:rPr>
              <a:t>AVANT-PROPOS</a:t>
            </a:r>
          </a:p>
        </p:txBody>
      </p:sp>
    </p:spTree>
    <p:extLst>
      <p:ext uri="{BB962C8B-B14F-4D97-AF65-F5344CB8AC3E}">
        <p14:creationId xmlns:p14="http://schemas.microsoft.com/office/powerpoint/2010/main" val="34510699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A15F999-1AD1-443F-BD4F-AE9E0BB033D2}"/>
              </a:ext>
            </a:extLst>
          </p:cNvPr>
          <p:cNvSpPr/>
          <p:nvPr/>
        </p:nvSpPr>
        <p:spPr>
          <a:xfrm>
            <a:off x="322758" y="2289179"/>
            <a:ext cx="11218773" cy="2477473"/>
          </a:xfrm>
          <a:prstGeom prst="rect">
            <a:avLst/>
          </a:prstGeom>
        </p:spPr>
        <p:txBody>
          <a:bodyPr wrap="square">
            <a:spAutoFit/>
          </a:bodyPr>
          <a:lstStyle/>
          <a:p>
            <a:pPr marL="107950">
              <a:lnSpc>
                <a:spcPct val="121000"/>
              </a:lnSpc>
              <a:spcBef>
                <a:spcPts val="800"/>
              </a:spcBef>
              <a:spcAft>
                <a:spcPts val="0"/>
              </a:spcAft>
            </a:pPr>
            <a:endParaRPr lang="fr-FR" sz="1400" dirty="0">
              <a:solidFill>
                <a:srgbClr val="013863"/>
              </a:solidFill>
              <a:latin typeface="Helvetica" panose="020B0504020202030204" pitchFamily="34" charset="0"/>
            </a:endParaRPr>
          </a:p>
          <a:p>
            <a:pPr marL="107950">
              <a:spcBef>
                <a:spcPts val="740"/>
              </a:spcBef>
              <a:spcAft>
                <a:spcPts val="0"/>
              </a:spcAft>
            </a:pPr>
            <a:r>
              <a:rPr lang="fr-FR" sz="1400" dirty="0">
                <a:solidFill>
                  <a:srgbClr val="013863"/>
                </a:solidFill>
                <a:latin typeface="Helvetica" panose="020B0504020202030204" pitchFamily="34" charset="0"/>
              </a:rPr>
              <a:t>Niveau standard</a:t>
            </a:r>
          </a:p>
          <a:p>
            <a:pPr marL="107950" marR="26035">
              <a:lnSpc>
                <a:spcPct val="121000"/>
              </a:lnSpc>
              <a:spcBef>
                <a:spcPts val="795"/>
              </a:spcBef>
              <a:spcAft>
                <a:spcPts val="0"/>
              </a:spcAft>
            </a:pPr>
            <a:r>
              <a:rPr lang="fr-FR" sz="1400" dirty="0">
                <a:solidFill>
                  <a:srgbClr val="013863"/>
                </a:solidFill>
                <a:latin typeface="Helvetica" panose="020B0504020202030204" pitchFamily="34" charset="0"/>
              </a:rPr>
              <a:t>Savez-vous combien vous a coûté l’intégration du RGPD* dans votre système d’information ?</a:t>
            </a:r>
          </a:p>
          <a:p>
            <a:pPr>
              <a:spcBef>
                <a:spcPts val="45"/>
              </a:spcBef>
            </a:pPr>
            <a:r>
              <a:rPr lang="fr-FR" sz="1400" dirty="0">
                <a:solidFill>
                  <a:srgbClr val="013863"/>
                </a:solidFill>
                <a:latin typeface="Helvetica" panose="020B0504020202030204" pitchFamily="34" charset="0"/>
              </a:rPr>
              <a:t> </a:t>
            </a:r>
          </a:p>
          <a:p>
            <a:pPr marL="107950">
              <a:spcBef>
                <a:spcPts val="480"/>
              </a:spcBef>
            </a:pPr>
            <a:r>
              <a:rPr lang="fr-FR" sz="1400" dirty="0">
                <a:solidFill>
                  <a:srgbClr val="013863"/>
                </a:solidFill>
                <a:latin typeface="Helvetica" panose="020B0504020202030204" pitchFamily="34" charset="0"/>
              </a:rPr>
              <a:t>Niveau avancé</a:t>
            </a:r>
          </a:p>
          <a:p>
            <a:pPr marL="107950">
              <a:lnSpc>
                <a:spcPct val="121000"/>
              </a:lnSpc>
              <a:spcBef>
                <a:spcPts val="795"/>
              </a:spcBef>
              <a:spcAft>
                <a:spcPts val="0"/>
              </a:spcAft>
            </a:pPr>
            <a:r>
              <a:rPr lang="fr-FR" sz="1400" dirty="0">
                <a:solidFill>
                  <a:srgbClr val="013863"/>
                </a:solidFill>
                <a:latin typeface="Helvetica" panose="020B0504020202030204" pitchFamily="34" charset="0"/>
              </a:rPr>
              <a:t>Qui anticipe chez vous les prochaines lois numériques et leurs impacts sur votre entreprise ?</a:t>
            </a:r>
          </a:p>
          <a:p>
            <a:pPr marL="107950" algn="just">
              <a:spcBef>
                <a:spcPts val="800"/>
              </a:spcBef>
            </a:pPr>
            <a:endParaRPr lang="fr-FR" sz="1400" dirty="0">
              <a:solidFill>
                <a:srgbClr val="013863"/>
              </a:solidFill>
              <a:latin typeface="Helvetica" panose="020B0504020202030204" pitchFamily="34" charset="0"/>
            </a:endParaRPr>
          </a:p>
          <a:p>
            <a:pPr marL="107950">
              <a:spcBef>
                <a:spcPts val="480"/>
              </a:spcBef>
            </a:pPr>
            <a:endParaRPr lang="fr-FR" sz="1400" b="1" dirty="0">
              <a:effectLst/>
              <a:latin typeface="Arial" panose="020B0604020202020204" pitchFamily="34" charset="0"/>
              <a:ea typeface="Arial" panose="020B0604020202020204" pitchFamily="34" charset="0"/>
            </a:endParaRPr>
          </a:p>
        </p:txBody>
      </p:sp>
      <p:sp>
        <p:nvSpPr>
          <p:cNvPr id="6" name="Espace réservé du numéro de diapositive 5">
            <a:extLst>
              <a:ext uri="{FF2B5EF4-FFF2-40B4-BE49-F238E27FC236}">
                <a16:creationId xmlns:a16="http://schemas.microsoft.com/office/drawing/2014/main" id="{F7D85A02-5EE8-44FC-8584-C652F71F9BC4}"/>
              </a:ext>
            </a:extLst>
          </p:cNvPr>
          <p:cNvSpPr>
            <a:spLocks noGrp="1"/>
          </p:cNvSpPr>
          <p:nvPr>
            <p:ph type="sldNum" sz="quarter" idx="12"/>
          </p:nvPr>
        </p:nvSpPr>
        <p:spPr>
          <a:xfrm>
            <a:off x="11541531" y="6545798"/>
            <a:ext cx="650469" cy="277958"/>
          </a:xfrm>
        </p:spPr>
        <p:txBody>
          <a:bodyPr/>
          <a:lstStyle/>
          <a:p>
            <a:pPr algn="r"/>
            <a:fld id="{F3EE269F-382C-4FDF-AA4F-64C84412D0DE}" type="slidenum">
              <a:rPr lang="fr-FR" sz="1200" smtClean="0">
                <a:solidFill>
                  <a:srgbClr val="013863"/>
                </a:solidFill>
              </a:rPr>
              <a:pPr algn="r"/>
              <a:t>60</a:t>
            </a:fld>
            <a:endParaRPr lang="fr-FR" dirty="0">
              <a:solidFill>
                <a:srgbClr val="013863"/>
              </a:solidFill>
            </a:endParaRPr>
          </a:p>
        </p:txBody>
      </p:sp>
      <p:sp>
        <p:nvSpPr>
          <p:cNvPr id="10" name="Rectangle 6">
            <a:extLst>
              <a:ext uri="{FF2B5EF4-FFF2-40B4-BE49-F238E27FC236}">
                <a16:creationId xmlns:a16="http://schemas.microsoft.com/office/drawing/2014/main" id="{167B42ED-C96F-422E-9960-70B509FDABBE}"/>
              </a:ext>
            </a:extLst>
          </p:cNvPr>
          <p:cNvSpPr>
            <a:spLocks noChangeArrowheads="1"/>
          </p:cNvSpPr>
          <p:nvPr/>
        </p:nvSpPr>
        <p:spPr bwMode="auto">
          <a:xfrm>
            <a:off x="6003634" y="291098"/>
            <a:ext cx="184731"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tabLst>
                <a:tab pos="611188" algn="l"/>
              </a:tabLst>
              <a:defRPr>
                <a:solidFill>
                  <a:schemeClr val="tx1"/>
                </a:solidFill>
                <a:latin typeface="Arial" panose="020B0604020202020204" pitchFamily="34" charset="0"/>
              </a:defRPr>
            </a:lvl1pPr>
            <a:lvl2pPr eaLnBrk="0" fontAlgn="base" hangingPunct="0">
              <a:spcBef>
                <a:spcPct val="0"/>
              </a:spcBef>
              <a:spcAft>
                <a:spcPct val="0"/>
              </a:spcAft>
              <a:tabLst>
                <a:tab pos="611188" algn="l"/>
              </a:tabLst>
              <a:defRPr>
                <a:solidFill>
                  <a:schemeClr val="tx1"/>
                </a:solidFill>
                <a:latin typeface="Arial" panose="020B0604020202020204" pitchFamily="34" charset="0"/>
              </a:defRPr>
            </a:lvl2pPr>
            <a:lvl3pPr eaLnBrk="0" fontAlgn="base" hangingPunct="0">
              <a:spcBef>
                <a:spcPct val="0"/>
              </a:spcBef>
              <a:spcAft>
                <a:spcPct val="0"/>
              </a:spcAft>
              <a:tabLst>
                <a:tab pos="611188" algn="l"/>
              </a:tabLst>
              <a:defRPr>
                <a:solidFill>
                  <a:schemeClr val="tx1"/>
                </a:solidFill>
                <a:latin typeface="Arial" panose="020B0604020202020204" pitchFamily="34" charset="0"/>
              </a:defRPr>
            </a:lvl3pPr>
            <a:lvl4pPr eaLnBrk="0" fontAlgn="base" hangingPunct="0">
              <a:spcBef>
                <a:spcPct val="0"/>
              </a:spcBef>
              <a:spcAft>
                <a:spcPct val="0"/>
              </a:spcAft>
              <a:tabLst>
                <a:tab pos="611188" algn="l"/>
              </a:tabLst>
              <a:defRPr>
                <a:solidFill>
                  <a:schemeClr val="tx1"/>
                </a:solidFill>
                <a:latin typeface="Arial" panose="020B0604020202020204" pitchFamily="34" charset="0"/>
              </a:defRPr>
            </a:lvl4pPr>
            <a:lvl5pPr eaLnBrk="0" fontAlgn="base" hangingPunct="0">
              <a:spcBef>
                <a:spcPct val="0"/>
              </a:spcBef>
              <a:spcAft>
                <a:spcPct val="0"/>
              </a:spcAft>
              <a:tabLst>
                <a:tab pos="611188" algn="l"/>
              </a:tabLst>
              <a:defRPr>
                <a:solidFill>
                  <a:schemeClr val="tx1"/>
                </a:solidFill>
                <a:latin typeface="Arial" panose="020B0604020202020204" pitchFamily="34" charset="0"/>
              </a:defRPr>
            </a:lvl5pPr>
            <a:lvl6pPr eaLnBrk="0" fontAlgn="base" hangingPunct="0">
              <a:spcBef>
                <a:spcPct val="0"/>
              </a:spcBef>
              <a:spcAft>
                <a:spcPct val="0"/>
              </a:spcAft>
              <a:tabLst>
                <a:tab pos="611188" algn="l"/>
              </a:tabLst>
              <a:defRPr>
                <a:solidFill>
                  <a:schemeClr val="tx1"/>
                </a:solidFill>
                <a:latin typeface="Arial" panose="020B0604020202020204" pitchFamily="34" charset="0"/>
              </a:defRPr>
            </a:lvl6pPr>
            <a:lvl7pPr eaLnBrk="0" fontAlgn="base" hangingPunct="0">
              <a:spcBef>
                <a:spcPct val="0"/>
              </a:spcBef>
              <a:spcAft>
                <a:spcPct val="0"/>
              </a:spcAft>
              <a:tabLst>
                <a:tab pos="611188" algn="l"/>
              </a:tabLst>
              <a:defRPr>
                <a:solidFill>
                  <a:schemeClr val="tx1"/>
                </a:solidFill>
                <a:latin typeface="Arial" panose="020B0604020202020204" pitchFamily="34" charset="0"/>
              </a:defRPr>
            </a:lvl7pPr>
            <a:lvl8pPr eaLnBrk="0" fontAlgn="base" hangingPunct="0">
              <a:spcBef>
                <a:spcPct val="0"/>
              </a:spcBef>
              <a:spcAft>
                <a:spcPct val="0"/>
              </a:spcAft>
              <a:tabLst>
                <a:tab pos="611188" algn="l"/>
              </a:tabLst>
              <a:defRPr>
                <a:solidFill>
                  <a:schemeClr val="tx1"/>
                </a:solidFill>
                <a:latin typeface="Arial" panose="020B0604020202020204" pitchFamily="34" charset="0"/>
              </a:defRPr>
            </a:lvl8pPr>
            <a:lvl9pPr eaLnBrk="0" fontAlgn="base" hangingPunct="0">
              <a:spcBef>
                <a:spcPct val="0"/>
              </a:spcBef>
              <a:spcAft>
                <a:spcPct val="0"/>
              </a:spcAft>
              <a:tabLst>
                <a:tab pos="611188" algn="l"/>
              </a:tabLst>
              <a:defRPr>
                <a:solidFill>
                  <a:schemeClr val="tx1"/>
                </a:solidFill>
                <a:latin typeface="Arial" panose="020B0604020202020204" pitchFamily="34" charset="0"/>
              </a:defRPr>
            </a:lvl9pPr>
          </a:lstStyle>
          <a:p>
            <a:pPr marL="0" marR="0" lvl="0" indent="0" algn="justLow" defTabSz="914400" rtl="0" eaLnBrk="0" fontAlgn="base" latinLnBrk="0" hangingPunct="0">
              <a:lnSpc>
                <a:spcPct val="100000"/>
              </a:lnSpc>
              <a:spcBef>
                <a:spcPct val="0"/>
              </a:spcBef>
              <a:spcAft>
                <a:spcPct val="0"/>
              </a:spcAft>
              <a:buClrTx/>
              <a:buSzTx/>
              <a:buFontTx/>
              <a:buNone/>
              <a:tabLst>
                <a:tab pos="611188" algn="l"/>
              </a:tabLst>
            </a:pPr>
            <a:br>
              <a:rPr kumimoji="0" lang="fr-FR" altLang="fr-FR" sz="1000" b="0" i="0" u="none" strike="noStrike" cap="none" normalizeH="0" baseline="0" dirty="0">
                <a:ln>
                  <a:noFill/>
                </a:ln>
                <a:solidFill>
                  <a:schemeClr val="tx1"/>
                </a:solidFill>
                <a:effectLst/>
                <a:latin typeface="Arial" panose="020B0604020202020204" pitchFamily="34" charset="0"/>
                <a:ea typeface="Arial" panose="020B0604020202020204" pitchFamily="34" charset="0"/>
              </a:rPr>
            </a:br>
            <a:endParaRPr kumimoji="0" lang="fr-FR" altLang="fr-FR" sz="600" b="0" i="0" u="none" strike="noStrike" cap="none" normalizeH="0" baseline="0" dirty="0">
              <a:ln>
                <a:noFill/>
              </a:ln>
              <a:solidFill>
                <a:schemeClr val="tx1"/>
              </a:solidFill>
              <a:effectLst/>
              <a:latin typeface="Arial" panose="020B0604020202020204" pitchFamily="34" charset="0"/>
            </a:endParaRPr>
          </a:p>
        </p:txBody>
      </p:sp>
      <p:sp>
        <p:nvSpPr>
          <p:cNvPr id="8" name="ZoneTexte 7">
            <a:extLst>
              <a:ext uri="{FF2B5EF4-FFF2-40B4-BE49-F238E27FC236}">
                <a16:creationId xmlns:a16="http://schemas.microsoft.com/office/drawing/2014/main" id="{F952962E-52BC-4B2E-AB07-CCB7DD2098D6}"/>
              </a:ext>
            </a:extLst>
          </p:cNvPr>
          <p:cNvSpPr txBox="1"/>
          <p:nvPr/>
        </p:nvSpPr>
        <p:spPr>
          <a:xfrm>
            <a:off x="407162" y="603358"/>
            <a:ext cx="12002322" cy="623376"/>
          </a:xfrm>
          <a:prstGeom prst="rect">
            <a:avLst/>
          </a:prstGeom>
          <a:noFill/>
        </p:spPr>
        <p:txBody>
          <a:bodyPr wrap="square">
            <a:spAutoFit/>
          </a:bodyPr>
          <a:lstStyle/>
          <a:p>
            <a:pPr>
              <a:lnSpc>
                <a:spcPts val="4400"/>
              </a:lnSpc>
            </a:pPr>
            <a:r>
              <a:rPr lang="fr-FR" sz="3600" cap="all" spc="-100" dirty="0">
                <a:solidFill>
                  <a:srgbClr val="1AB24B"/>
                </a:solidFill>
                <a:latin typeface="Helvetica" panose="020B0504020202030204" pitchFamily="34" charset="0"/>
              </a:rPr>
              <a:t>GOUVERNANCE  ET CONFIANCE NUMERIQUE</a:t>
            </a:r>
          </a:p>
        </p:txBody>
      </p:sp>
    </p:spTree>
    <p:extLst>
      <p:ext uri="{BB962C8B-B14F-4D97-AF65-F5344CB8AC3E}">
        <p14:creationId xmlns:p14="http://schemas.microsoft.com/office/powerpoint/2010/main" val="255983213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A15F999-1AD1-443F-BD4F-AE9E0BB033D2}"/>
              </a:ext>
            </a:extLst>
          </p:cNvPr>
          <p:cNvSpPr/>
          <p:nvPr/>
        </p:nvSpPr>
        <p:spPr>
          <a:xfrm>
            <a:off x="322758" y="1802377"/>
            <a:ext cx="8367331" cy="4409412"/>
          </a:xfrm>
          <a:prstGeom prst="rect">
            <a:avLst/>
          </a:prstGeom>
        </p:spPr>
        <p:txBody>
          <a:bodyPr wrap="square">
            <a:spAutoFit/>
          </a:bodyPr>
          <a:lstStyle/>
          <a:p>
            <a:pPr marL="107950" marR="131445" algn="just">
              <a:lnSpc>
                <a:spcPct val="121000"/>
              </a:lnSpc>
              <a:spcBef>
                <a:spcPts val="795"/>
              </a:spcBef>
              <a:spcAft>
                <a:spcPts val="0"/>
              </a:spcAft>
            </a:pPr>
            <a:r>
              <a:rPr lang="fr-FR" sz="1400" dirty="0">
                <a:solidFill>
                  <a:srgbClr val="013863"/>
                </a:solidFill>
                <a:latin typeface="Helvetica" panose="020B0504020202030204" pitchFamily="34" charset="0"/>
              </a:rPr>
              <a:t>Être certifié, c’est répondre à un cahier des charges donné par une norme établie par des organisations externes.</a:t>
            </a:r>
          </a:p>
          <a:p>
            <a:pPr marL="107950">
              <a:spcBef>
                <a:spcPts val="565"/>
              </a:spcBef>
              <a:spcAft>
                <a:spcPts val="0"/>
              </a:spcAft>
            </a:pPr>
            <a:r>
              <a:rPr lang="fr-FR" sz="1400" dirty="0">
                <a:solidFill>
                  <a:srgbClr val="013863"/>
                </a:solidFill>
                <a:latin typeface="Helvetica" panose="020B0504020202030204" pitchFamily="34" charset="0"/>
              </a:rPr>
              <a:t>Le processus est tripartite :</a:t>
            </a:r>
          </a:p>
          <a:p>
            <a:pPr marL="828000" lvl="1" indent="-285750" algn="just">
              <a:spcAft>
                <a:spcPts val="0"/>
              </a:spcAft>
              <a:buClr>
                <a:srgbClr val="787C91"/>
              </a:buClr>
              <a:buSzPts val="1000"/>
              <a:buFont typeface="Arial" panose="020B0604020202020204" pitchFamily="34" charset="0"/>
              <a:buChar char="•"/>
              <a:tabLst>
                <a:tab pos="610870" algn="l"/>
              </a:tabLst>
            </a:pPr>
            <a:r>
              <a:rPr lang="fr-FR" sz="1400" dirty="0">
                <a:solidFill>
                  <a:srgbClr val="013863"/>
                </a:solidFill>
                <a:latin typeface="Helvetica" panose="020B0504020202030204" pitchFamily="34" charset="0"/>
              </a:rPr>
              <a:t>l’organisme audité (qui implémente la norme) ;</a:t>
            </a:r>
          </a:p>
          <a:p>
            <a:pPr marL="828000" marR="132080" lvl="1" indent="-285750" algn="just">
              <a:lnSpc>
                <a:spcPct val="121000"/>
              </a:lnSpc>
              <a:spcAft>
                <a:spcPts val="0"/>
              </a:spcAft>
              <a:buClr>
                <a:srgbClr val="787C91"/>
              </a:buClr>
              <a:buSzPts val="1000"/>
              <a:buFont typeface="Arial" panose="020B0604020202020204" pitchFamily="34" charset="0"/>
              <a:buChar char="•"/>
              <a:tabLst>
                <a:tab pos="610870" algn="l"/>
              </a:tabLst>
            </a:pPr>
            <a:r>
              <a:rPr lang="fr-FR" sz="1400" dirty="0">
                <a:solidFill>
                  <a:srgbClr val="013863"/>
                </a:solidFill>
                <a:latin typeface="Helvetica" panose="020B0504020202030204" pitchFamily="34" charset="0"/>
              </a:rPr>
              <a:t>l’organisme de certification indépendant accrédité par une autorité d’accréditation (COFRAC en France).</a:t>
            </a:r>
          </a:p>
          <a:p>
            <a:pPr marL="828000" marR="391160" lvl="1" indent="-285750" algn="just">
              <a:lnSpc>
                <a:spcPct val="170000"/>
              </a:lnSpc>
              <a:spcAft>
                <a:spcPts val="0"/>
              </a:spcAft>
              <a:buClr>
                <a:srgbClr val="787C91"/>
              </a:buClr>
              <a:buSzPts val="1000"/>
              <a:buFont typeface="Arial" panose="020B0604020202020204" pitchFamily="34" charset="0"/>
              <a:buChar char="•"/>
              <a:tabLst>
                <a:tab pos="610870" algn="l"/>
              </a:tabLst>
            </a:pPr>
            <a:r>
              <a:rPr lang="fr-FR" sz="1400" dirty="0">
                <a:solidFill>
                  <a:srgbClr val="013863"/>
                </a:solidFill>
                <a:latin typeface="Helvetica" panose="020B0504020202030204" pitchFamily="34" charset="0"/>
              </a:rPr>
              <a:t>Les normes les plus connues sont :</a:t>
            </a:r>
          </a:p>
          <a:p>
            <a:pPr marL="828000" marR="131445" lvl="1" indent="-285750" algn="just">
              <a:lnSpc>
                <a:spcPct val="121000"/>
              </a:lnSpc>
              <a:spcAft>
                <a:spcPts val="0"/>
              </a:spcAft>
              <a:buClr>
                <a:srgbClr val="787C91"/>
              </a:buClr>
              <a:buSzPts val="1000"/>
              <a:buFont typeface="Arial" panose="020B0604020202020204" pitchFamily="34" charset="0"/>
              <a:buChar char="•"/>
              <a:tabLst>
                <a:tab pos="610870" algn="l"/>
              </a:tabLst>
            </a:pPr>
            <a:r>
              <a:rPr lang="fr-FR" sz="1400" dirty="0">
                <a:solidFill>
                  <a:srgbClr val="013863"/>
                </a:solidFill>
                <a:latin typeface="Helvetica" panose="020B0504020202030204" pitchFamily="34" charset="0"/>
              </a:rPr>
              <a:t>ISO9001 : définit les critères d’un système de management en prônant une approche processus et l’amélioration continue.</a:t>
            </a:r>
          </a:p>
          <a:p>
            <a:pPr marL="828000" marR="132080" lvl="1" indent="-285750" algn="just">
              <a:lnSpc>
                <a:spcPct val="121000"/>
              </a:lnSpc>
              <a:buClr>
                <a:srgbClr val="787C91"/>
              </a:buClr>
              <a:buSzPts val="1000"/>
              <a:buFont typeface="Arial" panose="020B0604020202020204" pitchFamily="34" charset="0"/>
              <a:buChar char="•"/>
              <a:tabLst>
                <a:tab pos="610870" algn="l"/>
              </a:tabLst>
            </a:pPr>
            <a:r>
              <a:rPr lang="fr-FR" sz="1400" dirty="0">
                <a:solidFill>
                  <a:srgbClr val="013863"/>
                </a:solidFill>
                <a:latin typeface="Helvetica" panose="020B0504020202030204" pitchFamily="34" charset="0"/>
              </a:rPr>
              <a:t>ISO27001 : mise en œuvre d’un système de management de la sécurité de l’information.</a:t>
            </a:r>
          </a:p>
          <a:p>
            <a:pPr marL="828000" marR="132080" lvl="1" indent="-285750" algn="just">
              <a:lnSpc>
                <a:spcPct val="121000"/>
              </a:lnSpc>
              <a:spcAft>
                <a:spcPts val="0"/>
              </a:spcAft>
              <a:buClr>
                <a:srgbClr val="787C91"/>
              </a:buClr>
              <a:buSzPts val="1000"/>
              <a:buFont typeface="Arial" panose="020B0604020202020204" pitchFamily="34" charset="0"/>
              <a:buChar char="•"/>
              <a:tabLst>
                <a:tab pos="610870" algn="l"/>
              </a:tabLst>
            </a:pPr>
            <a:r>
              <a:rPr lang="fr-FR" sz="1400" dirty="0">
                <a:solidFill>
                  <a:srgbClr val="013863"/>
                </a:solidFill>
                <a:latin typeface="Helvetica" panose="020B0504020202030204" pitchFamily="34" charset="0"/>
              </a:rPr>
              <a:t>ISO27005 : gestion des risques dans le contexte de la sécurisation des systèmes d’information.</a:t>
            </a:r>
          </a:p>
          <a:p>
            <a:pPr marL="107950" marR="132080" algn="just">
              <a:lnSpc>
                <a:spcPct val="121000"/>
              </a:lnSpc>
              <a:spcBef>
                <a:spcPts val="560"/>
              </a:spcBef>
              <a:spcAft>
                <a:spcPts val="0"/>
              </a:spcAft>
            </a:pPr>
            <a:r>
              <a:rPr lang="fr-FR" sz="1400" dirty="0">
                <a:solidFill>
                  <a:srgbClr val="013863"/>
                </a:solidFill>
                <a:latin typeface="Helvetica" panose="020B0504020202030204" pitchFamily="34" charset="0"/>
              </a:rPr>
              <a:t>Hors obligation sectorielle ou légale (par exemple le référentiel PCI-DSS. pour les acteurs de la chaîne monétique des cartes de paiement), (ou HDS pour les hébergements dans le domaine de la santé) une certification n’est pas obligatoire. Une organisation peut mettre en place un Système de Management de la Sécurité de l’Information répondant partiellement aux exigences exprimées.</a:t>
            </a:r>
          </a:p>
        </p:txBody>
      </p:sp>
      <p:sp>
        <p:nvSpPr>
          <p:cNvPr id="6" name="Espace réservé du numéro de diapositive 5">
            <a:extLst>
              <a:ext uri="{FF2B5EF4-FFF2-40B4-BE49-F238E27FC236}">
                <a16:creationId xmlns:a16="http://schemas.microsoft.com/office/drawing/2014/main" id="{F7D85A02-5EE8-44FC-8584-C652F71F9BC4}"/>
              </a:ext>
            </a:extLst>
          </p:cNvPr>
          <p:cNvSpPr>
            <a:spLocks noGrp="1"/>
          </p:cNvSpPr>
          <p:nvPr>
            <p:ph type="sldNum" sz="quarter" idx="12"/>
          </p:nvPr>
        </p:nvSpPr>
        <p:spPr>
          <a:xfrm>
            <a:off x="11541531" y="6545798"/>
            <a:ext cx="650469" cy="277958"/>
          </a:xfrm>
        </p:spPr>
        <p:txBody>
          <a:bodyPr/>
          <a:lstStyle/>
          <a:p>
            <a:pPr algn="r"/>
            <a:fld id="{F3EE269F-382C-4FDF-AA4F-64C84412D0DE}" type="slidenum">
              <a:rPr lang="fr-FR" sz="1200" smtClean="0">
                <a:solidFill>
                  <a:srgbClr val="013863"/>
                </a:solidFill>
              </a:rPr>
              <a:pPr algn="r"/>
              <a:t>61</a:t>
            </a:fld>
            <a:endParaRPr lang="fr-FR" dirty="0">
              <a:solidFill>
                <a:srgbClr val="013863"/>
              </a:solidFill>
            </a:endParaRPr>
          </a:p>
        </p:txBody>
      </p:sp>
      <p:sp>
        <p:nvSpPr>
          <p:cNvPr id="8" name="ZoneTexte 7">
            <a:extLst>
              <a:ext uri="{FF2B5EF4-FFF2-40B4-BE49-F238E27FC236}">
                <a16:creationId xmlns:a16="http://schemas.microsoft.com/office/drawing/2014/main" id="{52DF5D66-5E90-4986-B1C2-EA52BF462306}"/>
              </a:ext>
            </a:extLst>
          </p:cNvPr>
          <p:cNvSpPr txBox="1"/>
          <p:nvPr/>
        </p:nvSpPr>
        <p:spPr>
          <a:xfrm>
            <a:off x="407162" y="603358"/>
            <a:ext cx="12002322" cy="623376"/>
          </a:xfrm>
          <a:prstGeom prst="rect">
            <a:avLst/>
          </a:prstGeom>
          <a:noFill/>
        </p:spPr>
        <p:txBody>
          <a:bodyPr wrap="square">
            <a:spAutoFit/>
          </a:bodyPr>
          <a:lstStyle/>
          <a:p>
            <a:pPr>
              <a:lnSpc>
                <a:spcPts val="4400"/>
              </a:lnSpc>
            </a:pPr>
            <a:r>
              <a:rPr lang="fr-FR" sz="3600" cap="all" spc="-100" dirty="0">
                <a:solidFill>
                  <a:srgbClr val="1AB24B"/>
                </a:solidFill>
                <a:latin typeface="Helvetica" panose="020B0504020202030204" pitchFamily="34" charset="0"/>
              </a:rPr>
              <a:t>GOUVERNANCE  ET CONFIANCE NUMERIQUE</a:t>
            </a:r>
          </a:p>
        </p:txBody>
      </p:sp>
      <p:sp>
        <p:nvSpPr>
          <p:cNvPr id="10" name="Rectangle 6">
            <a:extLst>
              <a:ext uri="{FF2B5EF4-FFF2-40B4-BE49-F238E27FC236}">
                <a16:creationId xmlns:a16="http://schemas.microsoft.com/office/drawing/2014/main" id="{167B42ED-C96F-422E-9960-70B509FDABBE}"/>
              </a:ext>
            </a:extLst>
          </p:cNvPr>
          <p:cNvSpPr>
            <a:spLocks noChangeArrowheads="1"/>
          </p:cNvSpPr>
          <p:nvPr/>
        </p:nvSpPr>
        <p:spPr bwMode="auto">
          <a:xfrm>
            <a:off x="6003634" y="291098"/>
            <a:ext cx="184731"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tabLst>
                <a:tab pos="611188" algn="l"/>
              </a:tabLst>
              <a:defRPr>
                <a:solidFill>
                  <a:schemeClr val="tx1"/>
                </a:solidFill>
                <a:latin typeface="Arial" panose="020B0604020202020204" pitchFamily="34" charset="0"/>
              </a:defRPr>
            </a:lvl1pPr>
            <a:lvl2pPr eaLnBrk="0" fontAlgn="base" hangingPunct="0">
              <a:spcBef>
                <a:spcPct val="0"/>
              </a:spcBef>
              <a:spcAft>
                <a:spcPct val="0"/>
              </a:spcAft>
              <a:tabLst>
                <a:tab pos="611188" algn="l"/>
              </a:tabLst>
              <a:defRPr>
                <a:solidFill>
                  <a:schemeClr val="tx1"/>
                </a:solidFill>
                <a:latin typeface="Arial" panose="020B0604020202020204" pitchFamily="34" charset="0"/>
              </a:defRPr>
            </a:lvl2pPr>
            <a:lvl3pPr eaLnBrk="0" fontAlgn="base" hangingPunct="0">
              <a:spcBef>
                <a:spcPct val="0"/>
              </a:spcBef>
              <a:spcAft>
                <a:spcPct val="0"/>
              </a:spcAft>
              <a:tabLst>
                <a:tab pos="611188" algn="l"/>
              </a:tabLst>
              <a:defRPr>
                <a:solidFill>
                  <a:schemeClr val="tx1"/>
                </a:solidFill>
                <a:latin typeface="Arial" panose="020B0604020202020204" pitchFamily="34" charset="0"/>
              </a:defRPr>
            </a:lvl3pPr>
            <a:lvl4pPr eaLnBrk="0" fontAlgn="base" hangingPunct="0">
              <a:spcBef>
                <a:spcPct val="0"/>
              </a:spcBef>
              <a:spcAft>
                <a:spcPct val="0"/>
              </a:spcAft>
              <a:tabLst>
                <a:tab pos="611188" algn="l"/>
              </a:tabLst>
              <a:defRPr>
                <a:solidFill>
                  <a:schemeClr val="tx1"/>
                </a:solidFill>
                <a:latin typeface="Arial" panose="020B0604020202020204" pitchFamily="34" charset="0"/>
              </a:defRPr>
            </a:lvl4pPr>
            <a:lvl5pPr eaLnBrk="0" fontAlgn="base" hangingPunct="0">
              <a:spcBef>
                <a:spcPct val="0"/>
              </a:spcBef>
              <a:spcAft>
                <a:spcPct val="0"/>
              </a:spcAft>
              <a:tabLst>
                <a:tab pos="611188" algn="l"/>
              </a:tabLst>
              <a:defRPr>
                <a:solidFill>
                  <a:schemeClr val="tx1"/>
                </a:solidFill>
                <a:latin typeface="Arial" panose="020B0604020202020204" pitchFamily="34" charset="0"/>
              </a:defRPr>
            </a:lvl5pPr>
            <a:lvl6pPr eaLnBrk="0" fontAlgn="base" hangingPunct="0">
              <a:spcBef>
                <a:spcPct val="0"/>
              </a:spcBef>
              <a:spcAft>
                <a:spcPct val="0"/>
              </a:spcAft>
              <a:tabLst>
                <a:tab pos="611188" algn="l"/>
              </a:tabLst>
              <a:defRPr>
                <a:solidFill>
                  <a:schemeClr val="tx1"/>
                </a:solidFill>
                <a:latin typeface="Arial" panose="020B0604020202020204" pitchFamily="34" charset="0"/>
              </a:defRPr>
            </a:lvl6pPr>
            <a:lvl7pPr eaLnBrk="0" fontAlgn="base" hangingPunct="0">
              <a:spcBef>
                <a:spcPct val="0"/>
              </a:spcBef>
              <a:spcAft>
                <a:spcPct val="0"/>
              </a:spcAft>
              <a:tabLst>
                <a:tab pos="611188" algn="l"/>
              </a:tabLst>
              <a:defRPr>
                <a:solidFill>
                  <a:schemeClr val="tx1"/>
                </a:solidFill>
                <a:latin typeface="Arial" panose="020B0604020202020204" pitchFamily="34" charset="0"/>
              </a:defRPr>
            </a:lvl7pPr>
            <a:lvl8pPr eaLnBrk="0" fontAlgn="base" hangingPunct="0">
              <a:spcBef>
                <a:spcPct val="0"/>
              </a:spcBef>
              <a:spcAft>
                <a:spcPct val="0"/>
              </a:spcAft>
              <a:tabLst>
                <a:tab pos="611188" algn="l"/>
              </a:tabLst>
              <a:defRPr>
                <a:solidFill>
                  <a:schemeClr val="tx1"/>
                </a:solidFill>
                <a:latin typeface="Arial" panose="020B0604020202020204" pitchFamily="34" charset="0"/>
              </a:defRPr>
            </a:lvl8pPr>
            <a:lvl9pPr eaLnBrk="0" fontAlgn="base" hangingPunct="0">
              <a:spcBef>
                <a:spcPct val="0"/>
              </a:spcBef>
              <a:spcAft>
                <a:spcPct val="0"/>
              </a:spcAft>
              <a:tabLst>
                <a:tab pos="611188" algn="l"/>
              </a:tabLst>
              <a:defRPr>
                <a:solidFill>
                  <a:schemeClr val="tx1"/>
                </a:solidFill>
                <a:latin typeface="Arial" panose="020B0604020202020204" pitchFamily="34" charset="0"/>
              </a:defRPr>
            </a:lvl9pPr>
          </a:lstStyle>
          <a:p>
            <a:pPr marL="0" marR="0" lvl="0" indent="0" algn="justLow" defTabSz="914400" rtl="0" eaLnBrk="0" fontAlgn="base" latinLnBrk="0" hangingPunct="0">
              <a:lnSpc>
                <a:spcPct val="100000"/>
              </a:lnSpc>
              <a:spcBef>
                <a:spcPct val="0"/>
              </a:spcBef>
              <a:spcAft>
                <a:spcPct val="0"/>
              </a:spcAft>
              <a:buClrTx/>
              <a:buSzTx/>
              <a:buFontTx/>
              <a:buNone/>
              <a:tabLst>
                <a:tab pos="611188" algn="l"/>
              </a:tabLst>
            </a:pPr>
            <a:br>
              <a:rPr kumimoji="0" lang="fr-FR" altLang="fr-FR" sz="1000" b="0" i="0" u="none" strike="noStrike" cap="none" normalizeH="0" baseline="0" dirty="0">
                <a:ln>
                  <a:noFill/>
                </a:ln>
                <a:solidFill>
                  <a:schemeClr val="tx1"/>
                </a:solidFill>
                <a:effectLst/>
                <a:latin typeface="Arial" panose="020B0604020202020204" pitchFamily="34" charset="0"/>
                <a:ea typeface="Arial" panose="020B0604020202020204" pitchFamily="34" charset="0"/>
              </a:rPr>
            </a:br>
            <a:endParaRPr kumimoji="0" lang="fr-FR" altLang="fr-FR" sz="600" b="0" i="0" u="none" strike="noStrike" cap="none" normalizeH="0" baseline="0" dirty="0">
              <a:ln>
                <a:noFill/>
              </a:ln>
              <a:solidFill>
                <a:schemeClr val="tx1"/>
              </a:solidFill>
              <a:effectLst/>
              <a:latin typeface="Arial" panose="020B0604020202020204" pitchFamily="34" charset="0"/>
            </a:endParaRPr>
          </a:p>
        </p:txBody>
      </p:sp>
      <p:sp>
        <p:nvSpPr>
          <p:cNvPr id="2" name="Rectangle 4">
            <a:extLst>
              <a:ext uri="{FF2B5EF4-FFF2-40B4-BE49-F238E27FC236}">
                <a16:creationId xmlns:a16="http://schemas.microsoft.com/office/drawing/2014/main" id="{A72DCD11-0FC5-4F59-AA52-7898C03E2CFC}"/>
              </a:ext>
            </a:extLst>
          </p:cNvPr>
          <p:cNvSpPr>
            <a:spLocks noChangeArrowheads="1"/>
          </p:cNvSpPr>
          <p:nvPr/>
        </p:nvSpPr>
        <p:spPr bwMode="auto">
          <a:xfrm flipV="1">
            <a:off x="12192000" y="698408"/>
            <a:ext cx="7348005"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fr-FR"/>
          </a:p>
        </p:txBody>
      </p:sp>
      <p:sp>
        <p:nvSpPr>
          <p:cNvPr id="9" name="Rectangle 5">
            <a:extLst>
              <a:ext uri="{FF2B5EF4-FFF2-40B4-BE49-F238E27FC236}">
                <a16:creationId xmlns:a16="http://schemas.microsoft.com/office/drawing/2014/main" id="{B4F4A648-5A4A-4532-9BCE-364AC50BB143}"/>
              </a:ext>
            </a:extLst>
          </p:cNvPr>
          <p:cNvSpPr>
            <a:spLocks noChangeArrowheads="1"/>
          </p:cNvSpPr>
          <p:nvPr/>
        </p:nvSpPr>
        <p:spPr bwMode="auto">
          <a:xfrm>
            <a:off x="78941" y="1360007"/>
            <a:ext cx="9341353" cy="5430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223767" tIns="60306" rIns="247572" bIns="0" numCol="1" anchor="ctr" anchorCtr="0" compatLnSpc="1">
            <a:prstTxWarp prst="textNoShape">
              <a:avLst/>
            </a:prstTxWarp>
            <a:spAutoFit/>
          </a:bodyPr>
          <a:lstStyle/>
          <a:p>
            <a:pPr marL="223520" marR="247015">
              <a:lnSpc>
                <a:spcPts val="1580"/>
              </a:lnSpc>
            </a:pPr>
            <a:r>
              <a:rPr lang="fr-FR" altLang="fr-FR" b="1" dirty="0">
                <a:solidFill>
                  <a:srgbClr val="003964"/>
                </a:solidFill>
                <a:latin typeface="Helvetica Neue"/>
              </a:rPr>
              <a:t>CERTIFICATION</a:t>
            </a:r>
            <a:r>
              <a:rPr lang="fr-FR" b="1" dirty="0">
                <a:solidFill>
                  <a:srgbClr val="003964"/>
                </a:solidFill>
                <a:latin typeface="Helvetica Neue"/>
              </a:rPr>
              <a:t> :</a:t>
            </a:r>
            <a:r>
              <a:rPr lang="fr-FR" altLang="fr-FR" b="1" dirty="0">
                <a:solidFill>
                  <a:srgbClr val="003964"/>
                </a:solidFill>
                <a:latin typeface="Helvetica Neue"/>
              </a:rPr>
              <a:t> PROVIDENCE, PARATONNERRE OU PARAPLUIE ?</a:t>
            </a:r>
            <a:endParaRPr lang="fr-FR" b="1" dirty="0">
              <a:solidFill>
                <a:srgbClr val="003964"/>
              </a:solidFill>
              <a:latin typeface="Helvetica Neue"/>
            </a:endParaRPr>
          </a:p>
          <a:p>
            <a:pPr marR="247015" eaLnBrk="0" fontAlgn="base" hangingPunct="0">
              <a:spcBef>
                <a:spcPct val="0"/>
              </a:spcBef>
              <a:spcAft>
                <a:spcPct val="0"/>
              </a:spcAft>
            </a:pPr>
            <a:endParaRPr lang="fr-FR" b="1" dirty="0">
              <a:solidFill>
                <a:srgbClr val="003964"/>
              </a:solidFill>
              <a:latin typeface="Helvetica Neue"/>
            </a:endParaRPr>
          </a:p>
        </p:txBody>
      </p:sp>
      <p:pic>
        <p:nvPicPr>
          <p:cNvPr id="13" name="image35.png">
            <a:extLst>
              <a:ext uri="{FF2B5EF4-FFF2-40B4-BE49-F238E27FC236}">
                <a16:creationId xmlns:a16="http://schemas.microsoft.com/office/drawing/2014/main" id="{6954DB0B-3AE2-4CAE-B697-F05ABC852F9B}"/>
              </a:ext>
            </a:extLst>
          </p:cNvPr>
          <p:cNvPicPr>
            <a:picLocks noChangeAspect="1"/>
          </p:cNvPicPr>
          <p:nvPr/>
        </p:nvPicPr>
        <p:blipFill>
          <a:blip r:embed="rId2" cstate="print"/>
          <a:stretch>
            <a:fillRect/>
          </a:stretch>
        </p:blipFill>
        <p:spPr>
          <a:xfrm>
            <a:off x="8607488" y="1966837"/>
            <a:ext cx="3041408" cy="3236691"/>
          </a:xfrm>
          <a:prstGeom prst="rect">
            <a:avLst/>
          </a:prstGeom>
        </p:spPr>
      </p:pic>
    </p:spTree>
    <p:extLst>
      <p:ext uri="{BB962C8B-B14F-4D97-AF65-F5344CB8AC3E}">
        <p14:creationId xmlns:p14="http://schemas.microsoft.com/office/powerpoint/2010/main" val="361610578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A15F999-1AD1-443F-BD4F-AE9E0BB033D2}"/>
              </a:ext>
            </a:extLst>
          </p:cNvPr>
          <p:cNvSpPr/>
          <p:nvPr/>
        </p:nvSpPr>
        <p:spPr>
          <a:xfrm>
            <a:off x="322758" y="2085248"/>
            <a:ext cx="11459187" cy="3755323"/>
          </a:xfrm>
          <a:prstGeom prst="rect">
            <a:avLst/>
          </a:prstGeom>
        </p:spPr>
        <p:txBody>
          <a:bodyPr wrap="square">
            <a:spAutoFit/>
          </a:bodyPr>
          <a:lstStyle/>
          <a:p>
            <a:pPr marL="107950" marR="132715" algn="just">
              <a:lnSpc>
                <a:spcPct val="121000"/>
              </a:lnSpc>
              <a:spcBef>
                <a:spcPts val="800"/>
              </a:spcBef>
            </a:pPr>
            <a:r>
              <a:rPr lang="fr-FR" sz="1600" b="1" dirty="0">
                <a:solidFill>
                  <a:srgbClr val="013863"/>
                </a:solidFill>
                <a:latin typeface="Helvetica" panose="020B0504020202030204" pitchFamily="34" charset="0"/>
              </a:rPr>
              <a:t>Les enjeux métier</a:t>
            </a:r>
          </a:p>
          <a:p>
            <a:pPr marL="107950" marR="132080" algn="just">
              <a:lnSpc>
                <a:spcPct val="121000"/>
              </a:lnSpc>
              <a:spcBef>
                <a:spcPts val="800"/>
              </a:spcBef>
              <a:spcAft>
                <a:spcPts val="0"/>
              </a:spcAft>
            </a:pPr>
            <a:endParaRPr lang="fr-FR" sz="1400" dirty="0">
              <a:solidFill>
                <a:srgbClr val="013863"/>
              </a:solidFill>
              <a:latin typeface="Helvetica" panose="020B0504020202030204" pitchFamily="34" charset="0"/>
            </a:endParaRPr>
          </a:p>
          <a:p>
            <a:pPr marL="107950" marR="132080" algn="just">
              <a:lnSpc>
                <a:spcPct val="121000"/>
              </a:lnSpc>
              <a:spcBef>
                <a:spcPts val="800"/>
              </a:spcBef>
              <a:spcAft>
                <a:spcPts val="0"/>
              </a:spcAft>
            </a:pPr>
            <a:r>
              <a:rPr lang="fr-FR" sz="1400" dirty="0">
                <a:solidFill>
                  <a:srgbClr val="013863"/>
                </a:solidFill>
                <a:latin typeface="Helvetica" panose="020B0504020202030204" pitchFamily="34" charset="0"/>
              </a:rPr>
              <a:t>Les enjeux d’une certification :</a:t>
            </a:r>
          </a:p>
          <a:p>
            <a:pPr marL="742950" marR="132080" lvl="1" indent="-285750">
              <a:lnSpc>
                <a:spcPct val="121000"/>
              </a:lnSpc>
              <a:spcBef>
                <a:spcPts val="815"/>
              </a:spcBef>
              <a:spcAft>
                <a:spcPts val="0"/>
              </a:spcAft>
              <a:buClr>
                <a:srgbClr val="787C91"/>
              </a:buClr>
              <a:buSzPts val="1000"/>
              <a:buFont typeface="Arial" panose="020B0604020202020204" pitchFamily="34" charset="0"/>
              <a:buChar char="•"/>
              <a:tabLst>
                <a:tab pos="610870" algn="l"/>
              </a:tabLst>
            </a:pPr>
            <a:r>
              <a:rPr lang="fr-FR" sz="1400" dirty="0">
                <a:solidFill>
                  <a:srgbClr val="013863"/>
                </a:solidFill>
                <a:latin typeface="Helvetica" panose="020B0504020202030204" pitchFamily="34" charset="0"/>
              </a:rPr>
              <a:t>Reconnaissance/Crédibilité : être reconnu par un organisme accrédité et indépendant.</a:t>
            </a:r>
          </a:p>
          <a:p>
            <a:pPr marL="742950" marR="131445" lvl="1" indent="-285750">
              <a:lnSpc>
                <a:spcPct val="121000"/>
              </a:lnSpc>
              <a:spcBef>
                <a:spcPts val="565"/>
              </a:spcBef>
              <a:spcAft>
                <a:spcPts val="0"/>
              </a:spcAft>
              <a:buClr>
                <a:srgbClr val="787C91"/>
              </a:buClr>
              <a:buSzPts val="1000"/>
              <a:buFont typeface="Arial" panose="020B0604020202020204" pitchFamily="34" charset="0"/>
              <a:buChar char="•"/>
              <a:tabLst>
                <a:tab pos="610870" algn="l"/>
              </a:tabLst>
            </a:pPr>
            <a:r>
              <a:rPr lang="fr-FR" sz="1400" dirty="0">
                <a:solidFill>
                  <a:srgbClr val="013863"/>
                </a:solidFill>
                <a:latin typeface="Helvetica" panose="020B0504020202030204" pitchFamily="34" charset="0"/>
              </a:rPr>
              <a:t>Financier : un effort anticipé sur la durée coûte moins cher qu’un effort « one shot » à la suite d’une crise.</a:t>
            </a:r>
          </a:p>
          <a:p>
            <a:pPr marL="742950" marR="132080" lvl="1" indent="-285750" algn="just" rtl="0">
              <a:lnSpc>
                <a:spcPct val="121000"/>
              </a:lnSpc>
              <a:spcBef>
                <a:spcPts val="480"/>
              </a:spcBef>
              <a:spcAft>
                <a:spcPts val="0"/>
              </a:spcAft>
              <a:buClr>
                <a:srgbClr val="787C91"/>
              </a:buClr>
              <a:buSzPts val="1000"/>
              <a:buFont typeface="Arial" panose="020B0604020202020204" pitchFamily="34" charset="0"/>
              <a:buChar char="•"/>
              <a:tabLst>
                <a:tab pos="610870" algn="l"/>
              </a:tabLst>
            </a:pPr>
            <a:r>
              <a:rPr lang="fr-FR" sz="1400" dirty="0">
                <a:solidFill>
                  <a:srgbClr val="013863"/>
                </a:solidFill>
                <a:latin typeface="Helvetica" panose="020B0504020202030204" pitchFamily="34" charset="0"/>
              </a:rPr>
              <a:t>Marketing : parfois, les certifications font partie des exigences d’appel d’offres.</a:t>
            </a:r>
          </a:p>
          <a:p>
            <a:pPr marL="742950" marR="132080" lvl="1" indent="-285750" algn="just">
              <a:lnSpc>
                <a:spcPct val="121000"/>
              </a:lnSpc>
              <a:spcBef>
                <a:spcPts val="560"/>
              </a:spcBef>
              <a:buClr>
                <a:srgbClr val="787C91"/>
              </a:buClr>
              <a:buSzPts val="1000"/>
              <a:buFont typeface="Arial" panose="020B0604020202020204" pitchFamily="34" charset="0"/>
              <a:buChar char="•"/>
              <a:tabLst>
                <a:tab pos="610870" algn="l"/>
              </a:tabLst>
            </a:pPr>
            <a:r>
              <a:rPr lang="fr-FR" sz="1400" dirty="0">
                <a:solidFill>
                  <a:srgbClr val="013863"/>
                </a:solidFill>
                <a:latin typeface="Helvetica" panose="020B0504020202030204" pitchFamily="34" charset="0"/>
              </a:rPr>
              <a:t>Optimisation : une certification engendre une plus grande maturité des processus, favorise l’amélioration continue et développe une culture commune au sein de l’entreprise.</a:t>
            </a:r>
          </a:p>
          <a:p>
            <a:pPr marL="742950" marR="131445" lvl="1" indent="-285750">
              <a:lnSpc>
                <a:spcPct val="121000"/>
              </a:lnSpc>
              <a:spcBef>
                <a:spcPts val="565"/>
              </a:spcBef>
              <a:spcAft>
                <a:spcPts val="0"/>
              </a:spcAft>
              <a:buClr>
                <a:srgbClr val="787C91"/>
              </a:buClr>
              <a:buSzPts val="1000"/>
              <a:buFont typeface="Arial" panose="020B0604020202020204" pitchFamily="34" charset="0"/>
              <a:buChar char="•"/>
              <a:tabLst>
                <a:tab pos="610870" algn="l"/>
              </a:tabLst>
            </a:pPr>
            <a:endParaRPr lang="fr-FR" sz="1400" dirty="0">
              <a:solidFill>
                <a:srgbClr val="013863"/>
              </a:solidFill>
              <a:latin typeface="Helvetica" panose="020B0504020202030204" pitchFamily="34" charset="0"/>
            </a:endParaRPr>
          </a:p>
          <a:p>
            <a:pPr marL="107950" marR="132080" algn="just">
              <a:lnSpc>
                <a:spcPct val="121000"/>
              </a:lnSpc>
              <a:spcBef>
                <a:spcPts val="550"/>
              </a:spcBef>
              <a:spcAft>
                <a:spcPts val="0"/>
              </a:spcAft>
            </a:pPr>
            <a:endParaRPr lang="fr-FR" sz="1400" dirty="0">
              <a:solidFill>
                <a:srgbClr val="013863"/>
              </a:solidFill>
              <a:latin typeface="Helvetica" panose="020B0504020202030204" pitchFamily="34" charset="0"/>
            </a:endParaRPr>
          </a:p>
          <a:p>
            <a:pPr marL="107950" marR="131445" algn="just">
              <a:lnSpc>
                <a:spcPct val="121000"/>
              </a:lnSpc>
              <a:spcBef>
                <a:spcPts val="795"/>
              </a:spcBef>
              <a:spcAft>
                <a:spcPts val="0"/>
              </a:spcAft>
            </a:pPr>
            <a:endParaRPr lang="fr-FR" sz="1400" b="1" dirty="0">
              <a:effectLst/>
              <a:latin typeface="Arial" panose="020B0604020202020204" pitchFamily="34" charset="0"/>
              <a:ea typeface="Arial" panose="020B0604020202020204" pitchFamily="34" charset="0"/>
            </a:endParaRPr>
          </a:p>
        </p:txBody>
      </p:sp>
      <p:sp>
        <p:nvSpPr>
          <p:cNvPr id="6" name="Espace réservé du numéro de diapositive 5">
            <a:extLst>
              <a:ext uri="{FF2B5EF4-FFF2-40B4-BE49-F238E27FC236}">
                <a16:creationId xmlns:a16="http://schemas.microsoft.com/office/drawing/2014/main" id="{F7D85A02-5EE8-44FC-8584-C652F71F9BC4}"/>
              </a:ext>
            </a:extLst>
          </p:cNvPr>
          <p:cNvSpPr>
            <a:spLocks noGrp="1"/>
          </p:cNvSpPr>
          <p:nvPr>
            <p:ph type="sldNum" sz="quarter" idx="12"/>
          </p:nvPr>
        </p:nvSpPr>
        <p:spPr>
          <a:xfrm>
            <a:off x="11541531" y="6545798"/>
            <a:ext cx="650469" cy="277958"/>
          </a:xfrm>
        </p:spPr>
        <p:txBody>
          <a:bodyPr/>
          <a:lstStyle/>
          <a:p>
            <a:pPr algn="r"/>
            <a:fld id="{F3EE269F-382C-4FDF-AA4F-64C84412D0DE}" type="slidenum">
              <a:rPr lang="fr-FR" sz="1200" smtClean="0">
                <a:solidFill>
                  <a:srgbClr val="013863"/>
                </a:solidFill>
              </a:rPr>
              <a:pPr algn="r"/>
              <a:t>62</a:t>
            </a:fld>
            <a:endParaRPr lang="fr-FR" dirty="0">
              <a:solidFill>
                <a:srgbClr val="013863"/>
              </a:solidFill>
            </a:endParaRPr>
          </a:p>
        </p:txBody>
      </p:sp>
      <p:sp>
        <p:nvSpPr>
          <p:cNvPr id="10" name="Rectangle 6">
            <a:extLst>
              <a:ext uri="{FF2B5EF4-FFF2-40B4-BE49-F238E27FC236}">
                <a16:creationId xmlns:a16="http://schemas.microsoft.com/office/drawing/2014/main" id="{167B42ED-C96F-422E-9960-70B509FDABBE}"/>
              </a:ext>
            </a:extLst>
          </p:cNvPr>
          <p:cNvSpPr>
            <a:spLocks noChangeArrowheads="1"/>
          </p:cNvSpPr>
          <p:nvPr/>
        </p:nvSpPr>
        <p:spPr bwMode="auto">
          <a:xfrm>
            <a:off x="6003634" y="291098"/>
            <a:ext cx="184731"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tabLst>
                <a:tab pos="611188" algn="l"/>
              </a:tabLst>
              <a:defRPr>
                <a:solidFill>
                  <a:schemeClr val="tx1"/>
                </a:solidFill>
                <a:latin typeface="Arial" panose="020B0604020202020204" pitchFamily="34" charset="0"/>
              </a:defRPr>
            </a:lvl1pPr>
            <a:lvl2pPr eaLnBrk="0" fontAlgn="base" hangingPunct="0">
              <a:spcBef>
                <a:spcPct val="0"/>
              </a:spcBef>
              <a:spcAft>
                <a:spcPct val="0"/>
              </a:spcAft>
              <a:tabLst>
                <a:tab pos="611188" algn="l"/>
              </a:tabLst>
              <a:defRPr>
                <a:solidFill>
                  <a:schemeClr val="tx1"/>
                </a:solidFill>
                <a:latin typeface="Arial" panose="020B0604020202020204" pitchFamily="34" charset="0"/>
              </a:defRPr>
            </a:lvl2pPr>
            <a:lvl3pPr eaLnBrk="0" fontAlgn="base" hangingPunct="0">
              <a:spcBef>
                <a:spcPct val="0"/>
              </a:spcBef>
              <a:spcAft>
                <a:spcPct val="0"/>
              </a:spcAft>
              <a:tabLst>
                <a:tab pos="611188" algn="l"/>
              </a:tabLst>
              <a:defRPr>
                <a:solidFill>
                  <a:schemeClr val="tx1"/>
                </a:solidFill>
                <a:latin typeface="Arial" panose="020B0604020202020204" pitchFamily="34" charset="0"/>
              </a:defRPr>
            </a:lvl3pPr>
            <a:lvl4pPr eaLnBrk="0" fontAlgn="base" hangingPunct="0">
              <a:spcBef>
                <a:spcPct val="0"/>
              </a:spcBef>
              <a:spcAft>
                <a:spcPct val="0"/>
              </a:spcAft>
              <a:tabLst>
                <a:tab pos="611188" algn="l"/>
              </a:tabLst>
              <a:defRPr>
                <a:solidFill>
                  <a:schemeClr val="tx1"/>
                </a:solidFill>
                <a:latin typeface="Arial" panose="020B0604020202020204" pitchFamily="34" charset="0"/>
              </a:defRPr>
            </a:lvl4pPr>
            <a:lvl5pPr eaLnBrk="0" fontAlgn="base" hangingPunct="0">
              <a:spcBef>
                <a:spcPct val="0"/>
              </a:spcBef>
              <a:spcAft>
                <a:spcPct val="0"/>
              </a:spcAft>
              <a:tabLst>
                <a:tab pos="611188" algn="l"/>
              </a:tabLst>
              <a:defRPr>
                <a:solidFill>
                  <a:schemeClr val="tx1"/>
                </a:solidFill>
                <a:latin typeface="Arial" panose="020B0604020202020204" pitchFamily="34" charset="0"/>
              </a:defRPr>
            </a:lvl5pPr>
            <a:lvl6pPr eaLnBrk="0" fontAlgn="base" hangingPunct="0">
              <a:spcBef>
                <a:spcPct val="0"/>
              </a:spcBef>
              <a:spcAft>
                <a:spcPct val="0"/>
              </a:spcAft>
              <a:tabLst>
                <a:tab pos="611188" algn="l"/>
              </a:tabLst>
              <a:defRPr>
                <a:solidFill>
                  <a:schemeClr val="tx1"/>
                </a:solidFill>
                <a:latin typeface="Arial" panose="020B0604020202020204" pitchFamily="34" charset="0"/>
              </a:defRPr>
            </a:lvl6pPr>
            <a:lvl7pPr eaLnBrk="0" fontAlgn="base" hangingPunct="0">
              <a:spcBef>
                <a:spcPct val="0"/>
              </a:spcBef>
              <a:spcAft>
                <a:spcPct val="0"/>
              </a:spcAft>
              <a:tabLst>
                <a:tab pos="611188" algn="l"/>
              </a:tabLst>
              <a:defRPr>
                <a:solidFill>
                  <a:schemeClr val="tx1"/>
                </a:solidFill>
                <a:latin typeface="Arial" panose="020B0604020202020204" pitchFamily="34" charset="0"/>
              </a:defRPr>
            </a:lvl7pPr>
            <a:lvl8pPr eaLnBrk="0" fontAlgn="base" hangingPunct="0">
              <a:spcBef>
                <a:spcPct val="0"/>
              </a:spcBef>
              <a:spcAft>
                <a:spcPct val="0"/>
              </a:spcAft>
              <a:tabLst>
                <a:tab pos="611188" algn="l"/>
              </a:tabLst>
              <a:defRPr>
                <a:solidFill>
                  <a:schemeClr val="tx1"/>
                </a:solidFill>
                <a:latin typeface="Arial" panose="020B0604020202020204" pitchFamily="34" charset="0"/>
              </a:defRPr>
            </a:lvl8pPr>
            <a:lvl9pPr eaLnBrk="0" fontAlgn="base" hangingPunct="0">
              <a:spcBef>
                <a:spcPct val="0"/>
              </a:spcBef>
              <a:spcAft>
                <a:spcPct val="0"/>
              </a:spcAft>
              <a:tabLst>
                <a:tab pos="611188" algn="l"/>
              </a:tabLst>
              <a:defRPr>
                <a:solidFill>
                  <a:schemeClr val="tx1"/>
                </a:solidFill>
                <a:latin typeface="Arial" panose="020B0604020202020204" pitchFamily="34" charset="0"/>
              </a:defRPr>
            </a:lvl9pPr>
          </a:lstStyle>
          <a:p>
            <a:pPr marL="0" marR="0" lvl="0" indent="0" algn="justLow" defTabSz="914400" rtl="0" eaLnBrk="0" fontAlgn="base" latinLnBrk="0" hangingPunct="0">
              <a:lnSpc>
                <a:spcPct val="100000"/>
              </a:lnSpc>
              <a:spcBef>
                <a:spcPct val="0"/>
              </a:spcBef>
              <a:spcAft>
                <a:spcPct val="0"/>
              </a:spcAft>
              <a:buClrTx/>
              <a:buSzTx/>
              <a:buFontTx/>
              <a:buNone/>
              <a:tabLst>
                <a:tab pos="611188" algn="l"/>
              </a:tabLst>
            </a:pPr>
            <a:br>
              <a:rPr kumimoji="0" lang="fr-FR" altLang="fr-FR" sz="1000" b="0" i="0" u="none" strike="noStrike" cap="none" normalizeH="0" baseline="0" dirty="0">
                <a:ln>
                  <a:noFill/>
                </a:ln>
                <a:solidFill>
                  <a:schemeClr val="tx1"/>
                </a:solidFill>
                <a:effectLst/>
                <a:latin typeface="Arial" panose="020B0604020202020204" pitchFamily="34" charset="0"/>
                <a:ea typeface="Arial" panose="020B0604020202020204" pitchFamily="34" charset="0"/>
              </a:rPr>
            </a:br>
            <a:endParaRPr kumimoji="0" lang="fr-FR" altLang="fr-FR" sz="600" b="0" i="0" u="none" strike="noStrike" cap="none" normalizeH="0" baseline="0" dirty="0">
              <a:ln>
                <a:noFill/>
              </a:ln>
              <a:solidFill>
                <a:schemeClr val="tx1"/>
              </a:solidFill>
              <a:effectLst/>
              <a:latin typeface="Arial" panose="020B0604020202020204" pitchFamily="34" charset="0"/>
            </a:endParaRPr>
          </a:p>
        </p:txBody>
      </p:sp>
      <p:sp>
        <p:nvSpPr>
          <p:cNvPr id="9" name="ZoneTexte 8">
            <a:extLst>
              <a:ext uri="{FF2B5EF4-FFF2-40B4-BE49-F238E27FC236}">
                <a16:creationId xmlns:a16="http://schemas.microsoft.com/office/drawing/2014/main" id="{0D4B50F4-3F9B-493F-9FD6-E99467E5ADA8}"/>
              </a:ext>
            </a:extLst>
          </p:cNvPr>
          <p:cNvSpPr txBox="1"/>
          <p:nvPr/>
        </p:nvSpPr>
        <p:spPr>
          <a:xfrm>
            <a:off x="407162" y="603358"/>
            <a:ext cx="12002322" cy="623376"/>
          </a:xfrm>
          <a:prstGeom prst="rect">
            <a:avLst/>
          </a:prstGeom>
          <a:noFill/>
        </p:spPr>
        <p:txBody>
          <a:bodyPr wrap="square">
            <a:spAutoFit/>
          </a:bodyPr>
          <a:lstStyle/>
          <a:p>
            <a:pPr>
              <a:lnSpc>
                <a:spcPts val="4400"/>
              </a:lnSpc>
            </a:pPr>
            <a:r>
              <a:rPr lang="fr-FR" sz="3600" cap="all" spc="-100" dirty="0">
                <a:solidFill>
                  <a:srgbClr val="1AB24B"/>
                </a:solidFill>
                <a:latin typeface="Helvetica" panose="020B0504020202030204" pitchFamily="34" charset="0"/>
              </a:rPr>
              <a:t>GOUVERNANCE  ET CONFIANCE NUMERIQUE</a:t>
            </a:r>
          </a:p>
        </p:txBody>
      </p:sp>
      <p:sp>
        <p:nvSpPr>
          <p:cNvPr id="8" name="Rectangle 5">
            <a:extLst>
              <a:ext uri="{FF2B5EF4-FFF2-40B4-BE49-F238E27FC236}">
                <a16:creationId xmlns:a16="http://schemas.microsoft.com/office/drawing/2014/main" id="{D5955390-E601-4935-9720-EAC6DCD27442}"/>
              </a:ext>
            </a:extLst>
          </p:cNvPr>
          <p:cNvSpPr>
            <a:spLocks noChangeArrowheads="1"/>
          </p:cNvSpPr>
          <p:nvPr/>
        </p:nvSpPr>
        <p:spPr bwMode="auto">
          <a:xfrm>
            <a:off x="78941" y="1360007"/>
            <a:ext cx="9341353" cy="5430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223767" tIns="60306" rIns="247572" bIns="0" numCol="1" anchor="ctr" anchorCtr="0" compatLnSpc="1">
            <a:prstTxWarp prst="textNoShape">
              <a:avLst/>
            </a:prstTxWarp>
            <a:spAutoFit/>
          </a:bodyPr>
          <a:lstStyle/>
          <a:p>
            <a:pPr marL="223520" marR="247015">
              <a:lnSpc>
                <a:spcPts val="1580"/>
              </a:lnSpc>
            </a:pPr>
            <a:r>
              <a:rPr lang="fr-FR" altLang="fr-FR" b="1" dirty="0">
                <a:solidFill>
                  <a:srgbClr val="003964"/>
                </a:solidFill>
                <a:latin typeface="Helvetica Neue"/>
              </a:rPr>
              <a:t>CERTIFICATION</a:t>
            </a:r>
            <a:r>
              <a:rPr lang="fr-FR" b="1" dirty="0">
                <a:solidFill>
                  <a:srgbClr val="003964"/>
                </a:solidFill>
                <a:latin typeface="Helvetica Neue"/>
              </a:rPr>
              <a:t> :</a:t>
            </a:r>
            <a:r>
              <a:rPr lang="fr-FR" altLang="fr-FR" b="1" dirty="0">
                <a:solidFill>
                  <a:srgbClr val="003964"/>
                </a:solidFill>
                <a:latin typeface="Helvetica Neue"/>
              </a:rPr>
              <a:t> PROVIDENCE, PARATONNERRE OU PARAPLUIE ?</a:t>
            </a:r>
            <a:endParaRPr lang="fr-FR" b="1" dirty="0">
              <a:solidFill>
                <a:srgbClr val="003964"/>
              </a:solidFill>
              <a:latin typeface="Helvetica Neue"/>
            </a:endParaRPr>
          </a:p>
          <a:p>
            <a:pPr marR="247015" eaLnBrk="0" fontAlgn="base" hangingPunct="0">
              <a:spcBef>
                <a:spcPct val="0"/>
              </a:spcBef>
              <a:spcAft>
                <a:spcPct val="0"/>
              </a:spcAft>
            </a:pPr>
            <a:endParaRPr lang="fr-FR" b="1" dirty="0">
              <a:solidFill>
                <a:srgbClr val="003964"/>
              </a:solidFill>
              <a:latin typeface="Helvetica Neue"/>
            </a:endParaRPr>
          </a:p>
        </p:txBody>
      </p:sp>
    </p:spTree>
    <p:extLst>
      <p:ext uri="{BB962C8B-B14F-4D97-AF65-F5344CB8AC3E}">
        <p14:creationId xmlns:p14="http://schemas.microsoft.com/office/powerpoint/2010/main" val="181507137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A15F999-1AD1-443F-BD4F-AE9E0BB033D2}"/>
              </a:ext>
            </a:extLst>
          </p:cNvPr>
          <p:cNvSpPr/>
          <p:nvPr/>
        </p:nvSpPr>
        <p:spPr>
          <a:xfrm>
            <a:off x="236822" y="1795907"/>
            <a:ext cx="10301802" cy="3986861"/>
          </a:xfrm>
          <a:prstGeom prst="rect">
            <a:avLst/>
          </a:prstGeom>
        </p:spPr>
        <p:txBody>
          <a:bodyPr wrap="square">
            <a:spAutoFit/>
          </a:bodyPr>
          <a:lstStyle/>
          <a:p>
            <a:pPr marL="107950" algn="just">
              <a:spcBef>
                <a:spcPts val="480"/>
              </a:spcBef>
            </a:pPr>
            <a:r>
              <a:rPr lang="fr-FR" sz="1600" b="1" dirty="0">
                <a:solidFill>
                  <a:srgbClr val="013863"/>
                </a:solidFill>
                <a:effectLst/>
                <a:latin typeface="Helvetica" panose="020B0504020202030204" pitchFamily="34" charset="0"/>
                <a:ea typeface="Arial" panose="020B0604020202020204" pitchFamily="34" charset="0"/>
              </a:rPr>
              <a:t>Les</a:t>
            </a:r>
            <a:r>
              <a:rPr lang="fr-FR" sz="1600" b="1" spc="-25" dirty="0">
                <a:solidFill>
                  <a:srgbClr val="013863"/>
                </a:solidFill>
                <a:effectLst/>
                <a:latin typeface="Helvetica" panose="020B0504020202030204" pitchFamily="34" charset="0"/>
                <a:ea typeface="Arial" panose="020B0604020202020204" pitchFamily="34" charset="0"/>
              </a:rPr>
              <a:t> </a:t>
            </a:r>
            <a:r>
              <a:rPr lang="fr-FR" sz="1600" b="1" dirty="0">
                <a:solidFill>
                  <a:srgbClr val="013863"/>
                </a:solidFill>
                <a:effectLst/>
                <a:latin typeface="Helvetica" panose="020B0504020202030204" pitchFamily="34" charset="0"/>
                <a:ea typeface="Arial" panose="020B0604020202020204" pitchFamily="34" charset="0"/>
              </a:rPr>
              <a:t>risques</a:t>
            </a:r>
            <a:r>
              <a:rPr lang="fr-FR" sz="1600" b="1" spc="-25" dirty="0">
                <a:solidFill>
                  <a:srgbClr val="013863"/>
                </a:solidFill>
                <a:effectLst/>
                <a:latin typeface="Helvetica" panose="020B0504020202030204" pitchFamily="34" charset="0"/>
                <a:ea typeface="Arial" panose="020B0604020202020204" pitchFamily="34" charset="0"/>
              </a:rPr>
              <a:t> </a:t>
            </a:r>
            <a:r>
              <a:rPr lang="fr-FR" sz="1600" b="1" dirty="0">
                <a:solidFill>
                  <a:srgbClr val="013863"/>
                </a:solidFill>
                <a:effectLst/>
                <a:latin typeface="Helvetica" panose="020B0504020202030204" pitchFamily="34" charset="0"/>
                <a:ea typeface="Arial" panose="020B0604020202020204" pitchFamily="34" charset="0"/>
              </a:rPr>
              <a:t>pour</a:t>
            </a:r>
            <a:r>
              <a:rPr lang="fr-FR" sz="1600" b="1" spc="-25" dirty="0">
                <a:solidFill>
                  <a:srgbClr val="013863"/>
                </a:solidFill>
                <a:effectLst/>
                <a:latin typeface="Helvetica" panose="020B0504020202030204" pitchFamily="34" charset="0"/>
                <a:ea typeface="Arial" panose="020B0604020202020204" pitchFamily="34" charset="0"/>
              </a:rPr>
              <a:t> </a:t>
            </a:r>
            <a:r>
              <a:rPr lang="fr-FR" sz="1600" b="1" dirty="0">
                <a:solidFill>
                  <a:srgbClr val="013863"/>
                </a:solidFill>
                <a:effectLst/>
                <a:latin typeface="Helvetica" panose="020B0504020202030204" pitchFamily="34" charset="0"/>
                <a:ea typeface="Arial" panose="020B0604020202020204" pitchFamily="34" charset="0"/>
              </a:rPr>
              <a:t>l’entreprise:</a:t>
            </a:r>
          </a:p>
          <a:p>
            <a:pPr marL="107950" algn="just">
              <a:spcBef>
                <a:spcPts val="480"/>
              </a:spcBef>
            </a:pPr>
            <a:endParaRPr lang="fr-FR" sz="1600" b="1" dirty="0">
              <a:solidFill>
                <a:srgbClr val="013863"/>
              </a:solidFill>
              <a:effectLst/>
              <a:latin typeface="Helvetica" panose="020B0504020202030204" pitchFamily="34" charset="0"/>
              <a:ea typeface="Arial" panose="020B0604020202020204" pitchFamily="34" charset="0"/>
            </a:endParaRPr>
          </a:p>
          <a:p>
            <a:pPr marL="107950">
              <a:spcBef>
                <a:spcPts val="795"/>
              </a:spcBef>
              <a:spcAft>
                <a:spcPts val="0"/>
              </a:spcAft>
            </a:pPr>
            <a:r>
              <a:rPr lang="fr-FR" sz="1400" dirty="0">
                <a:solidFill>
                  <a:srgbClr val="013863"/>
                </a:solidFill>
                <a:latin typeface="Helvetica" panose="020B0504020202030204" pitchFamily="34" charset="0"/>
              </a:rPr>
              <a:t>Ne pas être certifié, c’est prendre le risque :</a:t>
            </a:r>
          </a:p>
          <a:p>
            <a:pPr marL="742950" marR="132080" lvl="1" indent="-285750" algn="just">
              <a:lnSpc>
                <a:spcPct val="121000"/>
              </a:lnSpc>
              <a:spcBef>
                <a:spcPts val="815"/>
              </a:spcBef>
              <a:spcAft>
                <a:spcPts val="0"/>
              </a:spcAft>
              <a:buClr>
                <a:srgbClr val="013863"/>
              </a:buClr>
              <a:buSzPts val="1000"/>
              <a:buFont typeface="Wingdings" panose="05000000000000000000" pitchFamily="2" charset="2"/>
              <a:buChar char="Ø"/>
              <a:tabLst>
                <a:tab pos="610870" algn="l"/>
              </a:tabLst>
            </a:pPr>
            <a:r>
              <a:rPr lang="fr-FR" sz="1400" dirty="0">
                <a:solidFill>
                  <a:srgbClr val="013863"/>
                </a:solidFill>
                <a:latin typeface="Helvetica" panose="020B0504020202030204" pitchFamily="34" charset="0"/>
              </a:rPr>
              <a:t>D’un point de vue business : de rater les appels d’offres, de ne pas respecter les exigences légales et réglementaires.</a:t>
            </a:r>
          </a:p>
          <a:p>
            <a:pPr marL="742950" marR="132080" lvl="1" indent="-285750" algn="just">
              <a:lnSpc>
                <a:spcPct val="121000"/>
              </a:lnSpc>
              <a:spcBef>
                <a:spcPts val="560"/>
              </a:spcBef>
              <a:buClr>
                <a:srgbClr val="013863"/>
              </a:buClr>
              <a:buSzPts val="1000"/>
              <a:buFont typeface="Wingdings" panose="05000000000000000000" pitchFamily="2" charset="2"/>
              <a:buChar char="Ø"/>
              <a:tabLst>
                <a:tab pos="610870" algn="l"/>
              </a:tabLst>
            </a:pPr>
            <a:r>
              <a:rPr lang="fr-FR" sz="1400" dirty="0">
                <a:solidFill>
                  <a:srgbClr val="013863"/>
                </a:solidFill>
                <a:latin typeface="Helvetica" panose="020B0504020202030204" pitchFamily="34" charset="0"/>
              </a:rPr>
              <a:t>D’un point de vue managérial : la certification peut modifier profondément la structure de l’entreprise et nécessite l’appui inconditionnel de la direction. L’engagement budgétaire et humain est important : il ne faut pas le sous-estimer.</a:t>
            </a:r>
          </a:p>
          <a:p>
            <a:pPr marL="742950" marR="132080" lvl="1" indent="-285750" algn="just">
              <a:lnSpc>
                <a:spcPct val="121000"/>
              </a:lnSpc>
              <a:spcBef>
                <a:spcPts val="560"/>
              </a:spcBef>
              <a:buClr>
                <a:srgbClr val="013863"/>
              </a:buClr>
              <a:buSzPts val="1000"/>
              <a:buFont typeface="Wingdings" panose="05000000000000000000" pitchFamily="2" charset="2"/>
              <a:buChar char="Ø"/>
              <a:tabLst>
                <a:tab pos="610870" algn="l"/>
              </a:tabLst>
            </a:pPr>
            <a:r>
              <a:rPr lang="fr-FR" sz="1400" dirty="0">
                <a:solidFill>
                  <a:srgbClr val="013863"/>
                </a:solidFill>
                <a:latin typeface="Helvetica" panose="020B0504020202030204" pitchFamily="34" charset="0"/>
              </a:rPr>
              <a:t>D’un point de vue technique : obtenir une certification de complaisance ou par un organisme non accrédité qui couvre les aspects procéduraux sans en avoir les moyens techniques. Cela induit un faux sentiment de sécurité : la certification ne protège pas contre les cyberattaques.</a:t>
            </a:r>
          </a:p>
          <a:p>
            <a:pPr marL="107950" marR="132715" algn="just">
              <a:lnSpc>
                <a:spcPct val="121000"/>
              </a:lnSpc>
              <a:spcBef>
                <a:spcPts val="550"/>
              </a:spcBef>
              <a:spcAft>
                <a:spcPts val="0"/>
              </a:spcAft>
            </a:pPr>
            <a:r>
              <a:rPr lang="fr-FR" sz="1400" dirty="0">
                <a:solidFill>
                  <a:srgbClr val="013863"/>
                </a:solidFill>
                <a:latin typeface="Helvetica" panose="020B0504020202030204" pitchFamily="34" charset="0"/>
              </a:rPr>
              <a:t>La technique seule ne saurait pallier l’ensemble des menaces sans prendre en compte les aspects fonctionnels et de gouvernance.</a:t>
            </a:r>
          </a:p>
          <a:p>
            <a:pPr marL="107950" marR="131445" algn="just">
              <a:lnSpc>
                <a:spcPct val="121000"/>
              </a:lnSpc>
              <a:spcBef>
                <a:spcPts val="795"/>
              </a:spcBef>
              <a:spcAft>
                <a:spcPts val="0"/>
              </a:spcAft>
            </a:pPr>
            <a:endParaRPr lang="fr-FR" sz="1400" dirty="0">
              <a:solidFill>
                <a:srgbClr val="013863"/>
              </a:solidFill>
              <a:latin typeface="Helvetica" panose="020B0504020202030204" pitchFamily="34" charset="0"/>
            </a:endParaRPr>
          </a:p>
        </p:txBody>
      </p:sp>
      <p:sp>
        <p:nvSpPr>
          <p:cNvPr id="6" name="Espace réservé du numéro de diapositive 5">
            <a:extLst>
              <a:ext uri="{FF2B5EF4-FFF2-40B4-BE49-F238E27FC236}">
                <a16:creationId xmlns:a16="http://schemas.microsoft.com/office/drawing/2014/main" id="{F7D85A02-5EE8-44FC-8584-C652F71F9BC4}"/>
              </a:ext>
            </a:extLst>
          </p:cNvPr>
          <p:cNvSpPr>
            <a:spLocks noGrp="1"/>
          </p:cNvSpPr>
          <p:nvPr>
            <p:ph type="sldNum" sz="quarter" idx="12"/>
          </p:nvPr>
        </p:nvSpPr>
        <p:spPr>
          <a:xfrm>
            <a:off x="11541531" y="6545798"/>
            <a:ext cx="650469" cy="277958"/>
          </a:xfrm>
        </p:spPr>
        <p:txBody>
          <a:bodyPr/>
          <a:lstStyle/>
          <a:p>
            <a:pPr algn="r"/>
            <a:fld id="{F3EE269F-382C-4FDF-AA4F-64C84412D0DE}" type="slidenum">
              <a:rPr lang="fr-FR" sz="1200" smtClean="0">
                <a:solidFill>
                  <a:srgbClr val="013863"/>
                </a:solidFill>
              </a:rPr>
              <a:pPr algn="r"/>
              <a:t>63</a:t>
            </a:fld>
            <a:endParaRPr lang="fr-FR" dirty="0">
              <a:solidFill>
                <a:srgbClr val="013863"/>
              </a:solidFill>
            </a:endParaRPr>
          </a:p>
        </p:txBody>
      </p:sp>
      <p:sp>
        <p:nvSpPr>
          <p:cNvPr id="10" name="Rectangle 6">
            <a:extLst>
              <a:ext uri="{FF2B5EF4-FFF2-40B4-BE49-F238E27FC236}">
                <a16:creationId xmlns:a16="http://schemas.microsoft.com/office/drawing/2014/main" id="{167B42ED-C96F-422E-9960-70B509FDABBE}"/>
              </a:ext>
            </a:extLst>
          </p:cNvPr>
          <p:cNvSpPr>
            <a:spLocks noChangeArrowheads="1"/>
          </p:cNvSpPr>
          <p:nvPr/>
        </p:nvSpPr>
        <p:spPr bwMode="auto">
          <a:xfrm>
            <a:off x="6003634" y="291098"/>
            <a:ext cx="184731"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tabLst>
                <a:tab pos="611188" algn="l"/>
              </a:tabLst>
              <a:defRPr>
                <a:solidFill>
                  <a:schemeClr val="tx1"/>
                </a:solidFill>
                <a:latin typeface="Arial" panose="020B0604020202020204" pitchFamily="34" charset="0"/>
              </a:defRPr>
            </a:lvl1pPr>
            <a:lvl2pPr eaLnBrk="0" fontAlgn="base" hangingPunct="0">
              <a:spcBef>
                <a:spcPct val="0"/>
              </a:spcBef>
              <a:spcAft>
                <a:spcPct val="0"/>
              </a:spcAft>
              <a:tabLst>
                <a:tab pos="611188" algn="l"/>
              </a:tabLst>
              <a:defRPr>
                <a:solidFill>
                  <a:schemeClr val="tx1"/>
                </a:solidFill>
                <a:latin typeface="Arial" panose="020B0604020202020204" pitchFamily="34" charset="0"/>
              </a:defRPr>
            </a:lvl2pPr>
            <a:lvl3pPr eaLnBrk="0" fontAlgn="base" hangingPunct="0">
              <a:spcBef>
                <a:spcPct val="0"/>
              </a:spcBef>
              <a:spcAft>
                <a:spcPct val="0"/>
              </a:spcAft>
              <a:tabLst>
                <a:tab pos="611188" algn="l"/>
              </a:tabLst>
              <a:defRPr>
                <a:solidFill>
                  <a:schemeClr val="tx1"/>
                </a:solidFill>
                <a:latin typeface="Arial" panose="020B0604020202020204" pitchFamily="34" charset="0"/>
              </a:defRPr>
            </a:lvl3pPr>
            <a:lvl4pPr eaLnBrk="0" fontAlgn="base" hangingPunct="0">
              <a:spcBef>
                <a:spcPct val="0"/>
              </a:spcBef>
              <a:spcAft>
                <a:spcPct val="0"/>
              </a:spcAft>
              <a:tabLst>
                <a:tab pos="611188" algn="l"/>
              </a:tabLst>
              <a:defRPr>
                <a:solidFill>
                  <a:schemeClr val="tx1"/>
                </a:solidFill>
                <a:latin typeface="Arial" panose="020B0604020202020204" pitchFamily="34" charset="0"/>
              </a:defRPr>
            </a:lvl4pPr>
            <a:lvl5pPr eaLnBrk="0" fontAlgn="base" hangingPunct="0">
              <a:spcBef>
                <a:spcPct val="0"/>
              </a:spcBef>
              <a:spcAft>
                <a:spcPct val="0"/>
              </a:spcAft>
              <a:tabLst>
                <a:tab pos="611188" algn="l"/>
              </a:tabLst>
              <a:defRPr>
                <a:solidFill>
                  <a:schemeClr val="tx1"/>
                </a:solidFill>
                <a:latin typeface="Arial" panose="020B0604020202020204" pitchFamily="34" charset="0"/>
              </a:defRPr>
            </a:lvl5pPr>
            <a:lvl6pPr eaLnBrk="0" fontAlgn="base" hangingPunct="0">
              <a:spcBef>
                <a:spcPct val="0"/>
              </a:spcBef>
              <a:spcAft>
                <a:spcPct val="0"/>
              </a:spcAft>
              <a:tabLst>
                <a:tab pos="611188" algn="l"/>
              </a:tabLst>
              <a:defRPr>
                <a:solidFill>
                  <a:schemeClr val="tx1"/>
                </a:solidFill>
                <a:latin typeface="Arial" panose="020B0604020202020204" pitchFamily="34" charset="0"/>
              </a:defRPr>
            </a:lvl6pPr>
            <a:lvl7pPr eaLnBrk="0" fontAlgn="base" hangingPunct="0">
              <a:spcBef>
                <a:spcPct val="0"/>
              </a:spcBef>
              <a:spcAft>
                <a:spcPct val="0"/>
              </a:spcAft>
              <a:tabLst>
                <a:tab pos="611188" algn="l"/>
              </a:tabLst>
              <a:defRPr>
                <a:solidFill>
                  <a:schemeClr val="tx1"/>
                </a:solidFill>
                <a:latin typeface="Arial" panose="020B0604020202020204" pitchFamily="34" charset="0"/>
              </a:defRPr>
            </a:lvl7pPr>
            <a:lvl8pPr eaLnBrk="0" fontAlgn="base" hangingPunct="0">
              <a:spcBef>
                <a:spcPct val="0"/>
              </a:spcBef>
              <a:spcAft>
                <a:spcPct val="0"/>
              </a:spcAft>
              <a:tabLst>
                <a:tab pos="611188" algn="l"/>
              </a:tabLst>
              <a:defRPr>
                <a:solidFill>
                  <a:schemeClr val="tx1"/>
                </a:solidFill>
                <a:latin typeface="Arial" panose="020B0604020202020204" pitchFamily="34" charset="0"/>
              </a:defRPr>
            </a:lvl8pPr>
            <a:lvl9pPr eaLnBrk="0" fontAlgn="base" hangingPunct="0">
              <a:spcBef>
                <a:spcPct val="0"/>
              </a:spcBef>
              <a:spcAft>
                <a:spcPct val="0"/>
              </a:spcAft>
              <a:tabLst>
                <a:tab pos="611188" algn="l"/>
              </a:tabLst>
              <a:defRPr>
                <a:solidFill>
                  <a:schemeClr val="tx1"/>
                </a:solidFill>
                <a:latin typeface="Arial" panose="020B0604020202020204" pitchFamily="34" charset="0"/>
              </a:defRPr>
            </a:lvl9pPr>
          </a:lstStyle>
          <a:p>
            <a:pPr marL="0" marR="0" lvl="0" indent="0" algn="justLow" defTabSz="914400" rtl="0" eaLnBrk="0" fontAlgn="base" latinLnBrk="0" hangingPunct="0">
              <a:lnSpc>
                <a:spcPct val="100000"/>
              </a:lnSpc>
              <a:spcBef>
                <a:spcPct val="0"/>
              </a:spcBef>
              <a:spcAft>
                <a:spcPct val="0"/>
              </a:spcAft>
              <a:buClrTx/>
              <a:buSzTx/>
              <a:buFontTx/>
              <a:buNone/>
              <a:tabLst>
                <a:tab pos="611188" algn="l"/>
              </a:tabLst>
            </a:pPr>
            <a:br>
              <a:rPr kumimoji="0" lang="fr-FR" altLang="fr-FR" sz="1000" b="0" i="0" u="none" strike="noStrike" cap="none" normalizeH="0" baseline="0" dirty="0">
                <a:ln>
                  <a:noFill/>
                </a:ln>
                <a:solidFill>
                  <a:schemeClr val="tx1"/>
                </a:solidFill>
                <a:effectLst/>
                <a:latin typeface="Arial" panose="020B0604020202020204" pitchFamily="34" charset="0"/>
                <a:ea typeface="Arial" panose="020B0604020202020204" pitchFamily="34" charset="0"/>
              </a:rPr>
            </a:br>
            <a:endParaRPr kumimoji="0" lang="fr-FR" altLang="fr-FR" sz="600" b="0" i="0" u="none" strike="noStrike" cap="none" normalizeH="0" baseline="0" dirty="0">
              <a:ln>
                <a:noFill/>
              </a:ln>
              <a:solidFill>
                <a:schemeClr val="tx1"/>
              </a:solidFill>
              <a:effectLst/>
              <a:latin typeface="Arial" panose="020B0604020202020204" pitchFamily="34" charset="0"/>
            </a:endParaRPr>
          </a:p>
        </p:txBody>
      </p:sp>
      <p:sp>
        <p:nvSpPr>
          <p:cNvPr id="8" name="ZoneTexte 7">
            <a:extLst>
              <a:ext uri="{FF2B5EF4-FFF2-40B4-BE49-F238E27FC236}">
                <a16:creationId xmlns:a16="http://schemas.microsoft.com/office/drawing/2014/main" id="{E7F720F2-2AEA-4D00-A939-FC52B7B49FE8}"/>
              </a:ext>
            </a:extLst>
          </p:cNvPr>
          <p:cNvSpPr txBox="1"/>
          <p:nvPr/>
        </p:nvSpPr>
        <p:spPr>
          <a:xfrm>
            <a:off x="407162" y="603358"/>
            <a:ext cx="12002322" cy="623376"/>
          </a:xfrm>
          <a:prstGeom prst="rect">
            <a:avLst/>
          </a:prstGeom>
          <a:noFill/>
        </p:spPr>
        <p:txBody>
          <a:bodyPr wrap="square">
            <a:spAutoFit/>
          </a:bodyPr>
          <a:lstStyle/>
          <a:p>
            <a:pPr>
              <a:lnSpc>
                <a:spcPts val="4400"/>
              </a:lnSpc>
            </a:pPr>
            <a:r>
              <a:rPr lang="fr-FR" sz="3600" cap="all" spc="-100" dirty="0">
                <a:solidFill>
                  <a:srgbClr val="1AB24B"/>
                </a:solidFill>
                <a:latin typeface="Helvetica" panose="020B0504020202030204" pitchFamily="34" charset="0"/>
              </a:rPr>
              <a:t>GOUVERNANCE  ET CONFIANCE NUMERIQUE</a:t>
            </a:r>
          </a:p>
        </p:txBody>
      </p:sp>
      <p:sp>
        <p:nvSpPr>
          <p:cNvPr id="9" name="Rectangle 5">
            <a:extLst>
              <a:ext uri="{FF2B5EF4-FFF2-40B4-BE49-F238E27FC236}">
                <a16:creationId xmlns:a16="http://schemas.microsoft.com/office/drawing/2014/main" id="{1F1396D2-B30A-41EC-95BD-3C6E3F092031}"/>
              </a:ext>
            </a:extLst>
          </p:cNvPr>
          <p:cNvSpPr>
            <a:spLocks noChangeArrowheads="1"/>
          </p:cNvSpPr>
          <p:nvPr/>
        </p:nvSpPr>
        <p:spPr bwMode="auto">
          <a:xfrm>
            <a:off x="0" y="1400574"/>
            <a:ext cx="9341353" cy="5430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223767" tIns="60306" rIns="247572" bIns="0" numCol="1" anchor="ctr" anchorCtr="0" compatLnSpc="1">
            <a:prstTxWarp prst="textNoShape">
              <a:avLst/>
            </a:prstTxWarp>
            <a:spAutoFit/>
          </a:bodyPr>
          <a:lstStyle/>
          <a:p>
            <a:pPr marL="223520" marR="247015">
              <a:lnSpc>
                <a:spcPts val="1580"/>
              </a:lnSpc>
            </a:pPr>
            <a:r>
              <a:rPr lang="fr-FR" altLang="fr-FR" b="1" dirty="0">
                <a:solidFill>
                  <a:srgbClr val="003964"/>
                </a:solidFill>
                <a:latin typeface="Helvetica Neue"/>
              </a:rPr>
              <a:t>CERTIFICATION</a:t>
            </a:r>
            <a:r>
              <a:rPr lang="fr-FR" b="1" dirty="0">
                <a:solidFill>
                  <a:srgbClr val="003964"/>
                </a:solidFill>
                <a:latin typeface="Helvetica Neue"/>
              </a:rPr>
              <a:t> :</a:t>
            </a:r>
            <a:r>
              <a:rPr lang="fr-FR" altLang="fr-FR" b="1" dirty="0">
                <a:solidFill>
                  <a:srgbClr val="003964"/>
                </a:solidFill>
                <a:latin typeface="Helvetica Neue"/>
              </a:rPr>
              <a:t> PROVIDENCE, PARATONNERRE OU PARAPLUIE ?</a:t>
            </a:r>
            <a:endParaRPr lang="fr-FR" b="1" dirty="0">
              <a:solidFill>
                <a:srgbClr val="003964"/>
              </a:solidFill>
              <a:latin typeface="Helvetica Neue"/>
            </a:endParaRPr>
          </a:p>
          <a:p>
            <a:pPr marR="247015" eaLnBrk="0" fontAlgn="base" hangingPunct="0">
              <a:spcBef>
                <a:spcPct val="0"/>
              </a:spcBef>
              <a:spcAft>
                <a:spcPct val="0"/>
              </a:spcAft>
            </a:pPr>
            <a:endParaRPr lang="fr-FR" b="1" dirty="0">
              <a:solidFill>
                <a:srgbClr val="003964"/>
              </a:solidFill>
              <a:latin typeface="Helvetica Neue"/>
            </a:endParaRPr>
          </a:p>
        </p:txBody>
      </p:sp>
    </p:spTree>
    <p:extLst>
      <p:ext uri="{BB962C8B-B14F-4D97-AF65-F5344CB8AC3E}">
        <p14:creationId xmlns:p14="http://schemas.microsoft.com/office/powerpoint/2010/main" val="149705399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A15F999-1AD1-443F-BD4F-AE9E0BB033D2}"/>
              </a:ext>
            </a:extLst>
          </p:cNvPr>
          <p:cNvSpPr/>
          <p:nvPr/>
        </p:nvSpPr>
        <p:spPr>
          <a:xfrm>
            <a:off x="322758" y="2289179"/>
            <a:ext cx="11218773" cy="2795509"/>
          </a:xfrm>
          <a:prstGeom prst="rect">
            <a:avLst/>
          </a:prstGeom>
        </p:spPr>
        <p:txBody>
          <a:bodyPr wrap="square">
            <a:spAutoFit/>
          </a:bodyPr>
          <a:lstStyle/>
          <a:p>
            <a:pPr marL="107950">
              <a:lnSpc>
                <a:spcPct val="121000"/>
              </a:lnSpc>
              <a:spcBef>
                <a:spcPts val="800"/>
              </a:spcBef>
              <a:spcAft>
                <a:spcPts val="0"/>
              </a:spcAft>
            </a:pPr>
            <a:endParaRPr lang="fr-FR" sz="1400" dirty="0">
              <a:solidFill>
                <a:srgbClr val="013863"/>
              </a:solidFill>
              <a:latin typeface="Helvetica" panose="020B0504020202030204" pitchFamily="34" charset="0"/>
            </a:endParaRPr>
          </a:p>
          <a:p>
            <a:pPr marL="107950">
              <a:spcBef>
                <a:spcPts val="740"/>
              </a:spcBef>
              <a:spcAft>
                <a:spcPts val="0"/>
              </a:spcAft>
            </a:pPr>
            <a:r>
              <a:rPr lang="fr-FR" sz="1400" dirty="0">
                <a:solidFill>
                  <a:srgbClr val="013863"/>
                </a:solidFill>
                <a:latin typeface="Helvetica" panose="020B0504020202030204" pitchFamily="34" charset="0"/>
              </a:rPr>
              <a:t>Niveau standard</a:t>
            </a:r>
          </a:p>
          <a:p>
            <a:pPr marL="107950">
              <a:lnSpc>
                <a:spcPct val="121000"/>
              </a:lnSpc>
              <a:spcBef>
                <a:spcPts val="795"/>
              </a:spcBef>
              <a:spcAft>
                <a:spcPts val="0"/>
              </a:spcAft>
            </a:pPr>
            <a:r>
              <a:rPr lang="fr-FR" sz="1400" dirty="0">
                <a:solidFill>
                  <a:srgbClr val="013863"/>
                </a:solidFill>
                <a:latin typeface="Helvetica" panose="020B0504020202030204" pitchFamily="34" charset="0"/>
              </a:rPr>
              <a:t>Dans quelle mesure une certification ISO 27001 protège-t-elle d’une cyberattaque ?</a:t>
            </a:r>
          </a:p>
          <a:p>
            <a:pPr>
              <a:spcBef>
                <a:spcPts val="45"/>
              </a:spcBef>
            </a:pPr>
            <a:r>
              <a:rPr lang="fr-FR" sz="1400" dirty="0">
                <a:solidFill>
                  <a:srgbClr val="013863"/>
                </a:solidFill>
                <a:latin typeface="Helvetica" panose="020B0504020202030204" pitchFamily="34" charset="0"/>
              </a:rPr>
              <a:t> </a:t>
            </a:r>
          </a:p>
          <a:p>
            <a:pPr marL="107950">
              <a:spcBef>
                <a:spcPts val="480"/>
              </a:spcBef>
            </a:pPr>
            <a:r>
              <a:rPr lang="fr-FR" sz="1400" dirty="0">
                <a:solidFill>
                  <a:srgbClr val="013863"/>
                </a:solidFill>
                <a:latin typeface="Helvetica" panose="020B0504020202030204" pitchFamily="34" charset="0"/>
              </a:rPr>
              <a:t>Niveau avancé</a:t>
            </a:r>
          </a:p>
          <a:p>
            <a:pPr marL="107950">
              <a:spcBef>
                <a:spcPts val="795"/>
              </a:spcBef>
              <a:spcAft>
                <a:spcPts val="0"/>
              </a:spcAft>
            </a:pPr>
            <a:r>
              <a:rPr lang="fr-FR" sz="1400" dirty="0">
                <a:solidFill>
                  <a:srgbClr val="013863"/>
                </a:solidFill>
                <a:latin typeface="Helvetica" panose="020B0504020202030204" pitchFamily="34" charset="0"/>
              </a:rPr>
              <a:t>Comment calculez-vous l’efficience de votre certification ISO 27001 ?</a:t>
            </a:r>
          </a:p>
          <a:p>
            <a:pPr marL="107950">
              <a:lnSpc>
                <a:spcPct val="121000"/>
              </a:lnSpc>
              <a:spcBef>
                <a:spcPts val="795"/>
              </a:spcBef>
              <a:spcAft>
                <a:spcPts val="0"/>
              </a:spcAft>
            </a:pPr>
            <a:endParaRPr lang="fr-FR" sz="1400" dirty="0">
              <a:solidFill>
                <a:srgbClr val="013863"/>
              </a:solidFill>
              <a:latin typeface="Helvetica" panose="020B0504020202030204" pitchFamily="34" charset="0"/>
            </a:endParaRPr>
          </a:p>
          <a:p>
            <a:pPr marL="107950">
              <a:spcBef>
                <a:spcPts val="800"/>
              </a:spcBef>
            </a:pPr>
            <a:endParaRPr lang="fr-FR" sz="1400" dirty="0">
              <a:solidFill>
                <a:srgbClr val="013863"/>
              </a:solidFill>
              <a:latin typeface="Helvetica" panose="020B0504020202030204" pitchFamily="34" charset="0"/>
            </a:endParaRPr>
          </a:p>
          <a:p>
            <a:pPr marL="107950">
              <a:spcBef>
                <a:spcPts val="480"/>
              </a:spcBef>
            </a:pPr>
            <a:endParaRPr lang="fr-FR" sz="1400" b="1" dirty="0">
              <a:effectLst/>
              <a:latin typeface="Arial" panose="020B0604020202020204" pitchFamily="34" charset="0"/>
              <a:ea typeface="Arial" panose="020B0604020202020204" pitchFamily="34" charset="0"/>
            </a:endParaRPr>
          </a:p>
        </p:txBody>
      </p:sp>
      <p:sp>
        <p:nvSpPr>
          <p:cNvPr id="6" name="Espace réservé du numéro de diapositive 5">
            <a:extLst>
              <a:ext uri="{FF2B5EF4-FFF2-40B4-BE49-F238E27FC236}">
                <a16:creationId xmlns:a16="http://schemas.microsoft.com/office/drawing/2014/main" id="{F7D85A02-5EE8-44FC-8584-C652F71F9BC4}"/>
              </a:ext>
            </a:extLst>
          </p:cNvPr>
          <p:cNvSpPr>
            <a:spLocks noGrp="1"/>
          </p:cNvSpPr>
          <p:nvPr>
            <p:ph type="sldNum" sz="quarter" idx="12"/>
          </p:nvPr>
        </p:nvSpPr>
        <p:spPr>
          <a:xfrm>
            <a:off x="11541531" y="6545798"/>
            <a:ext cx="650469" cy="277958"/>
          </a:xfrm>
        </p:spPr>
        <p:txBody>
          <a:bodyPr/>
          <a:lstStyle/>
          <a:p>
            <a:pPr algn="r"/>
            <a:fld id="{F3EE269F-382C-4FDF-AA4F-64C84412D0DE}" type="slidenum">
              <a:rPr lang="fr-FR" sz="1200" smtClean="0">
                <a:solidFill>
                  <a:srgbClr val="013863"/>
                </a:solidFill>
              </a:rPr>
              <a:pPr algn="r"/>
              <a:t>64</a:t>
            </a:fld>
            <a:endParaRPr lang="fr-FR" dirty="0">
              <a:solidFill>
                <a:srgbClr val="013863"/>
              </a:solidFill>
            </a:endParaRPr>
          </a:p>
        </p:txBody>
      </p:sp>
      <p:sp>
        <p:nvSpPr>
          <p:cNvPr id="10" name="Rectangle 6">
            <a:extLst>
              <a:ext uri="{FF2B5EF4-FFF2-40B4-BE49-F238E27FC236}">
                <a16:creationId xmlns:a16="http://schemas.microsoft.com/office/drawing/2014/main" id="{167B42ED-C96F-422E-9960-70B509FDABBE}"/>
              </a:ext>
            </a:extLst>
          </p:cNvPr>
          <p:cNvSpPr>
            <a:spLocks noChangeArrowheads="1"/>
          </p:cNvSpPr>
          <p:nvPr/>
        </p:nvSpPr>
        <p:spPr bwMode="auto">
          <a:xfrm>
            <a:off x="6003634" y="291098"/>
            <a:ext cx="184731"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tabLst>
                <a:tab pos="611188" algn="l"/>
              </a:tabLst>
              <a:defRPr>
                <a:solidFill>
                  <a:schemeClr val="tx1"/>
                </a:solidFill>
                <a:latin typeface="Arial" panose="020B0604020202020204" pitchFamily="34" charset="0"/>
              </a:defRPr>
            </a:lvl1pPr>
            <a:lvl2pPr eaLnBrk="0" fontAlgn="base" hangingPunct="0">
              <a:spcBef>
                <a:spcPct val="0"/>
              </a:spcBef>
              <a:spcAft>
                <a:spcPct val="0"/>
              </a:spcAft>
              <a:tabLst>
                <a:tab pos="611188" algn="l"/>
              </a:tabLst>
              <a:defRPr>
                <a:solidFill>
                  <a:schemeClr val="tx1"/>
                </a:solidFill>
                <a:latin typeface="Arial" panose="020B0604020202020204" pitchFamily="34" charset="0"/>
              </a:defRPr>
            </a:lvl2pPr>
            <a:lvl3pPr eaLnBrk="0" fontAlgn="base" hangingPunct="0">
              <a:spcBef>
                <a:spcPct val="0"/>
              </a:spcBef>
              <a:spcAft>
                <a:spcPct val="0"/>
              </a:spcAft>
              <a:tabLst>
                <a:tab pos="611188" algn="l"/>
              </a:tabLst>
              <a:defRPr>
                <a:solidFill>
                  <a:schemeClr val="tx1"/>
                </a:solidFill>
                <a:latin typeface="Arial" panose="020B0604020202020204" pitchFamily="34" charset="0"/>
              </a:defRPr>
            </a:lvl3pPr>
            <a:lvl4pPr eaLnBrk="0" fontAlgn="base" hangingPunct="0">
              <a:spcBef>
                <a:spcPct val="0"/>
              </a:spcBef>
              <a:spcAft>
                <a:spcPct val="0"/>
              </a:spcAft>
              <a:tabLst>
                <a:tab pos="611188" algn="l"/>
              </a:tabLst>
              <a:defRPr>
                <a:solidFill>
                  <a:schemeClr val="tx1"/>
                </a:solidFill>
                <a:latin typeface="Arial" panose="020B0604020202020204" pitchFamily="34" charset="0"/>
              </a:defRPr>
            </a:lvl4pPr>
            <a:lvl5pPr eaLnBrk="0" fontAlgn="base" hangingPunct="0">
              <a:spcBef>
                <a:spcPct val="0"/>
              </a:spcBef>
              <a:spcAft>
                <a:spcPct val="0"/>
              </a:spcAft>
              <a:tabLst>
                <a:tab pos="611188" algn="l"/>
              </a:tabLst>
              <a:defRPr>
                <a:solidFill>
                  <a:schemeClr val="tx1"/>
                </a:solidFill>
                <a:latin typeface="Arial" panose="020B0604020202020204" pitchFamily="34" charset="0"/>
              </a:defRPr>
            </a:lvl5pPr>
            <a:lvl6pPr eaLnBrk="0" fontAlgn="base" hangingPunct="0">
              <a:spcBef>
                <a:spcPct val="0"/>
              </a:spcBef>
              <a:spcAft>
                <a:spcPct val="0"/>
              </a:spcAft>
              <a:tabLst>
                <a:tab pos="611188" algn="l"/>
              </a:tabLst>
              <a:defRPr>
                <a:solidFill>
                  <a:schemeClr val="tx1"/>
                </a:solidFill>
                <a:latin typeface="Arial" panose="020B0604020202020204" pitchFamily="34" charset="0"/>
              </a:defRPr>
            </a:lvl6pPr>
            <a:lvl7pPr eaLnBrk="0" fontAlgn="base" hangingPunct="0">
              <a:spcBef>
                <a:spcPct val="0"/>
              </a:spcBef>
              <a:spcAft>
                <a:spcPct val="0"/>
              </a:spcAft>
              <a:tabLst>
                <a:tab pos="611188" algn="l"/>
              </a:tabLst>
              <a:defRPr>
                <a:solidFill>
                  <a:schemeClr val="tx1"/>
                </a:solidFill>
                <a:latin typeface="Arial" panose="020B0604020202020204" pitchFamily="34" charset="0"/>
              </a:defRPr>
            </a:lvl7pPr>
            <a:lvl8pPr eaLnBrk="0" fontAlgn="base" hangingPunct="0">
              <a:spcBef>
                <a:spcPct val="0"/>
              </a:spcBef>
              <a:spcAft>
                <a:spcPct val="0"/>
              </a:spcAft>
              <a:tabLst>
                <a:tab pos="611188" algn="l"/>
              </a:tabLst>
              <a:defRPr>
                <a:solidFill>
                  <a:schemeClr val="tx1"/>
                </a:solidFill>
                <a:latin typeface="Arial" panose="020B0604020202020204" pitchFamily="34" charset="0"/>
              </a:defRPr>
            </a:lvl8pPr>
            <a:lvl9pPr eaLnBrk="0" fontAlgn="base" hangingPunct="0">
              <a:spcBef>
                <a:spcPct val="0"/>
              </a:spcBef>
              <a:spcAft>
                <a:spcPct val="0"/>
              </a:spcAft>
              <a:tabLst>
                <a:tab pos="611188" algn="l"/>
              </a:tabLst>
              <a:defRPr>
                <a:solidFill>
                  <a:schemeClr val="tx1"/>
                </a:solidFill>
                <a:latin typeface="Arial" panose="020B0604020202020204" pitchFamily="34" charset="0"/>
              </a:defRPr>
            </a:lvl9pPr>
          </a:lstStyle>
          <a:p>
            <a:pPr marL="0" marR="0" lvl="0" indent="0" algn="justLow" defTabSz="914400" rtl="0" eaLnBrk="0" fontAlgn="base" latinLnBrk="0" hangingPunct="0">
              <a:lnSpc>
                <a:spcPct val="100000"/>
              </a:lnSpc>
              <a:spcBef>
                <a:spcPct val="0"/>
              </a:spcBef>
              <a:spcAft>
                <a:spcPct val="0"/>
              </a:spcAft>
              <a:buClrTx/>
              <a:buSzTx/>
              <a:buFontTx/>
              <a:buNone/>
              <a:tabLst>
                <a:tab pos="611188" algn="l"/>
              </a:tabLst>
            </a:pPr>
            <a:br>
              <a:rPr kumimoji="0" lang="fr-FR" altLang="fr-FR" sz="1000" b="0" i="0" u="none" strike="noStrike" cap="none" normalizeH="0" baseline="0" dirty="0">
                <a:ln>
                  <a:noFill/>
                </a:ln>
                <a:solidFill>
                  <a:schemeClr val="tx1"/>
                </a:solidFill>
                <a:effectLst/>
                <a:latin typeface="Arial" panose="020B0604020202020204" pitchFamily="34" charset="0"/>
                <a:ea typeface="Arial" panose="020B0604020202020204" pitchFamily="34" charset="0"/>
              </a:rPr>
            </a:br>
            <a:endParaRPr kumimoji="0" lang="fr-FR" altLang="fr-FR" sz="600" b="0" i="0" u="none" strike="noStrike" cap="none" normalizeH="0" baseline="0" dirty="0">
              <a:ln>
                <a:noFill/>
              </a:ln>
              <a:solidFill>
                <a:schemeClr val="tx1"/>
              </a:solidFill>
              <a:effectLst/>
              <a:latin typeface="Arial" panose="020B0604020202020204" pitchFamily="34" charset="0"/>
            </a:endParaRPr>
          </a:p>
        </p:txBody>
      </p:sp>
      <p:sp>
        <p:nvSpPr>
          <p:cNvPr id="8" name="ZoneTexte 7">
            <a:extLst>
              <a:ext uri="{FF2B5EF4-FFF2-40B4-BE49-F238E27FC236}">
                <a16:creationId xmlns:a16="http://schemas.microsoft.com/office/drawing/2014/main" id="{F952962E-52BC-4B2E-AB07-CCB7DD2098D6}"/>
              </a:ext>
            </a:extLst>
          </p:cNvPr>
          <p:cNvSpPr txBox="1"/>
          <p:nvPr/>
        </p:nvSpPr>
        <p:spPr>
          <a:xfrm>
            <a:off x="407162" y="603358"/>
            <a:ext cx="12002322" cy="623376"/>
          </a:xfrm>
          <a:prstGeom prst="rect">
            <a:avLst/>
          </a:prstGeom>
          <a:noFill/>
        </p:spPr>
        <p:txBody>
          <a:bodyPr wrap="square">
            <a:spAutoFit/>
          </a:bodyPr>
          <a:lstStyle/>
          <a:p>
            <a:pPr>
              <a:lnSpc>
                <a:spcPts val="4400"/>
              </a:lnSpc>
            </a:pPr>
            <a:r>
              <a:rPr lang="fr-FR" sz="3600" cap="all" spc="-100" dirty="0">
                <a:solidFill>
                  <a:srgbClr val="1AB24B"/>
                </a:solidFill>
                <a:latin typeface="Helvetica" panose="020B0504020202030204" pitchFamily="34" charset="0"/>
              </a:rPr>
              <a:t>GOUVERNANCE  ET CONFIANCE NUMERIQUE</a:t>
            </a:r>
          </a:p>
        </p:txBody>
      </p:sp>
    </p:spTree>
    <p:extLst>
      <p:ext uri="{BB962C8B-B14F-4D97-AF65-F5344CB8AC3E}">
        <p14:creationId xmlns:p14="http://schemas.microsoft.com/office/powerpoint/2010/main" val="148063626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95A920C9-A761-41ED-8144-2DAB9EE1DB72}"/>
              </a:ext>
            </a:extLst>
          </p:cNvPr>
          <p:cNvPicPr>
            <a:picLocks noChangeAspect="1"/>
          </p:cNvPicPr>
          <p:nvPr/>
        </p:nvPicPr>
        <p:blipFill>
          <a:blip r:embed="rId2"/>
          <a:stretch>
            <a:fillRect/>
          </a:stretch>
        </p:blipFill>
        <p:spPr>
          <a:xfrm>
            <a:off x="0" y="0"/>
            <a:ext cx="12192000" cy="6858000"/>
          </a:xfrm>
          <a:prstGeom prst="rect">
            <a:avLst/>
          </a:prstGeom>
        </p:spPr>
      </p:pic>
      <p:sp>
        <p:nvSpPr>
          <p:cNvPr id="2" name="ZoneTexte 1"/>
          <p:cNvSpPr txBox="1"/>
          <p:nvPr/>
        </p:nvSpPr>
        <p:spPr>
          <a:xfrm>
            <a:off x="98676" y="2322278"/>
            <a:ext cx="12192000" cy="1770228"/>
          </a:xfrm>
          <a:prstGeom prst="rect">
            <a:avLst/>
          </a:prstGeom>
          <a:noFill/>
        </p:spPr>
        <p:txBody>
          <a:bodyPr wrap="square" rtlCol="0">
            <a:spAutoFit/>
          </a:bodyPr>
          <a:lstStyle/>
          <a:p>
            <a:pPr marL="624205" marR="739140" algn="ctr">
              <a:lnSpc>
                <a:spcPct val="86000"/>
              </a:lnSpc>
              <a:spcBef>
                <a:spcPts val="675"/>
              </a:spcBef>
              <a:spcAft>
                <a:spcPts val="0"/>
              </a:spcAft>
            </a:pPr>
            <a:r>
              <a:rPr lang="fr-FR" sz="6000" b="1" dirty="0">
                <a:solidFill>
                  <a:srgbClr val="FFFFFF"/>
                </a:solidFill>
                <a:latin typeface="Arial" panose="020B0604020202020204" pitchFamily="34" charset="0"/>
                <a:ea typeface="Arial" panose="020B0604020202020204" pitchFamily="34" charset="0"/>
              </a:rPr>
              <a:t>SCORE</a:t>
            </a:r>
            <a:r>
              <a:rPr lang="fr-FR" sz="6000" b="1" dirty="0">
                <a:solidFill>
                  <a:srgbClr val="FFFFFF"/>
                </a:solidFill>
                <a:effectLst/>
                <a:latin typeface="Arial" panose="020B0604020202020204" pitchFamily="34" charset="0"/>
                <a:ea typeface="Arial" panose="020B0604020202020204" pitchFamily="34" charset="0"/>
              </a:rPr>
              <a:t> </a:t>
            </a:r>
          </a:p>
          <a:p>
            <a:pPr marL="624205" marR="739140" algn="ctr">
              <a:lnSpc>
                <a:spcPct val="86000"/>
              </a:lnSpc>
              <a:spcBef>
                <a:spcPts val="675"/>
              </a:spcBef>
              <a:spcAft>
                <a:spcPts val="0"/>
              </a:spcAft>
            </a:pPr>
            <a:r>
              <a:rPr lang="fr-FR" sz="6000" b="1" dirty="0">
                <a:solidFill>
                  <a:srgbClr val="FFFFFF"/>
                </a:solidFill>
                <a:latin typeface="Arial" panose="020B0604020202020204" pitchFamily="34" charset="0"/>
                <a:ea typeface="Arial" panose="020B0604020202020204" pitchFamily="34" charset="0"/>
              </a:rPr>
              <a:t>Maturité </a:t>
            </a:r>
            <a:endParaRPr lang="fr-FR" sz="6000" b="1" dirty="0">
              <a:effectLst/>
              <a:latin typeface="Arial" panose="020B0604020202020204" pitchFamily="34" charset="0"/>
              <a:ea typeface="Arial" panose="020B0604020202020204" pitchFamily="34" charset="0"/>
            </a:endParaRPr>
          </a:p>
        </p:txBody>
      </p:sp>
      <p:sp>
        <p:nvSpPr>
          <p:cNvPr id="4" name="Espace réservé du numéro de diapositive 5">
            <a:extLst>
              <a:ext uri="{FF2B5EF4-FFF2-40B4-BE49-F238E27FC236}">
                <a16:creationId xmlns:a16="http://schemas.microsoft.com/office/drawing/2014/main" id="{215A21F1-D393-439A-99EB-B3E2F7CB494C}"/>
              </a:ext>
            </a:extLst>
          </p:cNvPr>
          <p:cNvSpPr>
            <a:spLocks noGrp="1"/>
          </p:cNvSpPr>
          <p:nvPr>
            <p:ph type="sldNum" sz="quarter" idx="12"/>
          </p:nvPr>
        </p:nvSpPr>
        <p:spPr>
          <a:xfrm>
            <a:off x="11541531" y="6600224"/>
            <a:ext cx="650469" cy="277958"/>
          </a:xfrm>
        </p:spPr>
        <p:txBody>
          <a:bodyPr/>
          <a:lstStyle/>
          <a:p>
            <a:pPr algn="r"/>
            <a:fld id="{F3EE269F-382C-4FDF-AA4F-64C84412D0DE}" type="slidenum">
              <a:rPr lang="fr-FR" sz="1200" smtClean="0">
                <a:solidFill>
                  <a:schemeClr val="bg1"/>
                </a:solidFill>
              </a:rPr>
              <a:pPr algn="r"/>
              <a:t>65</a:t>
            </a:fld>
            <a:endParaRPr lang="fr-FR" dirty="0">
              <a:solidFill>
                <a:schemeClr val="bg1"/>
              </a:solidFill>
            </a:endParaRPr>
          </a:p>
        </p:txBody>
      </p:sp>
    </p:spTree>
    <p:extLst>
      <p:ext uri="{BB962C8B-B14F-4D97-AF65-F5344CB8AC3E}">
        <p14:creationId xmlns:p14="http://schemas.microsoft.com/office/powerpoint/2010/main" val="53363277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A15F999-1AD1-443F-BD4F-AE9E0BB033D2}"/>
              </a:ext>
            </a:extLst>
          </p:cNvPr>
          <p:cNvSpPr/>
          <p:nvPr/>
        </p:nvSpPr>
        <p:spPr>
          <a:xfrm>
            <a:off x="322758" y="2289179"/>
            <a:ext cx="11218773" cy="1313949"/>
          </a:xfrm>
          <a:prstGeom prst="rect">
            <a:avLst/>
          </a:prstGeom>
        </p:spPr>
        <p:txBody>
          <a:bodyPr wrap="square">
            <a:spAutoFit/>
          </a:bodyPr>
          <a:lstStyle/>
          <a:p>
            <a:pPr marL="107950">
              <a:lnSpc>
                <a:spcPct val="121000"/>
              </a:lnSpc>
              <a:spcBef>
                <a:spcPts val="800"/>
              </a:spcBef>
              <a:spcAft>
                <a:spcPts val="0"/>
              </a:spcAft>
            </a:pPr>
            <a:endParaRPr lang="fr-FR" sz="1400" dirty="0">
              <a:solidFill>
                <a:srgbClr val="013863"/>
              </a:solidFill>
              <a:latin typeface="Helvetica" panose="020B0504020202030204" pitchFamily="34" charset="0"/>
            </a:endParaRPr>
          </a:p>
          <a:p>
            <a:pPr marL="107950">
              <a:lnSpc>
                <a:spcPct val="121000"/>
              </a:lnSpc>
              <a:spcBef>
                <a:spcPts val="795"/>
              </a:spcBef>
              <a:spcAft>
                <a:spcPts val="0"/>
              </a:spcAft>
            </a:pPr>
            <a:endParaRPr lang="fr-FR" sz="1400" dirty="0">
              <a:solidFill>
                <a:srgbClr val="013863"/>
              </a:solidFill>
              <a:latin typeface="Helvetica" panose="020B0504020202030204" pitchFamily="34" charset="0"/>
            </a:endParaRPr>
          </a:p>
          <a:p>
            <a:pPr marL="107950">
              <a:spcBef>
                <a:spcPts val="800"/>
              </a:spcBef>
            </a:pPr>
            <a:endParaRPr lang="fr-FR" sz="1400" dirty="0">
              <a:solidFill>
                <a:srgbClr val="013863"/>
              </a:solidFill>
              <a:latin typeface="Helvetica" panose="020B0504020202030204" pitchFamily="34" charset="0"/>
            </a:endParaRPr>
          </a:p>
          <a:p>
            <a:pPr marL="107950">
              <a:spcBef>
                <a:spcPts val="480"/>
              </a:spcBef>
            </a:pPr>
            <a:endParaRPr lang="fr-FR" sz="1400" b="1" dirty="0">
              <a:effectLst/>
              <a:latin typeface="Arial" panose="020B0604020202020204" pitchFamily="34" charset="0"/>
              <a:ea typeface="Arial" panose="020B0604020202020204" pitchFamily="34" charset="0"/>
            </a:endParaRPr>
          </a:p>
        </p:txBody>
      </p:sp>
      <p:sp>
        <p:nvSpPr>
          <p:cNvPr id="6" name="Espace réservé du numéro de diapositive 5">
            <a:extLst>
              <a:ext uri="{FF2B5EF4-FFF2-40B4-BE49-F238E27FC236}">
                <a16:creationId xmlns:a16="http://schemas.microsoft.com/office/drawing/2014/main" id="{F7D85A02-5EE8-44FC-8584-C652F71F9BC4}"/>
              </a:ext>
            </a:extLst>
          </p:cNvPr>
          <p:cNvSpPr>
            <a:spLocks noGrp="1"/>
          </p:cNvSpPr>
          <p:nvPr>
            <p:ph type="sldNum" sz="quarter" idx="12"/>
          </p:nvPr>
        </p:nvSpPr>
        <p:spPr>
          <a:xfrm>
            <a:off x="11541531" y="6545798"/>
            <a:ext cx="650469" cy="277958"/>
          </a:xfrm>
        </p:spPr>
        <p:txBody>
          <a:bodyPr/>
          <a:lstStyle/>
          <a:p>
            <a:pPr algn="r"/>
            <a:fld id="{F3EE269F-382C-4FDF-AA4F-64C84412D0DE}" type="slidenum">
              <a:rPr lang="fr-FR" sz="1200" smtClean="0">
                <a:solidFill>
                  <a:srgbClr val="013863"/>
                </a:solidFill>
              </a:rPr>
              <a:pPr algn="r"/>
              <a:t>66</a:t>
            </a:fld>
            <a:endParaRPr lang="fr-FR" dirty="0">
              <a:solidFill>
                <a:srgbClr val="013863"/>
              </a:solidFill>
            </a:endParaRPr>
          </a:p>
        </p:txBody>
      </p:sp>
      <p:sp>
        <p:nvSpPr>
          <p:cNvPr id="10" name="Rectangle 6">
            <a:extLst>
              <a:ext uri="{FF2B5EF4-FFF2-40B4-BE49-F238E27FC236}">
                <a16:creationId xmlns:a16="http://schemas.microsoft.com/office/drawing/2014/main" id="{167B42ED-C96F-422E-9960-70B509FDABBE}"/>
              </a:ext>
            </a:extLst>
          </p:cNvPr>
          <p:cNvSpPr>
            <a:spLocks noChangeArrowheads="1"/>
          </p:cNvSpPr>
          <p:nvPr/>
        </p:nvSpPr>
        <p:spPr bwMode="auto">
          <a:xfrm>
            <a:off x="6003634" y="291098"/>
            <a:ext cx="184731"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tabLst>
                <a:tab pos="611188" algn="l"/>
              </a:tabLst>
              <a:defRPr>
                <a:solidFill>
                  <a:schemeClr val="tx1"/>
                </a:solidFill>
                <a:latin typeface="Arial" panose="020B0604020202020204" pitchFamily="34" charset="0"/>
              </a:defRPr>
            </a:lvl1pPr>
            <a:lvl2pPr eaLnBrk="0" fontAlgn="base" hangingPunct="0">
              <a:spcBef>
                <a:spcPct val="0"/>
              </a:spcBef>
              <a:spcAft>
                <a:spcPct val="0"/>
              </a:spcAft>
              <a:tabLst>
                <a:tab pos="611188" algn="l"/>
              </a:tabLst>
              <a:defRPr>
                <a:solidFill>
                  <a:schemeClr val="tx1"/>
                </a:solidFill>
                <a:latin typeface="Arial" panose="020B0604020202020204" pitchFamily="34" charset="0"/>
              </a:defRPr>
            </a:lvl2pPr>
            <a:lvl3pPr eaLnBrk="0" fontAlgn="base" hangingPunct="0">
              <a:spcBef>
                <a:spcPct val="0"/>
              </a:spcBef>
              <a:spcAft>
                <a:spcPct val="0"/>
              </a:spcAft>
              <a:tabLst>
                <a:tab pos="611188" algn="l"/>
              </a:tabLst>
              <a:defRPr>
                <a:solidFill>
                  <a:schemeClr val="tx1"/>
                </a:solidFill>
                <a:latin typeface="Arial" panose="020B0604020202020204" pitchFamily="34" charset="0"/>
              </a:defRPr>
            </a:lvl3pPr>
            <a:lvl4pPr eaLnBrk="0" fontAlgn="base" hangingPunct="0">
              <a:spcBef>
                <a:spcPct val="0"/>
              </a:spcBef>
              <a:spcAft>
                <a:spcPct val="0"/>
              </a:spcAft>
              <a:tabLst>
                <a:tab pos="611188" algn="l"/>
              </a:tabLst>
              <a:defRPr>
                <a:solidFill>
                  <a:schemeClr val="tx1"/>
                </a:solidFill>
                <a:latin typeface="Arial" panose="020B0604020202020204" pitchFamily="34" charset="0"/>
              </a:defRPr>
            </a:lvl4pPr>
            <a:lvl5pPr eaLnBrk="0" fontAlgn="base" hangingPunct="0">
              <a:spcBef>
                <a:spcPct val="0"/>
              </a:spcBef>
              <a:spcAft>
                <a:spcPct val="0"/>
              </a:spcAft>
              <a:tabLst>
                <a:tab pos="611188" algn="l"/>
              </a:tabLst>
              <a:defRPr>
                <a:solidFill>
                  <a:schemeClr val="tx1"/>
                </a:solidFill>
                <a:latin typeface="Arial" panose="020B0604020202020204" pitchFamily="34" charset="0"/>
              </a:defRPr>
            </a:lvl5pPr>
            <a:lvl6pPr eaLnBrk="0" fontAlgn="base" hangingPunct="0">
              <a:spcBef>
                <a:spcPct val="0"/>
              </a:spcBef>
              <a:spcAft>
                <a:spcPct val="0"/>
              </a:spcAft>
              <a:tabLst>
                <a:tab pos="611188" algn="l"/>
              </a:tabLst>
              <a:defRPr>
                <a:solidFill>
                  <a:schemeClr val="tx1"/>
                </a:solidFill>
                <a:latin typeface="Arial" panose="020B0604020202020204" pitchFamily="34" charset="0"/>
              </a:defRPr>
            </a:lvl6pPr>
            <a:lvl7pPr eaLnBrk="0" fontAlgn="base" hangingPunct="0">
              <a:spcBef>
                <a:spcPct val="0"/>
              </a:spcBef>
              <a:spcAft>
                <a:spcPct val="0"/>
              </a:spcAft>
              <a:tabLst>
                <a:tab pos="611188" algn="l"/>
              </a:tabLst>
              <a:defRPr>
                <a:solidFill>
                  <a:schemeClr val="tx1"/>
                </a:solidFill>
                <a:latin typeface="Arial" panose="020B0604020202020204" pitchFamily="34" charset="0"/>
              </a:defRPr>
            </a:lvl7pPr>
            <a:lvl8pPr eaLnBrk="0" fontAlgn="base" hangingPunct="0">
              <a:spcBef>
                <a:spcPct val="0"/>
              </a:spcBef>
              <a:spcAft>
                <a:spcPct val="0"/>
              </a:spcAft>
              <a:tabLst>
                <a:tab pos="611188" algn="l"/>
              </a:tabLst>
              <a:defRPr>
                <a:solidFill>
                  <a:schemeClr val="tx1"/>
                </a:solidFill>
                <a:latin typeface="Arial" panose="020B0604020202020204" pitchFamily="34" charset="0"/>
              </a:defRPr>
            </a:lvl8pPr>
            <a:lvl9pPr eaLnBrk="0" fontAlgn="base" hangingPunct="0">
              <a:spcBef>
                <a:spcPct val="0"/>
              </a:spcBef>
              <a:spcAft>
                <a:spcPct val="0"/>
              </a:spcAft>
              <a:tabLst>
                <a:tab pos="611188" algn="l"/>
              </a:tabLst>
              <a:defRPr>
                <a:solidFill>
                  <a:schemeClr val="tx1"/>
                </a:solidFill>
                <a:latin typeface="Arial" panose="020B0604020202020204" pitchFamily="34" charset="0"/>
              </a:defRPr>
            </a:lvl9pPr>
          </a:lstStyle>
          <a:p>
            <a:pPr marL="0" marR="0" lvl="0" indent="0" algn="justLow" defTabSz="914400" rtl="0" eaLnBrk="0" fontAlgn="base" latinLnBrk="0" hangingPunct="0">
              <a:lnSpc>
                <a:spcPct val="100000"/>
              </a:lnSpc>
              <a:spcBef>
                <a:spcPct val="0"/>
              </a:spcBef>
              <a:spcAft>
                <a:spcPct val="0"/>
              </a:spcAft>
              <a:buClrTx/>
              <a:buSzTx/>
              <a:buFontTx/>
              <a:buNone/>
              <a:tabLst>
                <a:tab pos="611188" algn="l"/>
              </a:tabLst>
            </a:pPr>
            <a:br>
              <a:rPr kumimoji="0" lang="fr-FR" altLang="fr-FR" sz="1000" b="0" i="0" u="none" strike="noStrike" cap="none" normalizeH="0" baseline="0" dirty="0">
                <a:ln>
                  <a:noFill/>
                </a:ln>
                <a:solidFill>
                  <a:schemeClr val="tx1"/>
                </a:solidFill>
                <a:effectLst/>
                <a:latin typeface="Arial" panose="020B0604020202020204" pitchFamily="34" charset="0"/>
                <a:ea typeface="Arial" panose="020B0604020202020204" pitchFamily="34" charset="0"/>
              </a:rPr>
            </a:br>
            <a:endParaRPr kumimoji="0" lang="fr-FR" altLang="fr-FR" sz="600" b="0" i="0" u="none" strike="noStrike" cap="none" normalizeH="0" baseline="0" dirty="0">
              <a:ln>
                <a:noFill/>
              </a:ln>
              <a:solidFill>
                <a:schemeClr val="tx1"/>
              </a:solidFill>
              <a:effectLst/>
              <a:latin typeface="Arial" panose="020B0604020202020204" pitchFamily="34" charset="0"/>
            </a:endParaRPr>
          </a:p>
        </p:txBody>
      </p:sp>
      <p:sp>
        <p:nvSpPr>
          <p:cNvPr id="8" name="ZoneTexte 7">
            <a:extLst>
              <a:ext uri="{FF2B5EF4-FFF2-40B4-BE49-F238E27FC236}">
                <a16:creationId xmlns:a16="http://schemas.microsoft.com/office/drawing/2014/main" id="{F952962E-52BC-4B2E-AB07-CCB7DD2098D6}"/>
              </a:ext>
            </a:extLst>
          </p:cNvPr>
          <p:cNvSpPr txBox="1"/>
          <p:nvPr/>
        </p:nvSpPr>
        <p:spPr>
          <a:xfrm>
            <a:off x="322758" y="133334"/>
            <a:ext cx="12002322" cy="623376"/>
          </a:xfrm>
          <a:prstGeom prst="rect">
            <a:avLst/>
          </a:prstGeom>
          <a:noFill/>
        </p:spPr>
        <p:txBody>
          <a:bodyPr wrap="square">
            <a:spAutoFit/>
          </a:bodyPr>
          <a:lstStyle/>
          <a:p>
            <a:pPr>
              <a:lnSpc>
                <a:spcPts val="4400"/>
              </a:lnSpc>
            </a:pPr>
            <a:r>
              <a:rPr lang="fr-FR" sz="3600" cap="all" spc="-100" dirty="0">
                <a:solidFill>
                  <a:srgbClr val="1AB24B"/>
                </a:solidFill>
                <a:latin typeface="Helvetica" panose="020B0504020202030204" pitchFamily="34" charset="0"/>
              </a:rPr>
              <a:t>GOUVERNANCE  ET CONFIANCE NUMERIQUE</a:t>
            </a:r>
          </a:p>
        </p:txBody>
      </p:sp>
      <p:graphicFrame>
        <p:nvGraphicFramePr>
          <p:cNvPr id="14" name="Tableau 14">
            <a:extLst>
              <a:ext uri="{FF2B5EF4-FFF2-40B4-BE49-F238E27FC236}">
                <a16:creationId xmlns:a16="http://schemas.microsoft.com/office/drawing/2014/main" id="{8ACB908F-A4B5-4114-9F3C-2438A37A416A}"/>
              </a:ext>
            </a:extLst>
          </p:cNvPr>
          <p:cNvGraphicFramePr>
            <a:graphicFrameLocks noGrp="1"/>
          </p:cNvGraphicFramePr>
          <p:nvPr>
            <p:extLst>
              <p:ext uri="{D42A27DB-BD31-4B8C-83A1-F6EECF244321}">
                <p14:modId xmlns:p14="http://schemas.microsoft.com/office/powerpoint/2010/main" val="844904571"/>
              </p:ext>
            </p:extLst>
          </p:nvPr>
        </p:nvGraphicFramePr>
        <p:xfrm>
          <a:off x="532120" y="1602744"/>
          <a:ext cx="8804170" cy="4838700"/>
        </p:xfrm>
        <a:graphic>
          <a:graphicData uri="http://schemas.openxmlformats.org/drawingml/2006/table">
            <a:tbl>
              <a:tblPr firstRow="1" bandRow="1">
                <a:tableStyleId>{93296810-A885-4BE3-A3E7-6D5BEEA58F35}</a:tableStyleId>
              </a:tblPr>
              <a:tblGrid>
                <a:gridCol w="546740">
                  <a:extLst>
                    <a:ext uri="{9D8B030D-6E8A-4147-A177-3AD203B41FA5}">
                      <a16:colId xmlns:a16="http://schemas.microsoft.com/office/drawing/2014/main" val="407503941"/>
                    </a:ext>
                  </a:extLst>
                </a:gridCol>
                <a:gridCol w="5313954">
                  <a:extLst>
                    <a:ext uri="{9D8B030D-6E8A-4147-A177-3AD203B41FA5}">
                      <a16:colId xmlns:a16="http://schemas.microsoft.com/office/drawing/2014/main" val="499704609"/>
                    </a:ext>
                  </a:extLst>
                </a:gridCol>
                <a:gridCol w="1427517">
                  <a:extLst>
                    <a:ext uri="{9D8B030D-6E8A-4147-A177-3AD203B41FA5}">
                      <a16:colId xmlns:a16="http://schemas.microsoft.com/office/drawing/2014/main" val="3278246412"/>
                    </a:ext>
                  </a:extLst>
                </a:gridCol>
                <a:gridCol w="1515959">
                  <a:extLst>
                    <a:ext uri="{9D8B030D-6E8A-4147-A177-3AD203B41FA5}">
                      <a16:colId xmlns:a16="http://schemas.microsoft.com/office/drawing/2014/main" val="2667194348"/>
                    </a:ext>
                  </a:extLst>
                </a:gridCol>
              </a:tblGrid>
              <a:tr h="370840">
                <a:tc>
                  <a:txBody>
                    <a:bodyPr/>
                    <a:lstStyle/>
                    <a:p>
                      <a:endParaRPr lang="fr-FR"/>
                    </a:p>
                  </a:txBody>
                  <a:tcPr/>
                </a:tc>
                <a:tc>
                  <a:txBody>
                    <a:bodyPr/>
                    <a:lstStyle/>
                    <a:p>
                      <a:endParaRPr lang="fr-FR" dirty="0"/>
                    </a:p>
                  </a:txBody>
                  <a:tcPr/>
                </a:tc>
                <a:tc>
                  <a:txBody>
                    <a:bodyPr/>
                    <a:lstStyle/>
                    <a:p>
                      <a:pPr marL="91440" algn="ctr">
                        <a:spcBef>
                          <a:spcPts val="350"/>
                        </a:spcBef>
                        <a:spcAft>
                          <a:spcPts val="0"/>
                        </a:spcAft>
                      </a:pPr>
                      <a:r>
                        <a:rPr lang="fr-FR" sz="1400" b="1" dirty="0">
                          <a:solidFill>
                            <a:srgbClr val="013863"/>
                          </a:solidFill>
                          <a:effectLst/>
                          <a:latin typeface="Helvetica" panose="020B0504020202030204" pitchFamily="34" charset="0"/>
                          <a:ea typeface="Arial" panose="020B0604020202020204" pitchFamily="34" charset="0"/>
                          <a:cs typeface="Arial" panose="020B0604020202020204" pitchFamily="34" charset="0"/>
                        </a:rPr>
                        <a:t>Standard</a:t>
                      </a:r>
                      <a:endParaRPr lang="fr-FR" sz="1400" dirty="0">
                        <a:solidFill>
                          <a:srgbClr val="013863"/>
                        </a:solidFill>
                        <a:effectLst/>
                        <a:latin typeface="Helvetica" panose="020B0504020202030204" pitchFamily="34" charset="0"/>
                        <a:ea typeface="Arial" panose="020B0604020202020204" pitchFamily="34" charset="0"/>
                        <a:cs typeface="Arial" panose="020B0604020202020204" pitchFamily="34" charset="0"/>
                      </a:endParaRPr>
                    </a:p>
                  </a:txBody>
                  <a:tcPr marL="0" marR="0" marT="0" marB="0"/>
                </a:tc>
                <a:tc>
                  <a:txBody>
                    <a:bodyPr/>
                    <a:lstStyle/>
                    <a:p>
                      <a:pPr marL="144145" algn="ctr">
                        <a:spcBef>
                          <a:spcPts val="350"/>
                        </a:spcBef>
                        <a:spcAft>
                          <a:spcPts val="0"/>
                        </a:spcAft>
                      </a:pPr>
                      <a:r>
                        <a:rPr lang="fr-FR" sz="1400" b="1" dirty="0">
                          <a:solidFill>
                            <a:srgbClr val="013863"/>
                          </a:solidFill>
                          <a:effectLst/>
                          <a:latin typeface="Helvetica" panose="020B0504020202030204" pitchFamily="34" charset="0"/>
                          <a:ea typeface="Arial" panose="020B0604020202020204" pitchFamily="34" charset="0"/>
                          <a:cs typeface="Arial" panose="020B0604020202020204" pitchFamily="34" charset="0"/>
                        </a:rPr>
                        <a:t>Avancé</a:t>
                      </a:r>
                      <a:endParaRPr lang="fr-FR" sz="1400" dirty="0">
                        <a:solidFill>
                          <a:srgbClr val="013863"/>
                        </a:solidFill>
                        <a:effectLst/>
                        <a:latin typeface="Helvetica" panose="020B0504020202030204" pitchFamily="34" charset="0"/>
                        <a:ea typeface="Arial" panose="020B0604020202020204" pitchFamily="34" charset="0"/>
                        <a:cs typeface="Arial" panose="020B0604020202020204" pitchFamily="34" charset="0"/>
                      </a:endParaRPr>
                    </a:p>
                  </a:txBody>
                  <a:tcPr marL="0" marR="0" marT="0" marB="0"/>
                </a:tc>
                <a:extLst>
                  <a:ext uri="{0D108BD9-81ED-4DB2-BD59-A6C34878D82A}">
                    <a16:rowId xmlns:a16="http://schemas.microsoft.com/office/drawing/2014/main" val="619205308"/>
                  </a:ext>
                </a:extLst>
              </a:tr>
              <a:tr h="370840">
                <a:tc rowSpan="6">
                  <a:txBody>
                    <a:bodyPr/>
                    <a:lstStyle/>
                    <a:p>
                      <a:pPr algn="ctr"/>
                      <a:r>
                        <a:rPr lang="fr-FR" dirty="0">
                          <a:solidFill>
                            <a:srgbClr val="002060"/>
                          </a:solidFill>
                          <a:latin typeface="Helvetica" panose="020B0504020202030204" pitchFamily="34" charset="0"/>
                        </a:rPr>
                        <a:t>Mon entreprise</a:t>
                      </a:r>
                    </a:p>
                  </a:txBody>
                  <a:tcPr vert="vert270"/>
                </a:tc>
                <a:tc>
                  <a:txBody>
                    <a:bodyPr/>
                    <a:lstStyle/>
                    <a:p>
                      <a:pPr>
                        <a:spcBef>
                          <a:spcPts val="35"/>
                        </a:spcBef>
                      </a:pPr>
                      <a:r>
                        <a:rPr lang="fr-FR" sz="1550" dirty="0">
                          <a:effectLst/>
                          <a:latin typeface="Helvetica" panose="020B0504020202030204" pitchFamily="34" charset="0"/>
                        </a:rPr>
                        <a:t> </a:t>
                      </a:r>
                      <a:endParaRPr lang="fr-FR" sz="1100" dirty="0">
                        <a:effectLst/>
                        <a:latin typeface="Helvetica" panose="020B0504020202030204" pitchFamily="34" charset="0"/>
                      </a:endParaRPr>
                    </a:p>
                    <a:p>
                      <a:pPr marL="50800">
                        <a:spcBef>
                          <a:spcPts val="5"/>
                        </a:spcBef>
                        <a:spcAft>
                          <a:spcPts val="0"/>
                        </a:spcAft>
                      </a:pPr>
                      <a:r>
                        <a:rPr lang="fr-FR" sz="1000" dirty="0">
                          <a:solidFill>
                            <a:srgbClr val="003964"/>
                          </a:solidFill>
                          <a:effectLst/>
                          <a:latin typeface="Helvetica" panose="020B0504020202030204" pitchFamily="34" charset="0"/>
                        </a:rPr>
                        <a:t>Courrier</a:t>
                      </a:r>
                      <a:r>
                        <a:rPr lang="fr-FR" sz="1000" spc="50" dirty="0">
                          <a:solidFill>
                            <a:srgbClr val="003964"/>
                          </a:solidFill>
                          <a:effectLst/>
                          <a:latin typeface="Helvetica" panose="020B0504020202030204" pitchFamily="34" charset="0"/>
                        </a:rPr>
                        <a:t> </a:t>
                      </a:r>
                      <a:r>
                        <a:rPr lang="fr-FR" sz="1000" dirty="0">
                          <a:solidFill>
                            <a:srgbClr val="003964"/>
                          </a:solidFill>
                          <a:effectLst/>
                          <a:latin typeface="Helvetica" panose="020B0504020202030204" pitchFamily="34" charset="0"/>
                        </a:rPr>
                        <a:t>électronique</a:t>
                      </a:r>
                      <a:r>
                        <a:rPr lang="fr-FR" sz="1000" spc="50" dirty="0">
                          <a:solidFill>
                            <a:srgbClr val="003964"/>
                          </a:solidFill>
                          <a:effectLst/>
                          <a:latin typeface="Helvetica" panose="020B0504020202030204" pitchFamily="34" charset="0"/>
                        </a:rPr>
                        <a:t> </a:t>
                      </a:r>
                      <a:r>
                        <a:rPr lang="fr-FR" sz="1000" dirty="0">
                          <a:solidFill>
                            <a:srgbClr val="003964"/>
                          </a:solidFill>
                          <a:effectLst/>
                          <a:latin typeface="Helvetica" panose="020B0504020202030204" pitchFamily="34" charset="0"/>
                        </a:rPr>
                        <a:t>:</a:t>
                      </a:r>
                      <a:r>
                        <a:rPr lang="fr-FR" sz="1000" spc="55" dirty="0">
                          <a:solidFill>
                            <a:srgbClr val="003964"/>
                          </a:solidFill>
                          <a:effectLst/>
                          <a:latin typeface="Helvetica" panose="020B0504020202030204" pitchFamily="34" charset="0"/>
                        </a:rPr>
                        <a:t> </a:t>
                      </a:r>
                      <a:r>
                        <a:rPr lang="fr-FR" sz="1000" dirty="0">
                          <a:solidFill>
                            <a:srgbClr val="003964"/>
                          </a:solidFill>
                          <a:effectLst/>
                          <a:latin typeface="Helvetica" panose="020B0504020202030204" pitchFamily="34" charset="0"/>
                        </a:rPr>
                        <a:t>La</a:t>
                      </a:r>
                      <a:r>
                        <a:rPr lang="fr-FR" sz="1000" spc="50" dirty="0">
                          <a:solidFill>
                            <a:srgbClr val="003964"/>
                          </a:solidFill>
                          <a:effectLst/>
                          <a:latin typeface="Helvetica" panose="020B0504020202030204" pitchFamily="34" charset="0"/>
                        </a:rPr>
                        <a:t> </a:t>
                      </a:r>
                      <a:r>
                        <a:rPr lang="fr-FR" sz="1000" dirty="0">
                          <a:solidFill>
                            <a:srgbClr val="003964"/>
                          </a:solidFill>
                          <a:effectLst/>
                          <a:latin typeface="Helvetica" panose="020B0504020202030204" pitchFamily="34" charset="0"/>
                        </a:rPr>
                        <a:t>face</a:t>
                      </a:r>
                      <a:r>
                        <a:rPr lang="fr-FR" sz="1000" spc="55" dirty="0">
                          <a:solidFill>
                            <a:srgbClr val="003964"/>
                          </a:solidFill>
                          <a:effectLst/>
                          <a:latin typeface="Helvetica" panose="020B0504020202030204" pitchFamily="34" charset="0"/>
                        </a:rPr>
                        <a:t> </a:t>
                      </a:r>
                      <a:r>
                        <a:rPr lang="fr-FR" sz="1000" dirty="0">
                          <a:solidFill>
                            <a:srgbClr val="003964"/>
                          </a:solidFill>
                          <a:effectLst/>
                          <a:latin typeface="Helvetica" panose="020B0504020202030204" pitchFamily="34" charset="0"/>
                        </a:rPr>
                        <a:t>cachée</a:t>
                      </a:r>
                      <a:endParaRPr lang="fr-FR" sz="1100" dirty="0">
                        <a:solidFill>
                          <a:srgbClr val="003964"/>
                        </a:solidFill>
                        <a:effectLst/>
                        <a:latin typeface="Helvetica" panose="020B0504020202030204" pitchFamily="34" charset="0"/>
                        <a:ea typeface="Arial" panose="020B0604020202020204" pitchFamily="34" charset="0"/>
                        <a:cs typeface="Arial" panose="020B0604020202020204" pitchFamily="34" charset="0"/>
                      </a:endParaRPr>
                    </a:p>
                  </a:txBody>
                  <a:tcPr marL="0" marR="0" marT="0" marB="0"/>
                </a:tc>
                <a:tc>
                  <a:txBody>
                    <a:bodyPr/>
                    <a:lstStyle/>
                    <a:p>
                      <a:endParaRPr lang="fr-FR" dirty="0"/>
                    </a:p>
                  </a:txBody>
                  <a:tcPr/>
                </a:tc>
                <a:tc>
                  <a:txBody>
                    <a:bodyPr/>
                    <a:lstStyle/>
                    <a:p>
                      <a:endParaRPr lang="fr-FR"/>
                    </a:p>
                  </a:txBody>
                  <a:tcPr/>
                </a:tc>
                <a:extLst>
                  <a:ext uri="{0D108BD9-81ED-4DB2-BD59-A6C34878D82A}">
                    <a16:rowId xmlns:a16="http://schemas.microsoft.com/office/drawing/2014/main" val="3956649817"/>
                  </a:ext>
                </a:extLst>
              </a:tr>
              <a:tr h="370840">
                <a:tc vMerge="1">
                  <a:txBody>
                    <a:bodyPr/>
                    <a:lstStyle/>
                    <a:p>
                      <a:endParaRPr lang="fr-FR"/>
                    </a:p>
                  </a:txBody>
                  <a:tcPr/>
                </a:tc>
                <a:tc>
                  <a:txBody>
                    <a:bodyPr/>
                    <a:lstStyle/>
                    <a:p>
                      <a:pPr marL="50800" algn="l" defTabSz="914400" rtl="0" eaLnBrk="1" latinLnBrk="0" hangingPunct="1">
                        <a:spcBef>
                          <a:spcPts val="5"/>
                        </a:spcBef>
                        <a:spcAft>
                          <a:spcPts val="0"/>
                        </a:spcAft>
                      </a:pPr>
                      <a:r>
                        <a:rPr lang="fr-FR" sz="1000" kern="1200" dirty="0">
                          <a:solidFill>
                            <a:srgbClr val="003964"/>
                          </a:solidFill>
                          <a:effectLst/>
                          <a:latin typeface="Helvetica" panose="020B0504020202030204" pitchFamily="34" charset="0"/>
                          <a:ea typeface="+mn-ea"/>
                          <a:cs typeface="+mn-cs"/>
                        </a:rPr>
                        <a:t> </a:t>
                      </a:r>
                    </a:p>
                    <a:p>
                      <a:pPr marL="50800" marR="294640" algn="l" defTabSz="914400" rtl="0" eaLnBrk="1" latinLnBrk="0" hangingPunct="1">
                        <a:lnSpc>
                          <a:spcPct val="103000"/>
                        </a:lnSpc>
                        <a:spcBef>
                          <a:spcPts val="5"/>
                        </a:spcBef>
                        <a:spcAft>
                          <a:spcPts val="0"/>
                        </a:spcAft>
                      </a:pPr>
                      <a:r>
                        <a:rPr lang="fr-FR" sz="1000" kern="1200" dirty="0">
                          <a:solidFill>
                            <a:srgbClr val="003964"/>
                          </a:solidFill>
                          <a:effectLst/>
                          <a:latin typeface="Helvetica" panose="020B0504020202030204" pitchFamily="34" charset="0"/>
                          <a:ea typeface="+mn-ea"/>
                          <a:cs typeface="+mn-cs"/>
                        </a:rPr>
                        <a:t>BYOD/ATAWAD : Jamais sans mon portable</a:t>
                      </a:r>
                    </a:p>
                  </a:txBody>
                  <a:tcPr marL="0" marR="0" marT="0" marB="0"/>
                </a:tc>
                <a:tc>
                  <a:txBody>
                    <a:bodyPr/>
                    <a:lstStyle/>
                    <a:p>
                      <a:endParaRPr lang="fr-FR"/>
                    </a:p>
                  </a:txBody>
                  <a:tcPr/>
                </a:tc>
                <a:tc>
                  <a:txBody>
                    <a:bodyPr/>
                    <a:lstStyle/>
                    <a:p>
                      <a:endParaRPr lang="fr-FR"/>
                    </a:p>
                  </a:txBody>
                  <a:tcPr/>
                </a:tc>
                <a:extLst>
                  <a:ext uri="{0D108BD9-81ED-4DB2-BD59-A6C34878D82A}">
                    <a16:rowId xmlns:a16="http://schemas.microsoft.com/office/drawing/2014/main" val="1863679567"/>
                  </a:ext>
                </a:extLst>
              </a:tr>
              <a:tr h="370840">
                <a:tc vMerge="1">
                  <a:txBody>
                    <a:bodyPr/>
                    <a:lstStyle/>
                    <a:p>
                      <a:endParaRPr lang="fr-FR"/>
                    </a:p>
                  </a:txBody>
                  <a:tcPr/>
                </a:tc>
                <a:tc>
                  <a:txBody>
                    <a:bodyPr/>
                    <a:lstStyle/>
                    <a:p>
                      <a:pPr marL="50800" algn="l" defTabSz="914400" rtl="0" eaLnBrk="1" latinLnBrk="0" hangingPunct="1">
                        <a:spcBef>
                          <a:spcPts val="5"/>
                        </a:spcBef>
                        <a:spcAft>
                          <a:spcPts val="0"/>
                        </a:spcAft>
                      </a:pPr>
                      <a:r>
                        <a:rPr lang="fr-FR" sz="1000" kern="1200" dirty="0">
                          <a:solidFill>
                            <a:srgbClr val="003964"/>
                          </a:solidFill>
                          <a:effectLst/>
                          <a:latin typeface="Helvetica" panose="020B0504020202030204" pitchFamily="34" charset="0"/>
                          <a:ea typeface="+mn-ea"/>
                          <a:cs typeface="+mn-cs"/>
                        </a:rPr>
                        <a:t> </a:t>
                      </a:r>
                    </a:p>
                    <a:p>
                      <a:pPr marL="50800" marR="38735" algn="l" defTabSz="914400" rtl="0" eaLnBrk="1" latinLnBrk="0" hangingPunct="1">
                        <a:lnSpc>
                          <a:spcPct val="103000"/>
                        </a:lnSpc>
                        <a:spcBef>
                          <a:spcPts val="5"/>
                        </a:spcBef>
                        <a:spcAft>
                          <a:spcPts val="0"/>
                        </a:spcAft>
                      </a:pPr>
                      <a:r>
                        <a:rPr lang="fr-FR" sz="1000" kern="1200" dirty="0">
                          <a:solidFill>
                            <a:srgbClr val="003964"/>
                          </a:solidFill>
                          <a:effectLst/>
                          <a:latin typeface="Helvetica" panose="020B0504020202030204" pitchFamily="34" charset="0"/>
                          <a:ea typeface="+mn-ea"/>
                          <a:cs typeface="+mn-cs"/>
                        </a:rPr>
                        <a:t>Accès distant : Accéder au SI depuis un voilier</a:t>
                      </a:r>
                    </a:p>
                  </a:txBody>
                  <a:tcPr marL="0" marR="0" marT="0" marB="0"/>
                </a:tc>
                <a:tc>
                  <a:txBody>
                    <a:bodyPr/>
                    <a:lstStyle/>
                    <a:p>
                      <a:endParaRPr lang="fr-FR"/>
                    </a:p>
                  </a:txBody>
                  <a:tcPr/>
                </a:tc>
                <a:tc>
                  <a:txBody>
                    <a:bodyPr/>
                    <a:lstStyle/>
                    <a:p>
                      <a:endParaRPr lang="fr-FR"/>
                    </a:p>
                  </a:txBody>
                  <a:tcPr/>
                </a:tc>
                <a:extLst>
                  <a:ext uri="{0D108BD9-81ED-4DB2-BD59-A6C34878D82A}">
                    <a16:rowId xmlns:a16="http://schemas.microsoft.com/office/drawing/2014/main" val="954207973"/>
                  </a:ext>
                </a:extLst>
              </a:tr>
              <a:tr h="370840">
                <a:tc vMerge="1">
                  <a:txBody>
                    <a:bodyPr/>
                    <a:lstStyle/>
                    <a:p>
                      <a:endParaRPr lang="fr-FR"/>
                    </a:p>
                  </a:txBody>
                  <a:tcPr/>
                </a:tc>
                <a:tc>
                  <a:txBody>
                    <a:bodyPr/>
                    <a:lstStyle/>
                    <a:p>
                      <a:pPr marL="50800" algn="l" defTabSz="914400" rtl="0" eaLnBrk="1" latinLnBrk="0" hangingPunct="1">
                        <a:spcBef>
                          <a:spcPts val="5"/>
                        </a:spcBef>
                        <a:spcAft>
                          <a:spcPts val="0"/>
                        </a:spcAft>
                      </a:pPr>
                      <a:r>
                        <a:rPr lang="fr-FR" sz="1000" kern="1200" dirty="0">
                          <a:solidFill>
                            <a:srgbClr val="003964"/>
                          </a:solidFill>
                          <a:effectLst/>
                          <a:latin typeface="Helvetica" panose="020B0504020202030204" pitchFamily="34" charset="0"/>
                          <a:ea typeface="+mn-ea"/>
                          <a:cs typeface="+mn-cs"/>
                        </a:rPr>
                        <a:t> </a:t>
                      </a:r>
                    </a:p>
                    <a:p>
                      <a:pPr marL="50800" marR="302895" algn="l" defTabSz="914400" rtl="0" eaLnBrk="1" latinLnBrk="0" hangingPunct="1">
                        <a:lnSpc>
                          <a:spcPct val="103000"/>
                        </a:lnSpc>
                        <a:spcBef>
                          <a:spcPts val="5"/>
                        </a:spcBef>
                        <a:spcAft>
                          <a:spcPts val="0"/>
                        </a:spcAft>
                      </a:pPr>
                      <a:r>
                        <a:rPr lang="fr-FR" sz="1000" kern="1200" dirty="0">
                          <a:solidFill>
                            <a:srgbClr val="003964"/>
                          </a:solidFill>
                          <a:effectLst/>
                          <a:latin typeface="Helvetica" panose="020B0504020202030204" pitchFamily="34" charset="0"/>
                          <a:ea typeface="+mn-ea"/>
                          <a:cs typeface="+mn-cs"/>
                        </a:rPr>
                        <a:t>L’annuaire d’entreprise : Un service pour les gouverner tous</a:t>
                      </a:r>
                    </a:p>
                  </a:txBody>
                  <a:tcPr marL="0" marR="0" marT="0" marB="0"/>
                </a:tc>
                <a:tc>
                  <a:txBody>
                    <a:bodyPr/>
                    <a:lstStyle/>
                    <a:p>
                      <a:endParaRPr lang="fr-FR"/>
                    </a:p>
                  </a:txBody>
                  <a:tcPr/>
                </a:tc>
                <a:tc>
                  <a:txBody>
                    <a:bodyPr/>
                    <a:lstStyle/>
                    <a:p>
                      <a:endParaRPr lang="fr-FR"/>
                    </a:p>
                  </a:txBody>
                  <a:tcPr/>
                </a:tc>
                <a:extLst>
                  <a:ext uri="{0D108BD9-81ED-4DB2-BD59-A6C34878D82A}">
                    <a16:rowId xmlns:a16="http://schemas.microsoft.com/office/drawing/2014/main" val="935299330"/>
                  </a:ext>
                </a:extLst>
              </a:tr>
              <a:tr h="370840">
                <a:tc vMerge="1">
                  <a:txBody>
                    <a:bodyPr/>
                    <a:lstStyle/>
                    <a:p>
                      <a:endParaRPr lang="fr-FR"/>
                    </a:p>
                  </a:txBody>
                  <a:tcPr/>
                </a:tc>
                <a:tc>
                  <a:txBody>
                    <a:bodyPr/>
                    <a:lstStyle/>
                    <a:p>
                      <a:pPr marL="50800" algn="l" defTabSz="914400" rtl="0" eaLnBrk="1" latinLnBrk="0" hangingPunct="1">
                        <a:spcBef>
                          <a:spcPts val="5"/>
                        </a:spcBef>
                        <a:spcAft>
                          <a:spcPts val="0"/>
                        </a:spcAft>
                      </a:pPr>
                      <a:r>
                        <a:rPr lang="fr-FR" sz="1000" kern="1200" dirty="0">
                          <a:solidFill>
                            <a:srgbClr val="003964"/>
                          </a:solidFill>
                          <a:effectLst/>
                          <a:latin typeface="Helvetica" panose="020B0504020202030204" pitchFamily="34" charset="0"/>
                          <a:ea typeface="+mn-ea"/>
                          <a:cs typeface="+mn-cs"/>
                        </a:rPr>
                        <a:t> </a:t>
                      </a:r>
                    </a:p>
                    <a:p>
                      <a:pPr marL="50800" algn="l" defTabSz="914400" rtl="0" eaLnBrk="1" latinLnBrk="0" hangingPunct="1">
                        <a:lnSpc>
                          <a:spcPct val="103000"/>
                        </a:lnSpc>
                        <a:spcBef>
                          <a:spcPts val="5"/>
                        </a:spcBef>
                        <a:spcAft>
                          <a:spcPts val="0"/>
                        </a:spcAft>
                      </a:pPr>
                      <a:r>
                        <a:rPr lang="fr-FR" sz="1000" kern="1200" dirty="0">
                          <a:solidFill>
                            <a:srgbClr val="003964"/>
                          </a:solidFill>
                          <a:effectLst/>
                          <a:latin typeface="Helvetica" panose="020B0504020202030204" pitchFamily="34" charset="0"/>
                          <a:ea typeface="+mn-ea"/>
                          <a:cs typeface="+mn-cs"/>
                        </a:rPr>
                        <a:t>Cycle de vie : Pourquoi remplacer ses minitels ?</a:t>
                      </a:r>
                    </a:p>
                  </a:txBody>
                  <a:tcPr marL="0" marR="0" marT="0" marB="0"/>
                </a:tc>
                <a:tc>
                  <a:txBody>
                    <a:bodyPr/>
                    <a:lstStyle/>
                    <a:p>
                      <a:endParaRPr lang="fr-FR"/>
                    </a:p>
                  </a:txBody>
                  <a:tcPr/>
                </a:tc>
                <a:tc>
                  <a:txBody>
                    <a:bodyPr/>
                    <a:lstStyle/>
                    <a:p>
                      <a:endParaRPr lang="fr-FR"/>
                    </a:p>
                  </a:txBody>
                  <a:tcPr/>
                </a:tc>
                <a:extLst>
                  <a:ext uri="{0D108BD9-81ED-4DB2-BD59-A6C34878D82A}">
                    <a16:rowId xmlns:a16="http://schemas.microsoft.com/office/drawing/2014/main" val="162766412"/>
                  </a:ext>
                </a:extLst>
              </a:tr>
              <a:tr h="370840">
                <a:tc vMerge="1">
                  <a:txBody>
                    <a:bodyPr/>
                    <a:lstStyle/>
                    <a:p>
                      <a:endParaRPr lang="fr-FR" dirty="0"/>
                    </a:p>
                  </a:txBody>
                  <a:tcPr/>
                </a:tc>
                <a:tc>
                  <a:txBody>
                    <a:bodyPr/>
                    <a:lstStyle/>
                    <a:p>
                      <a:pPr marL="50800" algn="l" defTabSz="914400" rtl="0" eaLnBrk="1" latinLnBrk="0" hangingPunct="1">
                        <a:spcBef>
                          <a:spcPts val="5"/>
                        </a:spcBef>
                        <a:spcAft>
                          <a:spcPts val="0"/>
                        </a:spcAft>
                      </a:pPr>
                      <a:r>
                        <a:rPr lang="fr-FR" sz="1000" kern="1200" dirty="0">
                          <a:solidFill>
                            <a:srgbClr val="003964"/>
                          </a:solidFill>
                          <a:effectLst/>
                          <a:latin typeface="Helvetica" panose="020B0504020202030204" pitchFamily="34" charset="0"/>
                          <a:ea typeface="+mn-ea"/>
                          <a:cs typeface="+mn-cs"/>
                        </a:rPr>
                        <a:t> </a:t>
                      </a:r>
                    </a:p>
                    <a:p>
                      <a:pPr marL="50800" marR="800735" algn="l" defTabSz="914400" rtl="0" eaLnBrk="1" latinLnBrk="0" hangingPunct="1">
                        <a:lnSpc>
                          <a:spcPct val="103000"/>
                        </a:lnSpc>
                        <a:spcBef>
                          <a:spcPts val="5"/>
                        </a:spcBef>
                        <a:spcAft>
                          <a:spcPts val="0"/>
                        </a:spcAft>
                      </a:pPr>
                      <a:r>
                        <a:rPr lang="fr-FR" sz="1000" kern="1200" dirty="0">
                          <a:solidFill>
                            <a:srgbClr val="003964"/>
                          </a:solidFill>
                          <a:effectLst/>
                          <a:latin typeface="Helvetica" panose="020B0504020202030204" pitchFamily="34" charset="0"/>
                          <a:ea typeface="+mn-ea"/>
                          <a:cs typeface="+mn-cs"/>
                        </a:rPr>
                        <a:t>PRA/PCA : Survivre à un Armageddon</a:t>
                      </a:r>
                    </a:p>
                  </a:txBody>
                  <a:tcPr marL="0" marR="0" marT="0" marB="0"/>
                </a:tc>
                <a:tc>
                  <a:txBody>
                    <a:bodyPr/>
                    <a:lstStyle/>
                    <a:p>
                      <a:endParaRPr lang="fr-FR"/>
                    </a:p>
                  </a:txBody>
                  <a:tcPr/>
                </a:tc>
                <a:tc>
                  <a:txBody>
                    <a:bodyPr/>
                    <a:lstStyle/>
                    <a:p>
                      <a:endParaRPr lang="fr-FR"/>
                    </a:p>
                  </a:txBody>
                  <a:tcPr/>
                </a:tc>
                <a:extLst>
                  <a:ext uri="{0D108BD9-81ED-4DB2-BD59-A6C34878D82A}">
                    <a16:rowId xmlns:a16="http://schemas.microsoft.com/office/drawing/2014/main" val="2425261259"/>
                  </a:ext>
                </a:extLst>
              </a:tr>
              <a:tr h="370840">
                <a:tc rowSpan="4">
                  <a:txBody>
                    <a:bodyPr/>
                    <a:lstStyle/>
                    <a:p>
                      <a:pPr algn="ctr"/>
                      <a:r>
                        <a:rPr lang="fr-FR" sz="1800" kern="1200" dirty="0">
                          <a:solidFill>
                            <a:srgbClr val="002060"/>
                          </a:solidFill>
                          <a:latin typeface="Helvetica" panose="020B0504020202030204" pitchFamily="34" charset="0"/>
                          <a:ea typeface="+mn-ea"/>
                          <a:cs typeface="+mn-cs"/>
                        </a:rPr>
                        <a:t>L’entreprise</a:t>
                      </a:r>
                    </a:p>
                  </a:txBody>
                  <a:tcPr vert="vert270"/>
                </a:tc>
                <a:tc>
                  <a:txBody>
                    <a:bodyPr/>
                    <a:lstStyle/>
                    <a:p>
                      <a:pPr marL="50800" algn="l" defTabSz="914400" rtl="0" eaLnBrk="1" latinLnBrk="0" hangingPunct="1">
                        <a:spcBef>
                          <a:spcPts val="5"/>
                        </a:spcBef>
                        <a:spcAft>
                          <a:spcPts val="0"/>
                        </a:spcAft>
                      </a:pPr>
                      <a:r>
                        <a:rPr lang="fr-FR" sz="1000" kern="1200" dirty="0">
                          <a:solidFill>
                            <a:srgbClr val="003964"/>
                          </a:solidFill>
                          <a:effectLst/>
                          <a:latin typeface="Helvetica" panose="020B0504020202030204" pitchFamily="34" charset="0"/>
                          <a:ea typeface="+mn-ea"/>
                          <a:cs typeface="+mn-cs"/>
                        </a:rPr>
                        <a:t> </a:t>
                      </a:r>
                    </a:p>
                    <a:p>
                      <a:pPr marL="50800" marR="222250" algn="l" defTabSz="914400" rtl="0" eaLnBrk="1" latinLnBrk="0" hangingPunct="1">
                        <a:lnSpc>
                          <a:spcPct val="103000"/>
                        </a:lnSpc>
                        <a:spcBef>
                          <a:spcPts val="5"/>
                        </a:spcBef>
                        <a:spcAft>
                          <a:spcPts val="0"/>
                        </a:spcAft>
                      </a:pPr>
                      <a:r>
                        <a:rPr lang="fr-FR" sz="1000" kern="1200" dirty="0">
                          <a:solidFill>
                            <a:srgbClr val="003964"/>
                          </a:solidFill>
                          <a:effectLst/>
                          <a:latin typeface="Helvetica" panose="020B0504020202030204" pitchFamily="34" charset="0"/>
                          <a:ea typeface="+mn-ea"/>
                          <a:cs typeface="+mn-cs"/>
                        </a:rPr>
                        <a:t>DNS: L’annuaire mondial que vous utilisez sans même le savoir</a:t>
                      </a:r>
                    </a:p>
                  </a:txBody>
                  <a:tcPr marL="0" marR="0" marT="0" marB="0"/>
                </a:tc>
                <a:tc>
                  <a:txBody>
                    <a:bodyPr/>
                    <a:lstStyle/>
                    <a:p>
                      <a:endParaRPr lang="fr-FR" dirty="0"/>
                    </a:p>
                  </a:txBody>
                  <a:tcPr/>
                </a:tc>
                <a:tc>
                  <a:txBody>
                    <a:bodyPr/>
                    <a:lstStyle/>
                    <a:p>
                      <a:endParaRPr lang="fr-FR" dirty="0"/>
                    </a:p>
                  </a:txBody>
                  <a:tcPr/>
                </a:tc>
                <a:extLst>
                  <a:ext uri="{0D108BD9-81ED-4DB2-BD59-A6C34878D82A}">
                    <a16:rowId xmlns:a16="http://schemas.microsoft.com/office/drawing/2014/main" val="3271921783"/>
                  </a:ext>
                </a:extLst>
              </a:tr>
              <a:tr h="370840">
                <a:tc vMerge="1">
                  <a:txBody>
                    <a:bodyPr/>
                    <a:lstStyle/>
                    <a:p>
                      <a:endParaRPr lang="fr-FR" dirty="0"/>
                    </a:p>
                  </a:txBody>
                  <a:tcPr/>
                </a:tc>
                <a:tc>
                  <a:txBody>
                    <a:bodyPr/>
                    <a:lstStyle/>
                    <a:p>
                      <a:pPr marL="50800" algn="l" defTabSz="914400" rtl="0" eaLnBrk="1" latinLnBrk="0" hangingPunct="1">
                        <a:spcBef>
                          <a:spcPts val="5"/>
                        </a:spcBef>
                        <a:spcAft>
                          <a:spcPts val="0"/>
                        </a:spcAft>
                      </a:pPr>
                      <a:r>
                        <a:rPr lang="fr-FR" sz="1000" kern="1200" dirty="0">
                          <a:solidFill>
                            <a:srgbClr val="003964"/>
                          </a:solidFill>
                          <a:effectLst/>
                          <a:latin typeface="Helvetica" panose="020B0504020202030204" pitchFamily="34" charset="0"/>
                          <a:ea typeface="+mn-ea"/>
                          <a:cs typeface="+mn-cs"/>
                        </a:rPr>
                        <a:t> </a:t>
                      </a:r>
                    </a:p>
                    <a:p>
                      <a:pPr marL="50800" algn="l" defTabSz="914400" rtl="0" eaLnBrk="1" latinLnBrk="0" hangingPunct="1">
                        <a:spcBef>
                          <a:spcPts val="5"/>
                        </a:spcBef>
                        <a:spcAft>
                          <a:spcPts val="0"/>
                        </a:spcAft>
                      </a:pPr>
                      <a:r>
                        <a:rPr lang="fr-FR" sz="1000" kern="1200" dirty="0">
                          <a:solidFill>
                            <a:srgbClr val="003964"/>
                          </a:solidFill>
                          <a:effectLst/>
                          <a:latin typeface="Helvetica" panose="020B0504020202030204" pitchFamily="34" charset="0"/>
                          <a:ea typeface="+mn-ea"/>
                          <a:cs typeface="+mn-cs"/>
                        </a:rPr>
                        <a:t>WWW : La ruée vers le Web</a:t>
                      </a:r>
                    </a:p>
                  </a:txBody>
                  <a:tcPr marL="0" marR="0" marT="0" marB="0"/>
                </a:tc>
                <a:tc>
                  <a:txBody>
                    <a:bodyPr/>
                    <a:lstStyle/>
                    <a:p>
                      <a:endParaRPr lang="fr-FR" dirty="0"/>
                    </a:p>
                  </a:txBody>
                  <a:tcPr/>
                </a:tc>
                <a:tc>
                  <a:txBody>
                    <a:bodyPr/>
                    <a:lstStyle/>
                    <a:p>
                      <a:endParaRPr lang="fr-FR" dirty="0"/>
                    </a:p>
                  </a:txBody>
                  <a:tcPr/>
                </a:tc>
                <a:extLst>
                  <a:ext uri="{0D108BD9-81ED-4DB2-BD59-A6C34878D82A}">
                    <a16:rowId xmlns:a16="http://schemas.microsoft.com/office/drawing/2014/main" val="3771923104"/>
                  </a:ext>
                </a:extLst>
              </a:tr>
              <a:tr h="370840">
                <a:tc vMerge="1">
                  <a:txBody>
                    <a:bodyPr/>
                    <a:lstStyle/>
                    <a:p>
                      <a:endParaRPr lang="fr-FR" dirty="0"/>
                    </a:p>
                  </a:txBody>
                  <a:tcPr/>
                </a:tc>
                <a:tc>
                  <a:txBody>
                    <a:bodyPr/>
                    <a:lstStyle/>
                    <a:p>
                      <a:pPr marL="50800" algn="l" defTabSz="914400" rtl="0" eaLnBrk="1" latinLnBrk="0" hangingPunct="1">
                        <a:spcBef>
                          <a:spcPts val="5"/>
                        </a:spcBef>
                        <a:spcAft>
                          <a:spcPts val="0"/>
                        </a:spcAft>
                      </a:pPr>
                      <a:r>
                        <a:rPr lang="fr-FR" sz="1000" kern="1200" dirty="0">
                          <a:solidFill>
                            <a:srgbClr val="003964"/>
                          </a:solidFill>
                          <a:effectLst/>
                          <a:latin typeface="Helvetica" panose="020B0504020202030204" pitchFamily="34" charset="0"/>
                          <a:ea typeface="+mn-ea"/>
                          <a:cs typeface="+mn-cs"/>
                        </a:rPr>
                        <a:t> </a:t>
                      </a:r>
                    </a:p>
                    <a:p>
                      <a:pPr marL="50800" marR="53975" algn="l" defTabSz="914400" rtl="0" eaLnBrk="1" latinLnBrk="0" hangingPunct="1">
                        <a:lnSpc>
                          <a:spcPct val="103000"/>
                        </a:lnSpc>
                        <a:spcBef>
                          <a:spcPts val="5"/>
                        </a:spcBef>
                        <a:spcAft>
                          <a:spcPts val="0"/>
                        </a:spcAft>
                      </a:pPr>
                      <a:r>
                        <a:rPr lang="fr-FR" sz="1000" kern="1200" dirty="0">
                          <a:solidFill>
                            <a:srgbClr val="003964"/>
                          </a:solidFill>
                          <a:effectLst/>
                          <a:latin typeface="Helvetica" panose="020B0504020202030204" pitchFamily="34" charset="0"/>
                          <a:ea typeface="+mn-ea"/>
                          <a:cs typeface="+mn-cs"/>
                        </a:rPr>
                        <a:t>Cloud : La tête dans le nuage, les pieds su r terre</a:t>
                      </a:r>
                    </a:p>
                  </a:txBody>
                  <a:tcPr marL="0" marR="0" marT="0" marB="0"/>
                </a:tc>
                <a:tc>
                  <a:txBody>
                    <a:bodyPr/>
                    <a:lstStyle/>
                    <a:p>
                      <a:endParaRPr lang="fr-FR" dirty="0"/>
                    </a:p>
                  </a:txBody>
                  <a:tcPr/>
                </a:tc>
                <a:tc>
                  <a:txBody>
                    <a:bodyPr/>
                    <a:lstStyle/>
                    <a:p>
                      <a:endParaRPr lang="fr-FR" dirty="0"/>
                    </a:p>
                  </a:txBody>
                  <a:tcPr/>
                </a:tc>
                <a:extLst>
                  <a:ext uri="{0D108BD9-81ED-4DB2-BD59-A6C34878D82A}">
                    <a16:rowId xmlns:a16="http://schemas.microsoft.com/office/drawing/2014/main" val="1129780242"/>
                  </a:ext>
                </a:extLst>
              </a:tr>
              <a:tr h="370840">
                <a:tc vMerge="1">
                  <a:txBody>
                    <a:bodyPr/>
                    <a:lstStyle/>
                    <a:p>
                      <a:endParaRPr lang="fr-FR" dirty="0"/>
                    </a:p>
                  </a:txBody>
                  <a:tcPr/>
                </a:tc>
                <a:tc>
                  <a:txBody>
                    <a:bodyPr/>
                    <a:lstStyle/>
                    <a:p>
                      <a:pPr marL="50800" algn="l" defTabSz="914400" rtl="0" eaLnBrk="1" latinLnBrk="0" hangingPunct="1">
                        <a:spcBef>
                          <a:spcPts val="5"/>
                        </a:spcBef>
                        <a:spcAft>
                          <a:spcPts val="0"/>
                        </a:spcAft>
                      </a:pPr>
                      <a:r>
                        <a:rPr lang="fr-FR" sz="1000" kern="1200" dirty="0">
                          <a:solidFill>
                            <a:srgbClr val="003964"/>
                          </a:solidFill>
                          <a:effectLst/>
                          <a:latin typeface="Helvetica" panose="020B0504020202030204" pitchFamily="34" charset="0"/>
                          <a:ea typeface="+mn-ea"/>
                          <a:cs typeface="+mn-cs"/>
                        </a:rPr>
                        <a:t> </a:t>
                      </a:r>
                    </a:p>
                    <a:p>
                      <a:pPr marL="50800" algn="l" defTabSz="914400" rtl="0" eaLnBrk="1" latinLnBrk="0" hangingPunct="1">
                        <a:spcBef>
                          <a:spcPts val="5"/>
                        </a:spcBef>
                        <a:spcAft>
                          <a:spcPts val="0"/>
                        </a:spcAft>
                      </a:pPr>
                      <a:r>
                        <a:rPr lang="fr-FR" sz="1000" kern="1200" dirty="0">
                          <a:solidFill>
                            <a:srgbClr val="003964"/>
                          </a:solidFill>
                          <a:effectLst/>
                          <a:latin typeface="Helvetica" panose="020B0504020202030204" pitchFamily="34" charset="0"/>
                          <a:ea typeface="+mn-ea"/>
                          <a:cs typeface="+mn-cs"/>
                        </a:rPr>
                        <a:t>Partenaires : Les liaisons dangereuses</a:t>
                      </a:r>
                    </a:p>
                  </a:txBody>
                  <a:tcPr marL="0" marR="0" marT="0" marB="0"/>
                </a:tc>
                <a:tc>
                  <a:txBody>
                    <a:bodyPr/>
                    <a:lstStyle/>
                    <a:p>
                      <a:endParaRPr lang="fr-FR" dirty="0"/>
                    </a:p>
                  </a:txBody>
                  <a:tcPr/>
                </a:tc>
                <a:tc>
                  <a:txBody>
                    <a:bodyPr/>
                    <a:lstStyle/>
                    <a:p>
                      <a:endParaRPr lang="fr-FR" dirty="0"/>
                    </a:p>
                  </a:txBody>
                  <a:tcPr/>
                </a:tc>
                <a:extLst>
                  <a:ext uri="{0D108BD9-81ED-4DB2-BD59-A6C34878D82A}">
                    <a16:rowId xmlns:a16="http://schemas.microsoft.com/office/drawing/2014/main" val="633133456"/>
                  </a:ext>
                </a:extLst>
              </a:tr>
              <a:tr h="370840">
                <a:tc rowSpan="2">
                  <a:txBody>
                    <a:bodyPr/>
                    <a:lstStyle/>
                    <a:p>
                      <a:pPr algn="ctr"/>
                      <a:endParaRPr lang="fr-FR" sz="1800" kern="1200" dirty="0">
                        <a:solidFill>
                          <a:srgbClr val="002060"/>
                        </a:solidFill>
                        <a:latin typeface="Helvetica" panose="020B0504020202030204" pitchFamily="34" charset="0"/>
                        <a:ea typeface="+mn-ea"/>
                        <a:cs typeface="+mn-cs"/>
                      </a:endParaRPr>
                    </a:p>
                  </a:txBody>
                  <a:tcPr vert="vert270"/>
                </a:tc>
                <a:tc>
                  <a:txBody>
                    <a:bodyPr/>
                    <a:lstStyle/>
                    <a:p>
                      <a:pPr>
                        <a:spcBef>
                          <a:spcPts val="10"/>
                        </a:spcBef>
                      </a:pPr>
                      <a:r>
                        <a:rPr lang="fr-FR" sz="1000" kern="1200" dirty="0">
                          <a:solidFill>
                            <a:srgbClr val="003964"/>
                          </a:solidFill>
                          <a:effectLst/>
                          <a:latin typeface="Helvetica" panose="020B0504020202030204" pitchFamily="34" charset="0"/>
                          <a:ea typeface="+mn-ea"/>
                          <a:cs typeface="+mn-cs"/>
                        </a:rPr>
                        <a:t> </a:t>
                      </a:r>
                    </a:p>
                    <a:p>
                      <a:pPr marL="50800"/>
                      <a:r>
                        <a:rPr lang="fr-FR" sz="1000" kern="1200" dirty="0">
                          <a:solidFill>
                            <a:srgbClr val="003964"/>
                          </a:solidFill>
                          <a:effectLst/>
                          <a:latin typeface="Helvetica" panose="020B0504020202030204" pitchFamily="34" charset="0"/>
                          <a:ea typeface="+mn-ea"/>
                          <a:cs typeface="+mn-cs"/>
                        </a:rPr>
                        <a:t>Juridique </a:t>
                      </a:r>
                    </a:p>
                  </a:txBody>
                  <a:tcPr marL="0" marR="0" marT="0" marB="0"/>
                </a:tc>
                <a:tc>
                  <a:txBody>
                    <a:bodyPr/>
                    <a:lstStyle/>
                    <a:p>
                      <a:endParaRPr lang="fr-FR" dirty="0"/>
                    </a:p>
                  </a:txBody>
                  <a:tcPr/>
                </a:tc>
                <a:tc>
                  <a:txBody>
                    <a:bodyPr/>
                    <a:lstStyle/>
                    <a:p>
                      <a:endParaRPr lang="fr-FR" dirty="0"/>
                    </a:p>
                  </a:txBody>
                  <a:tcPr/>
                </a:tc>
                <a:extLst>
                  <a:ext uri="{0D108BD9-81ED-4DB2-BD59-A6C34878D82A}">
                    <a16:rowId xmlns:a16="http://schemas.microsoft.com/office/drawing/2014/main" val="1829322538"/>
                  </a:ext>
                </a:extLst>
              </a:tr>
              <a:tr h="370840">
                <a:tc vMerge="1">
                  <a:txBody>
                    <a:bodyPr/>
                    <a:lstStyle/>
                    <a:p>
                      <a:pPr algn="ctr"/>
                      <a:endParaRPr lang="fr-FR" sz="1800" kern="1200" dirty="0">
                        <a:solidFill>
                          <a:srgbClr val="002060"/>
                        </a:solidFill>
                        <a:latin typeface="Helvetica" panose="020B0504020202030204" pitchFamily="34" charset="0"/>
                        <a:ea typeface="+mn-ea"/>
                        <a:cs typeface="+mn-cs"/>
                      </a:endParaRPr>
                    </a:p>
                  </a:txBody>
                  <a:tcPr vert="vert270"/>
                </a:tc>
                <a:tc>
                  <a:txBody>
                    <a:bodyPr/>
                    <a:lstStyle/>
                    <a:p>
                      <a:pPr>
                        <a:spcBef>
                          <a:spcPts val="40"/>
                        </a:spcBef>
                      </a:pPr>
                      <a:r>
                        <a:rPr lang="fr-FR" sz="1000" kern="1200" dirty="0">
                          <a:solidFill>
                            <a:srgbClr val="003964"/>
                          </a:solidFill>
                          <a:effectLst/>
                          <a:latin typeface="Helvetica" panose="020B0504020202030204" pitchFamily="34" charset="0"/>
                          <a:ea typeface="+mn-ea"/>
                          <a:cs typeface="+mn-cs"/>
                        </a:rPr>
                        <a:t> </a:t>
                      </a:r>
                    </a:p>
                    <a:p>
                      <a:pPr marL="50800" marR="294640">
                        <a:lnSpc>
                          <a:spcPct val="103000"/>
                        </a:lnSpc>
                        <a:spcAft>
                          <a:spcPts val="0"/>
                        </a:spcAft>
                      </a:pPr>
                      <a:r>
                        <a:rPr lang="fr-FR" sz="1000" kern="1200" dirty="0">
                          <a:solidFill>
                            <a:srgbClr val="003964"/>
                          </a:solidFill>
                          <a:effectLst/>
                          <a:latin typeface="Helvetica" panose="020B0504020202030204" pitchFamily="34" charset="0"/>
                          <a:ea typeface="+mn-ea"/>
                          <a:cs typeface="+mn-cs"/>
                        </a:rPr>
                        <a:t>Certification : Providence, paratonnerre ou parapluie ?</a:t>
                      </a:r>
                    </a:p>
                  </a:txBody>
                  <a:tcPr marL="0" marR="0" marT="0" marB="0"/>
                </a:tc>
                <a:tc>
                  <a:txBody>
                    <a:bodyPr/>
                    <a:lstStyle/>
                    <a:p>
                      <a:endParaRPr lang="fr-FR" dirty="0"/>
                    </a:p>
                  </a:txBody>
                  <a:tcPr/>
                </a:tc>
                <a:tc>
                  <a:txBody>
                    <a:bodyPr/>
                    <a:lstStyle/>
                    <a:p>
                      <a:endParaRPr lang="fr-FR" dirty="0"/>
                    </a:p>
                  </a:txBody>
                  <a:tcPr/>
                </a:tc>
                <a:extLst>
                  <a:ext uri="{0D108BD9-81ED-4DB2-BD59-A6C34878D82A}">
                    <a16:rowId xmlns:a16="http://schemas.microsoft.com/office/drawing/2014/main" val="976843976"/>
                  </a:ext>
                </a:extLst>
              </a:tr>
            </a:tbl>
          </a:graphicData>
        </a:graphic>
      </p:graphicFrame>
      <p:sp>
        <p:nvSpPr>
          <p:cNvPr id="16" name="ZoneTexte 15">
            <a:extLst>
              <a:ext uri="{FF2B5EF4-FFF2-40B4-BE49-F238E27FC236}">
                <a16:creationId xmlns:a16="http://schemas.microsoft.com/office/drawing/2014/main" id="{BB2830EC-1F2B-4FFA-B2B6-206F8623AC73}"/>
              </a:ext>
            </a:extLst>
          </p:cNvPr>
          <p:cNvSpPr txBox="1"/>
          <p:nvPr/>
        </p:nvSpPr>
        <p:spPr>
          <a:xfrm>
            <a:off x="366881" y="671329"/>
            <a:ext cx="10982667" cy="851259"/>
          </a:xfrm>
          <a:prstGeom prst="rect">
            <a:avLst/>
          </a:prstGeom>
          <a:noFill/>
        </p:spPr>
        <p:txBody>
          <a:bodyPr wrap="square">
            <a:spAutoFit/>
          </a:bodyPr>
          <a:lstStyle/>
          <a:p>
            <a:pPr marR="131445" algn="just">
              <a:lnSpc>
                <a:spcPct val="121000"/>
              </a:lnSpc>
              <a:spcAft>
                <a:spcPts val="0"/>
              </a:spcAft>
            </a:pPr>
            <a:r>
              <a:rPr lang="fr-FR" sz="1400" dirty="0">
                <a:solidFill>
                  <a:srgbClr val="013863"/>
                </a:solidFill>
                <a:effectLst/>
                <a:latin typeface="Helvetica" panose="020B0504020202030204" pitchFamily="34" charset="0"/>
                <a:ea typeface="Arial" panose="020B0604020202020204" pitchFamily="34" charset="0"/>
              </a:rPr>
              <a:t>Je vous invite à découvrir les sujets importants qui</a:t>
            </a:r>
            <a:r>
              <a:rPr lang="fr-FR" sz="1400" spc="5" dirty="0">
                <a:solidFill>
                  <a:srgbClr val="013863"/>
                </a:solidFill>
                <a:effectLst/>
                <a:latin typeface="Helvetica" panose="020B0504020202030204" pitchFamily="34" charset="0"/>
                <a:ea typeface="Arial" panose="020B0604020202020204" pitchFamily="34" charset="0"/>
              </a:rPr>
              <a:t> </a:t>
            </a:r>
            <a:r>
              <a:rPr lang="fr-FR" sz="1400" dirty="0">
                <a:solidFill>
                  <a:srgbClr val="013863"/>
                </a:solidFill>
                <a:effectLst/>
                <a:latin typeface="Helvetica" panose="020B0504020202030204" pitchFamily="34" charset="0"/>
                <a:ea typeface="Arial" panose="020B0604020202020204" pitchFamily="34" charset="0"/>
              </a:rPr>
              <a:t>affectent</a:t>
            </a:r>
            <a:r>
              <a:rPr lang="fr-FR" sz="1400" spc="-50" dirty="0">
                <a:solidFill>
                  <a:srgbClr val="013863"/>
                </a:solidFill>
                <a:effectLst/>
                <a:latin typeface="Helvetica" panose="020B0504020202030204" pitchFamily="34" charset="0"/>
                <a:ea typeface="Arial" panose="020B0604020202020204" pitchFamily="34" charset="0"/>
              </a:rPr>
              <a:t> </a:t>
            </a:r>
            <a:r>
              <a:rPr lang="fr-FR" sz="1400" dirty="0">
                <a:solidFill>
                  <a:srgbClr val="013863"/>
                </a:solidFill>
                <a:effectLst/>
                <a:latin typeface="Helvetica" panose="020B0504020202030204" pitchFamily="34" charset="0"/>
                <a:ea typeface="Arial" panose="020B0604020202020204" pitchFamily="34" charset="0"/>
              </a:rPr>
              <a:t>votre</a:t>
            </a:r>
            <a:r>
              <a:rPr lang="fr-FR" sz="1400" spc="-50" dirty="0">
                <a:solidFill>
                  <a:srgbClr val="013863"/>
                </a:solidFill>
                <a:effectLst/>
                <a:latin typeface="Helvetica" panose="020B0504020202030204" pitchFamily="34" charset="0"/>
                <a:ea typeface="Arial" panose="020B0604020202020204" pitchFamily="34" charset="0"/>
              </a:rPr>
              <a:t> </a:t>
            </a:r>
            <a:r>
              <a:rPr lang="fr-FR" sz="1400" dirty="0">
                <a:solidFill>
                  <a:srgbClr val="013863"/>
                </a:solidFill>
                <a:effectLst/>
                <a:latin typeface="Helvetica" panose="020B0504020202030204" pitchFamily="34" charset="0"/>
                <a:ea typeface="Arial" panose="020B0604020202020204" pitchFamily="34" charset="0"/>
              </a:rPr>
              <a:t>entreprise.</a:t>
            </a:r>
          </a:p>
          <a:p>
            <a:pPr marR="131445" algn="just">
              <a:lnSpc>
                <a:spcPct val="121000"/>
              </a:lnSpc>
              <a:spcAft>
                <a:spcPts val="0"/>
              </a:spcAft>
            </a:pPr>
            <a:r>
              <a:rPr lang="fr-FR" sz="1400" spc="-50" dirty="0">
                <a:solidFill>
                  <a:srgbClr val="013863"/>
                </a:solidFill>
                <a:effectLst/>
                <a:latin typeface="Helvetica" panose="020B0504020202030204" pitchFamily="34" charset="0"/>
                <a:ea typeface="Arial" panose="020B0604020202020204" pitchFamily="34" charset="0"/>
              </a:rPr>
              <a:t> </a:t>
            </a:r>
            <a:r>
              <a:rPr lang="fr-FR" sz="1400" dirty="0">
                <a:solidFill>
                  <a:srgbClr val="013863"/>
                </a:solidFill>
                <a:effectLst/>
                <a:latin typeface="Helvetica" panose="020B0504020202030204" pitchFamily="34" charset="0"/>
                <a:ea typeface="Arial" panose="020B0604020202020204" pitchFamily="34" charset="0"/>
              </a:rPr>
              <a:t>Pour</a:t>
            </a:r>
            <a:r>
              <a:rPr lang="fr-FR" sz="1400" spc="-50" dirty="0">
                <a:solidFill>
                  <a:srgbClr val="013863"/>
                </a:solidFill>
                <a:effectLst/>
                <a:latin typeface="Helvetica" panose="020B0504020202030204" pitchFamily="34" charset="0"/>
                <a:ea typeface="Arial" panose="020B0604020202020204" pitchFamily="34" charset="0"/>
              </a:rPr>
              <a:t> </a:t>
            </a:r>
            <a:r>
              <a:rPr lang="fr-FR" sz="1400" dirty="0">
                <a:solidFill>
                  <a:srgbClr val="013863"/>
                </a:solidFill>
                <a:effectLst/>
                <a:latin typeface="Helvetica" panose="020B0504020202030204" pitchFamily="34" charset="0"/>
                <a:ea typeface="Arial" panose="020B0604020202020204" pitchFamily="34" charset="0"/>
              </a:rPr>
              <a:t>chaque</a:t>
            </a:r>
            <a:r>
              <a:rPr lang="fr-FR" sz="1400" spc="-50" dirty="0">
                <a:solidFill>
                  <a:srgbClr val="013863"/>
                </a:solidFill>
                <a:effectLst/>
                <a:latin typeface="Helvetica" panose="020B0504020202030204" pitchFamily="34" charset="0"/>
                <a:ea typeface="Arial" panose="020B0604020202020204" pitchFamily="34" charset="0"/>
              </a:rPr>
              <a:t> </a:t>
            </a:r>
            <a:r>
              <a:rPr lang="fr-FR" sz="1400" dirty="0">
                <a:solidFill>
                  <a:srgbClr val="013863"/>
                </a:solidFill>
                <a:effectLst/>
                <a:latin typeface="Helvetica" panose="020B0504020202030204" pitchFamily="34" charset="0"/>
                <a:ea typeface="Arial" panose="020B0604020202020204" pitchFamily="34" charset="0"/>
              </a:rPr>
              <a:t>question</a:t>
            </a:r>
            <a:r>
              <a:rPr lang="fr-FR" sz="1400" spc="-45" dirty="0">
                <a:solidFill>
                  <a:srgbClr val="013863"/>
                </a:solidFill>
                <a:effectLst/>
                <a:latin typeface="Helvetica" panose="020B0504020202030204" pitchFamily="34" charset="0"/>
                <a:ea typeface="Arial" panose="020B0604020202020204" pitchFamily="34" charset="0"/>
              </a:rPr>
              <a:t> </a:t>
            </a:r>
            <a:r>
              <a:rPr lang="fr-FR" sz="1400" dirty="0">
                <a:solidFill>
                  <a:srgbClr val="013863"/>
                </a:solidFill>
                <a:effectLst/>
                <a:latin typeface="Helvetica" panose="020B0504020202030204" pitchFamily="34" charset="0"/>
                <a:ea typeface="Arial" panose="020B0604020202020204" pitchFamily="34" charset="0"/>
              </a:rPr>
              <a:t>en</a:t>
            </a:r>
            <a:r>
              <a:rPr lang="fr-FR" sz="1400" spc="-50" dirty="0">
                <a:solidFill>
                  <a:srgbClr val="013863"/>
                </a:solidFill>
                <a:effectLst/>
                <a:latin typeface="Helvetica" panose="020B0504020202030204" pitchFamily="34" charset="0"/>
                <a:ea typeface="Arial" panose="020B0604020202020204" pitchFamily="34" charset="0"/>
              </a:rPr>
              <a:t> </a:t>
            </a:r>
            <a:r>
              <a:rPr lang="fr-FR" sz="1400" dirty="0">
                <a:solidFill>
                  <a:srgbClr val="013863"/>
                </a:solidFill>
                <a:effectLst/>
                <a:latin typeface="Helvetica" panose="020B0504020202030204" pitchFamily="34" charset="0"/>
                <a:ea typeface="Arial" panose="020B0604020202020204" pitchFamily="34" charset="0"/>
              </a:rPr>
              <a:t>fin</a:t>
            </a:r>
            <a:r>
              <a:rPr lang="fr-FR" sz="1400" spc="-50" dirty="0">
                <a:solidFill>
                  <a:srgbClr val="013863"/>
                </a:solidFill>
                <a:effectLst/>
                <a:latin typeface="Helvetica" panose="020B0504020202030204" pitchFamily="34" charset="0"/>
                <a:ea typeface="Arial" panose="020B0604020202020204" pitchFamily="34" charset="0"/>
              </a:rPr>
              <a:t> </a:t>
            </a:r>
            <a:r>
              <a:rPr lang="fr-FR" sz="1400" dirty="0">
                <a:solidFill>
                  <a:srgbClr val="013863"/>
                </a:solidFill>
                <a:effectLst/>
                <a:latin typeface="Helvetica" panose="020B0504020202030204" pitchFamily="34" charset="0"/>
                <a:ea typeface="Arial" panose="020B0604020202020204" pitchFamily="34" charset="0"/>
              </a:rPr>
              <a:t>de</a:t>
            </a:r>
            <a:r>
              <a:rPr lang="fr-FR" sz="1400" spc="-50" dirty="0">
                <a:solidFill>
                  <a:srgbClr val="013863"/>
                </a:solidFill>
                <a:effectLst/>
                <a:latin typeface="Helvetica" panose="020B0504020202030204" pitchFamily="34" charset="0"/>
                <a:ea typeface="Arial" panose="020B0604020202020204" pitchFamily="34" charset="0"/>
              </a:rPr>
              <a:t> </a:t>
            </a:r>
            <a:r>
              <a:rPr lang="fr-FR" sz="1400" dirty="0">
                <a:solidFill>
                  <a:srgbClr val="013863"/>
                </a:solidFill>
                <a:effectLst/>
                <a:latin typeface="Helvetica" panose="020B0504020202030204" pitchFamily="34" charset="0"/>
                <a:ea typeface="Arial" panose="020B0604020202020204" pitchFamily="34" charset="0"/>
              </a:rPr>
              <a:t>chapitre,</a:t>
            </a:r>
            <a:r>
              <a:rPr lang="fr-FR" sz="1400" spc="-50" dirty="0">
                <a:solidFill>
                  <a:srgbClr val="013863"/>
                </a:solidFill>
                <a:effectLst/>
                <a:latin typeface="Helvetica" panose="020B0504020202030204" pitchFamily="34" charset="0"/>
                <a:ea typeface="Arial" panose="020B0604020202020204" pitchFamily="34" charset="0"/>
              </a:rPr>
              <a:t> </a:t>
            </a:r>
            <a:r>
              <a:rPr lang="fr-FR" sz="1400" dirty="0">
                <a:solidFill>
                  <a:srgbClr val="013863"/>
                </a:solidFill>
                <a:effectLst/>
                <a:latin typeface="Helvetica" panose="020B0504020202030204" pitchFamily="34" charset="0"/>
                <a:ea typeface="Arial" panose="020B0604020202020204" pitchFamily="34" charset="0"/>
              </a:rPr>
              <a:t>notez</a:t>
            </a:r>
            <a:r>
              <a:rPr lang="fr-FR" sz="1400" spc="-280" dirty="0">
                <a:solidFill>
                  <a:srgbClr val="013863"/>
                </a:solidFill>
                <a:effectLst/>
                <a:latin typeface="Helvetica" panose="020B0504020202030204" pitchFamily="34" charset="0"/>
                <a:ea typeface="Arial" panose="020B0604020202020204" pitchFamily="34" charset="0"/>
              </a:rPr>
              <a:t> </a:t>
            </a:r>
            <a:r>
              <a:rPr lang="fr-FR" sz="1400" dirty="0">
                <a:solidFill>
                  <a:srgbClr val="013863"/>
                </a:solidFill>
                <a:effectLst/>
                <a:latin typeface="Helvetica" panose="020B0504020202030204" pitchFamily="34" charset="0"/>
                <a:ea typeface="Arial" panose="020B0604020202020204" pitchFamily="34" charset="0"/>
              </a:rPr>
              <a:t>de 0 à 5 votre niveau de connaissance.</a:t>
            </a:r>
          </a:p>
          <a:p>
            <a:pPr marR="131445" algn="just">
              <a:lnSpc>
                <a:spcPct val="121000"/>
              </a:lnSpc>
              <a:spcAft>
                <a:spcPts val="0"/>
              </a:spcAft>
            </a:pPr>
            <a:r>
              <a:rPr lang="fr-FR" sz="1400" dirty="0">
                <a:solidFill>
                  <a:srgbClr val="013863"/>
                </a:solidFill>
                <a:effectLst/>
                <a:latin typeface="Helvetica" panose="020B0504020202030204" pitchFamily="34" charset="0"/>
                <a:ea typeface="Arial" panose="020B0604020202020204" pitchFamily="34" charset="0"/>
              </a:rPr>
              <a:t> 0 représentant une absence totale</a:t>
            </a:r>
            <a:r>
              <a:rPr lang="fr-FR" sz="1400" spc="5" dirty="0">
                <a:solidFill>
                  <a:srgbClr val="013863"/>
                </a:solidFill>
                <a:effectLst/>
                <a:latin typeface="Helvetica" panose="020B0504020202030204" pitchFamily="34" charset="0"/>
                <a:ea typeface="Arial" panose="020B0604020202020204" pitchFamily="34" charset="0"/>
              </a:rPr>
              <a:t> </a:t>
            </a:r>
            <a:r>
              <a:rPr lang="fr-FR" sz="1400" dirty="0">
                <a:solidFill>
                  <a:srgbClr val="013863"/>
                </a:solidFill>
                <a:effectLst/>
                <a:latin typeface="Helvetica" panose="020B0504020202030204" pitchFamily="34" charset="0"/>
                <a:ea typeface="Arial" panose="020B0604020202020204" pitchFamily="34" charset="0"/>
              </a:rPr>
              <a:t>d’information,</a:t>
            </a:r>
            <a:r>
              <a:rPr lang="fr-FR" sz="1400" spc="45" dirty="0">
                <a:solidFill>
                  <a:srgbClr val="013863"/>
                </a:solidFill>
                <a:effectLst/>
                <a:latin typeface="Helvetica" panose="020B0504020202030204" pitchFamily="34" charset="0"/>
                <a:ea typeface="Arial" panose="020B0604020202020204" pitchFamily="34" charset="0"/>
              </a:rPr>
              <a:t> </a:t>
            </a:r>
            <a:r>
              <a:rPr lang="fr-FR" sz="1400" dirty="0">
                <a:solidFill>
                  <a:srgbClr val="013863"/>
                </a:solidFill>
                <a:effectLst/>
                <a:latin typeface="Helvetica" panose="020B0504020202030204" pitchFamily="34" charset="0"/>
                <a:ea typeface="Arial" panose="020B0604020202020204" pitchFamily="34" charset="0"/>
              </a:rPr>
              <a:t>5</a:t>
            </a:r>
            <a:r>
              <a:rPr lang="fr-FR" sz="1400" spc="50" dirty="0">
                <a:solidFill>
                  <a:srgbClr val="013863"/>
                </a:solidFill>
                <a:effectLst/>
                <a:latin typeface="Helvetica" panose="020B0504020202030204" pitchFamily="34" charset="0"/>
                <a:ea typeface="Arial" panose="020B0604020202020204" pitchFamily="34" charset="0"/>
              </a:rPr>
              <a:t> </a:t>
            </a:r>
            <a:r>
              <a:rPr lang="fr-FR" sz="1400" dirty="0">
                <a:solidFill>
                  <a:srgbClr val="013863"/>
                </a:solidFill>
                <a:effectLst/>
                <a:latin typeface="Helvetica" panose="020B0504020202030204" pitchFamily="34" charset="0"/>
                <a:ea typeface="Arial" panose="020B0604020202020204" pitchFamily="34" charset="0"/>
              </a:rPr>
              <a:t>étant</a:t>
            </a:r>
            <a:r>
              <a:rPr lang="fr-FR" sz="1400" spc="50" dirty="0">
                <a:solidFill>
                  <a:srgbClr val="013863"/>
                </a:solidFill>
                <a:effectLst/>
                <a:latin typeface="Helvetica" panose="020B0504020202030204" pitchFamily="34" charset="0"/>
                <a:ea typeface="Arial" panose="020B0604020202020204" pitchFamily="34" charset="0"/>
              </a:rPr>
              <a:t> </a:t>
            </a:r>
            <a:r>
              <a:rPr lang="fr-FR" sz="1400" dirty="0">
                <a:solidFill>
                  <a:srgbClr val="013863"/>
                </a:solidFill>
                <a:effectLst/>
                <a:latin typeface="Helvetica" panose="020B0504020202030204" pitchFamily="34" charset="0"/>
                <a:ea typeface="Arial" panose="020B0604020202020204" pitchFamily="34" charset="0"/>
              </a:rPr>
              <a:t>une</a:t>
            </a:r>
            <a:r>
              <a:rPr lang="fr-FR" sz="1400" spc="45" dirty="0">
                <a:solidFill>
                  <a:srgbClr val="013863"/>
                </a:solidFill>
                <a:effectLst/>
                <a:latin typeface="Helvetica" panose="020B0504020202030204" pitchFamily="34" charset="0"/>
                <a:ea typeface="Arial" panose="020B0604020202020204" pitchFamily="34" charset="0"/>
              </a:rPr>
              <a:t> </a:t>
            </a:r>
            <a:r>
              <a:rPr lang="fr-FR" sz="1400" dirty="0">
                <a:solidFill>
                  <a:srgbClr val="013863"/>
                </a:solidFill>
                <a:effectLst/>
                <a:latin typeface="Helvetica" panose="020B0504020202030204" pitchFamily="34" charset="0"/>
                <a:ea typeface="Arial" panose="020B0604020202020204" pitchFamily="34" charset="0"/>
              </a:rPr>
              <a:t>maîtrise</a:t>
            </a:r>
            <a:r>
              <a:rPr lang="fr-FR" sz="1400" spc="50" dirty="0">
                <a:solidFill>
                  <a:srgbClr val="013863"/>
                </a:solidFill>
                <a:effectLst/>
                <a:latin typeface="Helvetica" panose="020B0504020202030204" pitchFamily="34" charset="0"/>
                <a:ea typeface="Arial" panose="020B0604020202020204" pitchFamily="34" charset="0"/>
              </a:rPr>
              <a:t> </a:t>
            </a:r>
            <a:r>
              <a:rPr lang="fr-FR" sz="1400" dirty="0">
                <a:solidFill>
                  <a:srgbClr val="013863"/>
                </a:solidFill>
                <a:effectLst/>
                <a:latin typeface="Helvetica" panose="020B0504020202030204" pitchFamily="34" charset="0"/>
                <a:ea typeface="Arial" panose="020B0604020202020204" pitchFamily="34" charset="0"/>
              </a:rPr>
              <a:t>parfaite</a:t>
            </a:r>
            <a:r>
              <a:rPr lang="fr-FR" sz="1400" spc="50" dirty="0">
                <a:solidFill>
                  <a:srgbClr val="013863"/>
                </a:solidFill>
                <a:effectLst/>
                <a:latin typeface="Helvetica" panose="020B0504020202030204" pitchFamily="34" charset="0"/>
                <a:ea typeface="Arial" panose="020B0604020202020204" pitchFamily="34" charset="0"/>
              </a:rPr>
              <a:t> </a:t>
            </a:r>
            <a:r>
              <a:rPr lang="fr-FR" sz="1400" dirty="0">
                <a:solidFill>
                  <a:srgbClr val="013863"/>
                </a:solidFill>
                <a:effectLst/>
                <a:latin typeface="Helvetica" panose="020B0504020202030204" pitchFamily="34" charset="0"/>
                <a:ea typeface="Arial" panose="020B0604020202020204" pitchFamily="34" charset="0"/>
              </a:rPr>
              <a:t>de</a:t>
            </a:r>
            <a:r>
              <a:rPr lang="fr-FR" sz="1400" spc="45" dirty="0">
                <a:solidFill>
                  <a:srgbClr val="013863"/>
                </a:solidFill>
                <a:effectLst/>
                <a:latin typeface="Helvetica" panose="020B0504020202030204" pitchFamily="34" charset="0"/>
                <a:ea typeface="Arial" panose="020B0604020202020204" pitchFamily="34" charset="0"/>
              </a:rPr>
              <a:t> </a:t>
            </a:r>
            <a:r>
              <a:rPr lang="fr-FR" sz="1400" dirty="0">
                <a:solidFill>
                  <a:srgbClr val="013863"/>
                </a:solidFill>
                <a:effectLst/>
                <a:latin typeface="Helvetica" panose="020B0504020202030204" pitchFamily="34" charset="0"/>
                <a:ea typeface="Arial" panose="020B0604020202020204" pitchFamily="34" charset="0"/>
              </a:rPr>
              <a:t>l’implémentation</a:t>
            </a:r>
            <a:r>
              <a:rPr lang="fr-FR" sz="1400" spc="50" dirty="0">
                <a:solidFill>
                  <a:srgbClr val="013863"/>
                </a:solidFill>
                <a:effectLst/>
                <a:latin typeface="Helvetica" panose="020B0504020202030204" pitchFamily="34" charset="0"/>
                <a:ea typeface="Arial" panose="020B0604020202020204" pitchFamily="34" charset="0"/>
              </a:rPr>
              <a:t> </a:t>
            </a:r>
            <a:r>
              <a:rPr lang="fr-FR" sz="1400" dirty="0">
                <a:solidFill>
                  <a:srgbClr val="013863"/>
                </a:solidFill>
                <a:effectLst/>
                <a:latin typeface="Helvetica" panose="020B0504020202030204" pitchFamily="34" charset="0"/>
                <a:ea typeface="Arial" panose="020B0604020202020204" pitchFamily="34" charset="0"/>
              </a:rPr>
              <a:t>et</a:t>
            </a:r>
            <a:r>
              <a:rPr lang="fr-FR" sz="1400" spc="50" dirty="0">
                <a:solidFill>
                  <a:srgbClr val="013863"/>
                </a:solidFill>
                <a:effectLst/>
                <a:latin typeface="Helvetica" panose="020B0504020202030204" pitchFamily="34" charset="0"/>
                <a:ea typeface="Arial" panose="020B0604020202020204" pitchFamily="34" charset="0"/>
              </a:rPr>
              <a:t> </a:t>
            </a:r>
            <a:r>
              <a:rPr lang="fr-FR" sz="1400" dirty="0">
                <a:solidFill>
                  <a:srgbClr val="013863"/>
                </a:solidFill>
                <a:effectLst/>
                <a:latin typeface="Helvetica" panose="020B0504020202030204" pitchFamily="34" charset="0"/>
                <a:ea typeface="Arial" panose="020B0604020202020204" pitchFamily="34" charset="0"/>
              </a:rPr>
              <a:t>du</a:t>
            </a:r>
            <a:r>
              <a:rPr lang="fr-FR" sz="1400" spc="45" dirty="0">
                <a:solidFill>
                  <a:srgbClr val="013863"/>
                </a:solidFill>
                <a:effectLst/>
                <a:latin typeface="Helvetica" panose="020B0504020202030204" pitchFamily="34" charset="0"/>
                <a:ea typeface="Arial" panose="020B0604020202020204" pitchFamily="34" charset="0"/>
              </a:rPr>
              <a:t> </a:t>
            </a:r>
            <a:r>
              <a:rPr lang="fr-FR" sz="1400" dirty="0">
                <a:solidFill>
                  <a:srgbClr val="013863"/>
                </a:solidFill>
                <a:effectLst/>
                <a:latin typeface="Helvetica" panose="020B0504020202030204" pitchFamily="34" charset="0"/>
                <a:ea typeface="Arial" panose="020B0604020202020204" pitchFamily="34" charset="0"/>
              </a:rPr>
              <a:t>suivi.</a:t>
            </a:r>
          </a:p>
        </p:txBody>
      </p:sp>
    </p:spTree>
    <p:extLst>
      <p:ext uri="{BB962C8B-B14F-4D97-AF65-F5344CB8AC3E}">
        <p14:creationId xmlns:p14="http://schemas.microsoft.com/office/powerpoint/2010/main" val="8092133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95A920C9-A761-41ED-8144-2DAB9EE1DB72}"/>
              </a:ext>
            </a:extLst>
          </p:cNvPr>
          <p:cNvPicPr>
            <a:picLocks noChangeAspect="1"/>
          </p:cNvPicPr>
          <p:nvPr/>
        </p:nvPicPr>
        <p:blipFill>
          <a:blip r:embed="rId2"/>
          <a:stretch>
            <a:fillRect/>
          </a:stretch>
        </p:blipFill>
        <p:spPr>
          <a:xfrm>
            <a:off x="0" y="0"/>
            <a:ext cx="12192000" cy="6858000"/>
          </a:xfrm>
          <a:prstGeom prst="rect">
            <a:avLst/>
          </a:prstGeom>
        </p:spPr>
      </p:pic>
      <p:sp>
        <p:nvSpPr>
          <p:cNvPr id="2" name="ZoneTexte 1"/>
          <p:cNvSpPr txBox="1"/>
          <p:nvPr/>
        </p:nvSpPr>
        <p:spPr>
          <a:xfrm>
            <a:off x="98676" y="2322278"/>
            <a:ext cx="12192000" cy="886397"/>
          </a:xfrm>
          <a:prstGeom prst="rect">
            <a:avLst/>
          </a:prstGeom>
          <a:noFill/>
        </p:spPr>
        <p:txBody>
          <a:bodyPr wrap="square" rtlCol="0">
            <a:spAutoFit/>
          </a:bodyPr>
          <a:lstStyle/>
          <a:p>
            <a:pPr marL="624205" marR="739140" algn="ctr">
              <a:lnSpc>
                <a:spcPct val="86000"/>
              </a:lnSpc>
              <a:spcBef>
                <a:spcPts val="675"/>
              </a:spcBef>
              <a:spcAft>
                <a:spcPts val="0"/>
              </a:spcAft>
            </a:pPr>
            <a:r>
              <a:rPr lang="fr-FR" sz="6000" b="1" dirty="0">
                <a:solidFill>
                  <a:srgbClr val="FFFFFF"/>
                </a:solidFill>
                <a:latin typeface="Arial" panose="020B0604020202020204" pitchFamily="34" charset="0"/>
                <a:ea typeface="Arial" panose="020B0604020202020204" pitchFamily="34" charset="0"/>
              </a:rPr>
              <a:t>Focus Ransomware</a:t>
            </a:r>
            <a:endParaRPr lang="fr-FR" sz="6000" b="1" dirty="0">
              <a:effectLst/>
              <a:latin typeface="Arial" panose="020B0604020202020204" pitchFamily="34" charset="0"/>
              <a:ea typeface="Arial" panose="020B0604020202020204" pitchFamily="34" charset="0"/>
            </a:endParaRPr>
          </a:p>
        </p:txBody>
      </p:sp>
      <p:sp>
        <p:nvSpPr>
          <p:cNvPr id="4" name="Espace réservé du numéro de diapositive 5">
            <a:extLst>
              <a:ext uri="{FF2B5EF4-FFF2-40B4-BE49-F238E27FC236}">
                <a16:creationId xmlns:a16="http://schemas.microsoft.com/office/drawing/2014/main" id="{215A21F1-D393-439A-99EB-B3E2F7CB494C}"/>
              </a:ext>
            </a:extLst>
          </p:cNvPr>
          <p:cNvSpPr>
            <a:spLocks noGrp="1"/>
          </p:cNvSpPr>
          <p:nvPr>
            <p:ph type="sldNum" sz="quarter" idx="12"/>
          </p:nvPr>
        </p:nvSpPr>
        <p:spPr>
          <a:xfrm>
            <a:off x="11541531" y="6600224"/>
            <a:ext cx="650469" cy="277958"/>
          </a:xfrm>
        </p:spPr>
        <p:txBody>
          <a:bodyPr/>
          <a:lstStyle/>
          <a:p>
            <a:pPr algn="r"/>
            <a:fld id="{F3EE269F-382C-4FDF-AA4F-64C84412D0DE}" type="slidenum">
              <a:rPr lang="fr-FR" sz="1200" smtClean="0">
                <a:solidFill>
                  <a:schemeClr val="bg1"/>
                </a:solidFill>
              </a:rPr>
              <a:pPr algn="r"/>
              <a:t>67</a:t>
            </a:fld>
            <a:endParaRPr lang="fr-FR" dirty="0">
              <a:solidFill>
                <a:schemeClr val="bg1"/>
              </a:solidFill>
            </a:endParaRPr>
          </a:p>
        </p:txBody>
      </p:sp>
    </p:spTree>
    <p:extLst>
      <p:ext uri="{BB962C8B-B14F-4D97-AF65-F5344CB8AC3E}">
        <p14:creationId xmlns:p14="http://schemas.microsoft.com/office/powerpoint/2010/main" val="89968167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a:spLocks noGrp="1"/>
          </p:cNvSpPr>
          <p:nvPr>
            <p:ph type="title"/>
          </p:nvPr>
        </p:nvSpPr>
        <p:spPr>
          <a:xfrm>
            <a:off x="254609" y="225628"/>
            <a:ext cx="8965018" cy="567463"/>
          </a:xfrm>
          <a:prstGeom prst="rect">
            <a:avLst/>
          </a:prstGeom>
          <a:effectLst/>
        </p:spPr>
        <p:txBody>
          <a:bodyPr vert="horz" wrap="square" lIns="0" tIns="13335" rIns="0" bIns="0" rtlCol="0">
            <a:spAutoFit/>
          </a:bodyPr>
          <a:lstStyle/>
          <a:p>
            <a:pPr marL="12700">
              <a:lnSpc>
                <a:spcPct val="100000"/>
              </a:lnSpc>
              <a:spcBef>
                <a:spcPts val="105"/>
              </a:spcBef>
            </a:pPr>
            <a:r>
              <a:rPr sz="3600" b="0" spc="-30" dirty="0">
                <a:solidFill>
                  <a:srgbClr val="02AD53"/>
                </a:solidFill>
                <a:latin typeface="Helvetica" panose="020B0504020202030204" pitchFamily="34" charset="0"/>
                <a:cs typeface="Calibri"/>
              </a:rPr>
              <a:t>Écosystème</a:t>
            </a:r>
            <a:r>
              <a:rPr sz="3600" b="0" spc="-60" dirty="0">
                <a:solidFill>
                  <a:srgbClr val="02AD53"/>
                </a:solidFill>
                <a:latin typeface="Helvetica" panose="020B0504020202030204" pitchFamily="34" charset="0"/>
                <a:cs typeface="Calibri"/>
              </a:rPr>
              <a:t> </a:t>
            </a:r>
            <a:r>
              <a:rPr sz="3600" b="0" dirty="0">
                <a:solidFill>
                  <a:srgbClr val="02AD53"/>
                </a:solidFill>
                <a:latin typeface="Helvetica" panose="020B0504020202030204" pitchFamily="34" charset="0"/>
                <a:cs typeface="Calibri"/>
              </a:rPr>
              <a:t>du</a:t>
            </a:r>
            <a:r>
              <a:rPr sz="3600" b="0" spc="-35" dirty="0">
                <a:solidFill>
                  <a:srgbClr val="02AD53"/>
                </a:solidFill>
                <a:latin typeface="Helvetica" panose="020B0504020202030204" pitchFamily="34" charset="0"/>
                <a:cs typeface="Calibri"/>
              </a:rPr>
              <a:t> </a:t>
            </a:r>
            <a:r>
              <a:rPr sz="3600" b="0" spc="-10" dirty="0">
                <a:solidFill>
                  <a:srgbClr val="02AD53"/>
                </a:solidFill>
                <a:latin typeface="Helvetica" panose="020B0504020202030204" pitchFamily="34" charset="0"/>
                <a:cs typeface="Calibri"/>
              </a:rPr>
              <a:t>cybercrime</a:t>
            </a:r>
            <a:endParaRPr sz="3600" dirty="0">
              <a:solidFill>
                <a:srgbClr val="02AD53"/>
              </a:solidFill>
              <a:latin typeface="Helvetica" panose="020B0504020202030204" pitchFamily="34" charset="0"/>
              <a:cs typeface="Calibri"/>
            </a:endParaRPr>
          </a:p>
        </p:txBody>
      </p:sp>
      <p:pic>
        <p:nvPicPr>
          <p:cNvPr id="5" name="object 5"/>
          <p:cNvPicPr/>
          <p:nvPr/>
        </p:nvPicPr>
        <p:blipFill>
          <a:blip r:embed="rId2" cstate="print"/>
          <a:stretch>
            <a:fillRect/>
          </a:stretch>
        </p:blipFill>
        <p:spPr>
          <a:xfrm>
            <a:off x="5519642" y="1341119"/>
            <a:ext cx="4618195" cy="4975986"/>
          </a:xfrm>
          <a:prstGeom prst="rect">
            <a:avLst/>
          </a:prstGeom>
        </p:spPr>
      </p:pic>
      <p:sp>
        <p:nvSpPr>
          <p:cNvPr id="6" name="object 6"/>
          <p:cNvSpPr txBox="1"/>
          <p:nvPr/>
        </p:nvSpPr>
        <p:spPr>
          <a:xfrm>
            <a:off x="8068436" y="4747386"/>
            <a:ext cx="343535" cy="205104"/>
          </a:xfrm>
          <a:prstGeom prst="rect">
            <a:avLst/>
          </a:prstGeom>
        </p:spPr>
        <p:txBody>
          <a:bodyPr vert="horz" wrap="square" lIns="0" tIns="15875" rIns="0" bIns="0" rtlCol="0">
            <a:spAutoFit/>
          </a:bodyPr>
          <a:lstStyle/>
          <a:p>
            <a:pPr marL="12700">
              <a:lnSpc>
                <a:spcPct val="100000"/>
              </a:lnSpc>
              <a:spcBef>
                <a:spcPts val="125"/>
              </a:spcBef>
            </a:pPr>
            <a:r>
              <a:rPr sz="1150" spc="15" dirty="0">
                <a:solidFill>
                  <a:srgbClr val="FFFFFF"/>
                </a:solidFill>
                <a:latin typeface="Tahoma"/>
                <a:cs typeface="Tahoma"/>
              </a:rPr>
              <a:t>C</a:t>
            </a:r>
            <a:r>
              <a:rPr sz="1150" dirty="0">
                <a:solidFill>
                  <a:srgbClr val="FFFFFF"/>
                </a:solidFill>
                <a:latin typeface="Tahoma"/>
                <a:cs typeface="Tahoma"/>
              </a:rPr>
              <a:t>i</a:t>
            </a:r>
            <a:r>
              <a:rPr sz="1150" spc="10" dirty="0">
                <a:solidFill>
                  <a:srgbClr val="FFFFFF"/>
                </a:solidFill>
                <a:latin typeface="Tahoma"/>
                <a:cs typeface="Tahoma"/>
              </a:rPr>
              <a:t>b</a:t>
            </a:r>
            <a:r>
              <a:rPr sz="1150" spc="-5" dirty="0">
                <a:solidFill>
                  <a:srgbClr val="FFFFFF"/>
                </a:solidFill>
                <a:latin typeface="Tahoma"/>
                <a:cs typeface="Tahoma"/>
              </a:rPr>
              <a:t>l</a:t>
            </a:r>
            <a:r>
              <a:rPr sz="1150" spc="10" dirty="0">
                <a:solidFill>
                  <a:srgbClr val="FFFFFF"/>
                </a:solidFill>
                <a:latin typeface="Tahoma"/>
                <a:cs typeface="Tahoma"/>
              </a:rPr>
              <a:t>e</a:t>
            </a:r>
            <a:endParaRPr sz="1150">
              <a:latin typeface="Tahoma"/>
              <a:cs typeface="Tahoma"/>
            </a:endParaRPr>
          </a:p>
        </p:txBody>
      </p:sp>
      <p:sp>
        <p:nvSpPr>
          <p:cNvPr id="7" name="object 7"/>
          <p:cNvSpPr txBox="1"/>
          <p:nvPr/>
        </p:nvSpPr>
        <p:spPr>
          <a:xfrm>
            <a:off x="8930767" y="3457143"/>
            <a:ext cx="343535" cy="205104"/>
          </a:xfrm>
          <a:prstGeom prst="rect">
            <a:avLst/>
          </a:prstGeom>
        </p:spPr>
        <p:txBody>
          <a:bodyPr vert="horz" wrap="square" lIns="0" tIns="15875" rIns="0" bIns="0" rtlCol="0">
            <a:spAutoFit/>
          </a:bodyPr>
          <a:lstStyle/>
          <a:p>
            <a:pPr marL="12700">
              <a:lnSpc>
                <a:spcPct val="100000"/>
              </a:lnSpc>
              <a:spcBef>
                <a:spcPts val="125"/>
              </a:spcBef>
            </a:pPr>
            <a:r>
              <a:rPr sz="1150" spc="15" dirty="0">
                <a:solidFill>
                  <a:srgbClr val="FFFFFF"/>
                </a:solidFill>
                <a:latin typeface="Tahoma"/>
                <a:cs typeface="Tahoma"/>
              </a:rPr>
              <a:t>C</a:t>
            </a:r>
            <a:r>
              <a:rPr sz="1150" spc="-5" dirty="0">
                <a:solidFill>
                  <a:srgbClr val="FFFFFF"/>
                </a:solidFill>
                <a:latin typeface="Tahoma"/>
                <a:cs typeface="Tahoma"/>
              </a:rPr>
              <a:t>i</a:t>
            </a:r>
            <a:r>
              <a:rPr sz="1150" spc="10" dirty="0">
                <a:solidFill>
                  <a:srgbClr val="FFFFFF"/>
                </a:solidFill>
                <a:latin typeface="Tahoma"/>
                <a:cs typeface="Tahoma"/>
              </a:rPr>
              <a:t>b</a:t>
            </a:r>
            <a:r>
              <a:rPr sz="1150" spc="-5" dirty="0">
                <a:solidFill>
                  <a:srgbClr val="FFFFFF"/>
                </a:solidFill>
                <a:latin typeface="Tahoma"/>
                <a:cs typeface="Tahoma"/>
              </a:rPr>
              <a:t>l</a:t>
            </a:r>
            <a:r>
              <a:rPr sz="1150" spc="15" dirty="0">
                <a:solidFill>
                  <a:srgbClr val="FFFFFF"/>
                </a:solidFill>
                <a:latin typeface="Tahoma"/>
                <a:cs typeface="Tahoma"/>
              </a:rPr>
              <a:t>e</a:t>
            </a:r>
            <a:endParaRPr sz="1150">
              <a:latin typeface="Tahoma"/>
              <a:cs typeface="Tahoma"/>
            </a:endParaRPr>
          </a:p>
        </p:txBody>
      </p:sp>
      <p:sp>
        <p:nvSpPr>
          <p:cNvPr id="8" name="object 8"/>
          <p:cNvSpPr txBox="1"/>
          <p:nvPr/>
        </p:nvSpPr>
        <p:spPr>
          <a:xfrm>
            <a:off x="7368031" y="3346195"/>
            <a:ext cx="343535" cy="205104"/>
          </a:xfrm>
          <a:prstGeom prst="rect">
            <a:avLst/>
          </a:prstGeom>
        </p:spPr>
        <p:txBody>
          <a:bodyPr vert="horz" wrap="square" lIns="0" tIns="15875" rIns="0" bIns="0" rtlCol="0">
            <a:spAutoFit/>
          </a:bodyPr>
          <a:lstStyle/>
          <a:p>
            <a:pPr marL="12700">
              <a:lnSpc>
                <a:spcPct val="100000"/>
              </a:lnSpc>
              <a:spcBef>
                <a:spcPts val="125"/>
              </a:spcBef>
            </a:pPr>
            <a:r>
              <a:rPr sz="1150" spc="15" dirty="0">
                <a:solidFill>
                  <a:srgbClr val="FFFFFF"/>
                </a:solidFill>
                <a:latin typeface="Tahoma"/>
                <a:cs typeface="Tahoma"/>
              </a:rPr>
              <a:t>C</a:t>
            </a:r>
            <a:r>
              <a:rPr sz="1150" dirty="0">
                <a:solidFill>
                  <a:srgbClr val="FFFFFF"/>
                </a:solidFill>
                <a:latin typeface="Tahoma"/>
                <a:cs typeface="Tahoma"/>
              </a:rPr>
              <a:t>i</a:t>
            </a:r>
            <a:r>
              <a:rPr sz="1150" spc="10" dirty="0">
                <a:solidFill>
                  <a:srgbClr val="FFFFFF"/>
                </a:solidFill>
                <a:latin typeface="Tahoma"/>
                <a:cs typeface="Tahoma"/>
              </a:rPr>
              <a:t>b</a:t>
            </a:r>
            <a:r>
              <a:rPr sz="1150" spc="-5" dirty="0">
                <a:solidFill>
                  <a:srgbClr val="FFFFFF"/>
                </a:solidFill>
                <a:latin typeface="Tahoma"/>
                <a:cs typeface="Tahoma"/>
              </a:rPr>
              <a:t>l</a:t>
            </a:r>
            <a:r>
              <a:rPr sz="1150" spc="10" dirty="0">
                <a:solidFill>
                  <a:srgbClr val="FFFFFF"/>
                </a:solidFill>
                <a:latin typeface="Tahoma"/>
                <a:cs typeface="Tahoma"/>
              </a:rPr>
              <a:t>e</a:t>
            </a:r>
            <a:endParaRPr sz="1150">
              <a:latin typeface="Tahoma"/>
              <a:cs typeface="Tahoma"/>
            </a:endParaRPr>
          </a:p>
        </p:txBody>
      </p:sp>
      <p:pic>
        <p:nvPicPr>
          <p:cNvPr id="9" name="object 9"/>
          <p:cNvPicPr/>
          <p:nvPr/>
        </p:nvPicPr>
        <p:blipFill>
          <a:blip r:embed="rId3" cstate="print"/>
          <a:stretch>
            <a:fillRect/>
          </a:stretch>
        </p:blipFill>
        <p:spPr>
          <a:xfrm>
            <a:off x="2932787" y="2763105"/>
            <a:ext cx="984805" cy="1543625"/>
          </a:xfrm>
          <a:prstGeom prst="rect">
            <a:avLst/>
          </a:prstGeom>
        </p:spPr>
      </p:pic>
      <p:sp>
        <p:nvSpPr>
          <p:cNvPr id="10" name="object 10"/>
          <p:cNvSpPr txBox="1"/>
          <p:nvPr/>
        </p:nvSpPr>
        <p:spPr>
          <a:xfrm>
            <a:off x="967841" y="6573189"/>
            <a:ext cx="1049655" cy="178435"/>
          </a:xfrm>
          <a:prstGeom prst="rect">
            <a:avLst/>
          </a:prstGeom>
        </p:spPr>
        <p:txBody>
          <a:bodyPr vert="horz" wrap="square" lIns="0" tIns="0" rIns="0" bIns="0" rtlCol="0">
            <a:spAutoFit/>
          </a:bodyPr>
          <a:lstStyle/>
          <a:p>
            <a:pPr marL="12700">
              <a:lnSpc>
                <a:spcPts val="1240"/>
              </a:lnSpc>
            </a:pPr>
            <a:r>
              <a:rPr sz="1200" spc="-5" dirty="0">
                <a:solidFill>
                  <a:srgbClr val="FFFFFF"/>
                </a:solidFill>
                <a:latin typeface="Calibri"/>
                <a:cs typeface="Calibri"/>
              </a:rPr>
              <a:t>Se</a:t>
            </a:r>
            <a:r>
              <a:rPr sz="1200" dirty="0">
                <a:solidFill>
                  <a:srgbClr val="FFFFFF"/>
                </a:solidFill>
                <a:latin typeface="Calibri"/>
                <a:cs typeface="Calibri"/>
              </a:rPr>
              <a:t>p</a:t>
            </a:r>
            <a:r>
              <a:rPr sz="1200" spc="-10" dirty="0">
                <a:solidFill>
                  <a:srgbClr val="FFFFFF"/>
                </a:solidFill>
                <a:latin typeface="Calibri"/>
                <a:cs typeface="Calibri"/>
              </a:rPr>
              <a:t>t</a:t>
            </a:r>
            <a:r>
              <a:rPr sz="1200" dirty="0">
                <a:solidFill>
                  <a:srgbClr val="FFFFFF"/>
                </a:solidFill>
                <a:latin typeface="Calibri"/>
                <a:cs typeface="Calibri"/>
              </a:rPr>
              <a:t>emb</a:t>
            </a:r>
            <a:r>
              <a:rPr sz="1200" spc="-25" dirty="0">
                <a:solidFill>
                  <a:srgbClr val="FFFFFF"/>
                </a:solidFill>
                <a:latin typeface="Calibri"/>
                <a:cs typeface="Calibri"/>
              </a:rPr>
              <a:t>r</a:t>
            </a:r>
            <a:r>
              <a:rPr sz="1200" dirty="0">
                <a:solidFill>
                  <a:srgbClr val="FFFFFF"/>
                </a:solidFill>
                <a:latin typeface="Calibri"/>
                <a:cs typeface="Calibri"/>
              </a:rPr>
              <a:t>e</a:t>
            </a:r>
            <a:r>
              <a:rPr sz="1200" spc="-30" dirty="0">
                <a:solidFill>
                  <a:srgbClr val="FFFFFF"/>
                </a:solidFill>
                <a:latin typeface="Calibri"/>
                <a:cs typeface="Calibri"/>
              </a:rPr>
              <a:t> </a:t>
            </a:r>
            <a:r>
              <a:rPr sz="1200" dirty="0">
                <a:solidFill>
                  <a:srgbClr val="FFFFFF"/>
                </a:solidFill>
                <a:latin typeface="Calibri"/>
                <a:cs typeface="Calibri"/>
              </a:rPr>
              <a:t>2021</a:t>
            </a:r>
            <a:endParaRPr sz="1200">
              <a:latin typeface="Calibri"/>
              <a:cs typeface="Calibri"/>
            </a:endParaRPr>
          </a:p>
        </p:txBody>
      </p:sp>
      <p:sp>
        <p:nvSpPr>
          <p:cNvPr id="11" name="object 11"/>
          <p:cNvSpPr txBox="1">
            <a:spLocks noGrp="1"/>
          </p:cNvSpPr>
          <p:nvPr>
            <p:ph type="dt" sz="half" idx="6"/>
          </p:nvPr>
        </p:nvSpPr>
        <p:spPr>
          <a:xfrm>
            <a:off x="4694682" y="6579819"/>
            <a:ext cx="3261359" cy="177800"/>
          </a:xfrm>
          <a:prstGeom prst="rect">
            <a:avLst/>
          </a:prstGeom>
        </p:spPr>
        <p:txBody>
          <a:bodyPr vert="horz" wrap="square" lIns="0" tIns="0" rIns="0" bIns="0" rtlCol="0">
            <a:spAutoFit/>
          </a:bodyPr>
          <a:lstStyle>
            <a:defPPr>
              <a:defRPr lang="fr-FR"/>
            </a:defPPr>
            <a:lvl1pPr marL="0" algn="l" defTabSz="914400" rtl="0" eaLnBrk="1" latinLnBrk="0" hangingPunct="1">
              <a:defRPr sz="1200" b="0" i="0" kern="1200">
                <a:solidFill>
                  <a:schemeClr val="bg1"/>
                </a:solidFill>
                <a:latin typeface="Calibri"/>
                <a:ea typeface="+mn-ea"/>
                <a:cs typeface="Calibri"/>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lnSpc>
                <a:spcPts val="1240"/>
              </a:lnSpc>
            </a:pPr>
            <a:r>
              <a:rPr lang="fr-FR" spc="-5"/>
              <a:t>Panorama</a:t>
            </a:r>
            <a:r>
              <a:rPr lang="fr-FR" spc="-25"/>
              <a:t> </a:t>
            </a:r>
            <a:r>
              <a:rPr lang="fr-FR"/>
              <a:t>de</a:t>
            </a:r>
            <a:r>
              <a:rPr lang="fr-FR" spc="-15"/>
              <a:t> </a:t>
            </a:r>
            <a:r>
              <a:rPr lang="fr-FR"/>
              <a:t>la </a:t>
            </a:r>
            <a:r>
              <a:rPr lang="fr-FR" spc="-5"/>
              <a:t>cybercriminalité</a:t>
            </a:r>
            <a:r>
              <a:rPr lang="fr-FR" spc="-30"/>
              <a:t> </a:t>
            </a:r>
            <a:r>
              <a:rPr lang="fr-FR"/>
              <a:t>– </a:t>
            </a:r>
            <a:r>
              <a:rPr lang="fr-FR" spc="-5"/>
              <a:t>Extrait</a:t>
            </a:r>
            <a:r>
              <a:rPr lang="fr-FR" spc="-20"/>
              <a:t> </a:t>
            </a:r>
            <a:r>
              <a:rPr lang="fr-FR"/>
              <a:t>pour</a:t>
            </a:r>
            <a:r>
              <a:rPr lang="fr-FR" spc="-25"/>
              <a:t> </a:t>
            </a:r>
            <a:r>
              <a:rPr lang="fr-FR"/>
              <a:t>le </a:t>
            </a:r>
            <a:r>
              <a:rPr lang="fr-FR" spc="-5"/>
              <a:t>FIC</a:t>
            </a:r>
            <a:endParaRPr spc="-5" dirty="0"/>
          </a:p>
        </p:txBody>
      </p:sp>
      <p:sp>
        <p:nvSpPr>
          <p:cNvPr id="12" name="object 12"/>
          <p:cNvSpPr txBox="1">
            <a:spLocks noGrp="1"/>
          </p:cNvSpPr>
          <p:nvPr>
            <p:ph type="ftr" sz="quarter" idx="5"/>
          </p:nvPr>
        </p:nvSpPr>
        <p:spPr>
          <a:xfrm>
            <a:off x="10995152" y="6573189"/>
            <a:ext cx="687070" cy="178434"/>
          </a:xfrm>
          <a:prstGeom prst="rect">
            <a:avLst/>
          </a:prstGeom>
        </p:spPr>
        <p:txBody>
          <a:bodyPr vert="horz" wrap="square" lIns="0" tIns="0" rIns="0" bIns="0" rtlCol="0">
            <a:spAutoFit/>
          </a:bodyPr>
          <a:lstStyle>
            <a:defPPr>
              <a:defRPr lang="fr-FR"/>
            </a:defPPr>
            <a:lvl1pPr marL="0" algn="l" defTabSz="914400" rtl="0" eaLnBrk="1" latinLnBrk="0" hangingPunct="1">
              <a:defRPr sz="1200" b="0" i="0" kern="1200">
                <a:solidFill>
                  <a:schemeClr val="bg1"/>
                </a:solidFill>
                <a:latin typeface="Calibri"/>
                <a:ea typeface="+mn-ea"/>
                <a:cs typeface="Calibri"/>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lnSpc>
                <a:spcPts val="1240"/>
              </a:lnSpc>
            </a:pPr>
            <a:r>
              <a:rPr lang="fr-FR" spc="-5"/>
              <a:t>#</a:t>
            </a:r>
            <a:r>
              <a:rPr lang="fr-FR" spc="-25"/>
              <a:t>P</a:t>
            </a:r>
            <a:r>
              <a:rPr lang="fr-FR"/>
              <a:t>an</a:t>
            </a:r>
            <a:r>
              <a:rPr lang="fr-FR" spc="-5"/>
              <a:t>ocrim</a:t>
            </a:r>
            <a:endParaRPr spc="-5" dirty="0"/>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ject 6"/>
          <p:cNvSpPr txBox="1"/>
          <p:nvPr/>
        </p:nvSpPr>
        <p:spPr>
          <a:xfrm>
            <a:off x="8068436" y="4747386"/>
            <a:ext cx="343535" cy="205104"/>
          </a:xfrm>
          <a:prstGeom prst="rect">
            <a:avLst/>
          </a:prstGeom>
        </p:spPr>
        <p:txBody>
          <a:bodyPr vert="horz" wrap="square" lIns="0" tIns="15875" rIns="0" bIns="0" rtlCol="0">
            <a:spAutoFit/>
          </a:bodyPr>
          <a:lstStyle/>
          <a:p>
            <a:pPr marL="12700">
              <a:lnSpc>
                <a:spcPct val="100000"/>
              </a:lnSpc>
              <a:spcBef>
                <a:spcPts val="125"/>
              </a:spcBef>
            </a:pPr>
            <a:r>
              <a:rPr sz="1150" spc="15" dirty="0">
                <a:solidFill>
                  <a:srgbClr val="FFFFFF"/>
                </a:solidFill>
                <a:latin typeface="Tahoma"/>
                <a:cs typeface="Tahoma"/>
              </a:rPr>
              <a:t>C</a:t>
            </a:r>
            <a:r>
              <a:rPr sz="1150" dirty="0">
                <a:solidFill>
                  <a:srgbClr val="FFFFFF"/>
                </a:solidFill>
                <a:latin typeface="Tahoma"/>
                <a:cs typeface="Tahoma"/>
              </a:rPr>
              <a:t>i</a:t>
            </a:r>
            <a:r>
              <a:rPr sz="1150" spc="10" dirty="0">
                <a:solidFill>
                  <a:srgbClr val="FFFFFF"/>
                </a:solidFill>
                <a:latin typeface="Tahoma"/>
                <a:cs typeface="Tahoma"/>
              </a:rPr>
              <a:t>b</a:t>
            </a:r>
            <a:r>
              <a:rPr sz="1150" spc="-5" dirty="0">
                <a:solidFill>
                  <a:srgbClr val="FFFFFF"/>
                </a:solidFill>
                <a:latin typeface="Tahoma"/>
                <a:cs typeface="Tahoma"/>
              </a:rPr>
              <a:t>l</a:t>
            </a:r>
            <a:r>
              <a:rPr sz="1150" spc="10" dirty="0">
                <a:solidFill>
                  <a:srgbClr val="FFFFFF"/>
                </a:solidFill>
                <a:latin typeface="Tahoma"/>
                <a:cs typeface="Tahoma"/>
              </a:rPr>
              <a:t>e</a:t>
            </a:r>
            <a:endParaRPr sz="1150">
              <a:latin typeface="Tahoma"/>
              <a:cs typeface="Tahoma"/>
            </a:endParaRPr>
          </a:p>
        </p:txBody>
      </p:sp>
      <p:sp>
        <p:nvSpPr>
          <p:cNvPr id="7" name="object 7"/>
          <p:cNvSpPr txBox="1"/>
          <p:nvPr/>
        </p:nvSpPr>
        <p:spPr>
          <a:xfrm>
            <a:off x="8930767" y="3457143"/>
            <a:ext cx="343535" cy="205104"/>
          </a:xfrm>
          <a:prstGeom prst="rect">
            <a:avLst/>
          </a:prstGeom>
        </p:spPr>
        <p:txBody>
          <a:bodyPr vert="horz" wrap="square" lIns="0" tIns="15875" rIns="0" bIns="0" rtlCol="0">
            <a:spAutoFit/>
          </a:bodyPr>
          <a:lstStyle/>
          <a:p>
            <a:pPr marL="12700">
              <a:lnSpc>
                <a:spcPct val="100000"/>
              </a:lnSpc>
              <a:spcBef>
                <a:spcPts val="125"/>
              </a:spcBef>
            </a:pPr>
            <a:r>
              <a:rPr sz="1150" spc="15" dirty="0">
                <a:solidFill>
                  <a:srgbClr val="FFFFFF"/>
                </a:solidFill>
                <a:latin typeface="Tahoma"/>
                <a:cs typeface="Tahoma"/>
              </a:rPr>
              <a:t>C</a:t>
            </a:r>
            <a:r>
              <a:rPr sz="1150" spc="-5" dirty="0">
                <a:solidFill>
                  <a:srgbClr val="FFFFFF"/>
                </a:solidFill>
                <a:latin typeface="Tahoma"/>
                <a:cs typeface="Tahoma"/>
              </a:rPr>
              <a:t>i</a:t>
            </a:r>
            <a:r>
              <a:rPr sz="1150" spc="10" dirty="0">
                <a:solidFill>
                  <a:srgbClr val="FFFFFF"/>
                </a:solidFill>
                <a:latin typeface="Tahoma"/>
                <a:cs typeface="Tahoma"/>
              </a:rPr>
              <a:t>b</a:t>
            </a:r>
            <a:r>
              <a:rPr sz="1150" spc="-5" dirty="0">
                <a:solidFill>
                  <a:srgbClr val="FFFFFF"/>
                </a:solidFill>
                <a:latin typeface="Tahoma"/>
                <a:cs typeface="Tahoma"/>
              </a:rPr>
              <a:t>l</a:t>
            </a:r>
            <a:r>
              <a:rPr sz="1150" spc="15" dirty="0">
                <a:solidFill>
                  <a:srgbClr val="FFFFFF"/>
                </a:solidFill>
                <a:latin typeface="Tahoma"/>
                <a:cs typeface="Tahoma"/>
              </a:rPr>
              <a:t>e</a:t>
            </a:r>
            <a:endParaRPr sz="1150">
              <a:latin typeface="Tahoma"/>
              <a:cs typeface="Tahoma"/>
            </a:endParaRPr>
          </a:p>
        </p:txBody>
      </p:sp>
      <p:sp>
        <p:nvSpPr>
          <p:cNvPr id="8" name="object 8"/>
          <p:cNvSpPr txBox="1"/>
          <p:nvPr/>
        </p:nvSpPr>
        <p:spPr>
          <a:xfrm>
            <a:off x="7368031" y="3346195"/>
            <a:ext cx="343535" cy="205104"/>
          </a:xfrm>
          <a:prstGeom prst="rect">
            <a:avLst/>
          </a:prstGeom>
        </p:spPr>
        <p:txBody>
          <a:bodyPr vert="horz" wrap="square" lIns="0" tIns="15875" rIns="0" bIns="0" rtlCol="0">
            <a:spAutoFit/>
          </a:bodyPr>
          <a:lstStyle/>
          <a:p>
            <a:pPr marL="12700">
              <a:lnSpc>
                <a:spcPct val="100000"/>
              </a:lnSpc>
              <a:spcBef>
                <a:spcPts val="125"/>
              </a:spcBef>
            </a:pPr>
            <a:r>
              <a:rPr sz="1150" spc="15" dirty="0">
                <a:solidFill>
                  <a:srgbClr val="FFFFFF"/>
                </a:solidFill>
                <a:latin typeface="Tahoma"/>
                <a:cs typeface="Tahoma"/>
              </a:rPr>
              <a:t>C</a:t>
            </a:r>
            <a:r>
              <a:rPr sz="1150" dirty="0">
                <a:solidFill>
                  <a:srgbClr val="FFFFFF"/>
                </a:solidFill>
                <a:latin typeface="Tahoma"/>
                <a:cs typeface="Tahoma"/>
              </a:rPr>
              <a:t>i</a:t>
            </a:r>
            <a:r>
              <a:rPr sz="1150" spc="10" dirty="0">
                <a:solidFill>
                  <a:srgbClr val="FFFFFF"/>
                </a:solidFill>
                <a:latin typeface="Tahoma"/>
                <a:cs typeface="Tahoma"/>
              </a:rPr>
              <a:t>b</a:t>
            </a:r>
            <a:r>
              <a:rPr sz="1150" spc="-5" dirty="0">
                <a:solidFill>
                  <a:srgbClr val="FFFFFF"/>
                </a:solidFill>
                <a:latin typeface="Tahoma"/>
                <a:cs typeface="Tahoma"/>
              </a:rPr>
              <a:t>l</a:t>
            </a:r>
            <a:r>
              <a:rPr sz="1150" spc="10" dirty="0">
                <a:solidFill>
                  <a:srgbClr val="FFFFFF"/>
                </a:solidFill>
                <a:latin typeface="Tahoma"/>
                <a:cs typeface="Tahoma"/>
              </a:rPr>
              <a:t>e</a:t>
            </a:r>
            <a:endParaRPr sz="1150">
              <a:latin typeface="Tahoma"/>
              <a:cs typeface="Tahoma"/>
            </a:endParaRPr>
          </a:p>
        </p:txBody>
      </p:sp>
      <p:sp>
        <p:nvSpPr>
          <p:cNvPr id="10" name="object 10"/>
          <p:cNvSpPr txBox="1"/>
          <p:nvPr/>
        </p:nvSpPr>
        <p:spPr>
          <a:xfrm>
            <a:off x="967841" y="6573189"/>
            <a:ext cx="1049655" cy="178435"/>
          </a:xfrm>
          <a:prstGeom prst="rect">
            <a:avLst/>
          </a:prstGeom>
        </p:spPr>
        <p:txBody>
          <a:bodyPr vert="horz" wrap="square" lIns="0" tIns="0" rIns="0" bIns="0" rtlCol="0">
            <a:spAutoFit/>
          </a:bodyPr>
          <a:lstStyle/>
          <a:p>
            <a:pPr marL="12700">
              <a:lnSpc>
                <a:spcPts val="1240"/>
              </a:lnSpc>
            </a:pPr>
            <a:r>
              <a:rPr sz="1200" spc="-5" dirty="0">
                <a:solidFill>
                  <a:srgbClr val="FFFFFF"/>
                </a:solidFill>
                <a:latin typeface="Calibri"/>
                <a:cs typeface="Calibri"/>
              </a:rPr>
              <a:t>Se</a:t>
            </a:r>
            <a:r>
              <a:rPr sz="1200" dirty="0">
                <a:solidFill>
                  <a:srgbClr val="FFFFFF"/>
                </a:solidFill>
                <a:latin typeface="Calibri"/>
                <a:cs typeface="Calibri"/>
              </a:rPr>
              <a:t>p</a:t>
            </a:r>
            <a:r>
              <a:rPr sz="1200" spc="-10" dirty="0">
                <a:solidFill>
                  <a:srgbClr val="FFFFFF"/>
                </a:solidFill>
                <a:latin typeface="Calibri"/>
                <a:cs typeface="Calibri"/>
              </a:rPr>
              <a:t>t</a:t>
            </a:r>
            <a:r>
              <a:rPr sz="1200" dirty="0">
                <a:solidFill>
                  <a:srgbClr val="FFFFFF"/>
                </a:solidFill>
                <a:latin typeface="Calibri"/>
                <a:cs typeface="Calibri"/>
              </a:rPr>
              <a:t>emb</a:t>
            </a:r>
            <a:r>
              <a:rPr sz="1200" spc="-25" dirty="0">
                <a:solidFill>
                  <a:srgbClr val="FFFFFF"/>
                </a:solidFill>
                <a:latin typeface="Calibri"/>
                <a:cs typeface="Calibri"/>
              </a:rPr>
              <a:t>r</a:t>
            </a:r>
            <a:r>
              <a:rPr sz="1200" dirty="0">
                <a:solidFill>
                  <a:srgbClr val="FFFFFF"/>
                </a:solidFill>
                <a:latin typeface="Calibri"/>
                <a:cs typeface="Calibri"/>
              </a:rPr>
              <a:t>e</a:t>
            </a:r>
            <a:r>
              <a:rPr sz="1200" spc="-30" dirty="0">
                <a:solidFill>
                  <a:srgbClr val="FFFFFF"/>
                </a:solidFill>
                <a:latin typeface="Calibri"/>
                <a:cs typeface="Calibri"/>
              </a:rPr>
              <a:t> </a:t>
            </a:r>
            <a:r>
              <a:rPr sz="1200" dirty="0">
                <a:solidFill>
                  <a:srgbClr val="FFFFFF"/>
                </a:solidFill>
                <a:latin typeface="Calibri"/>
                <a:cs typeface="Calibri"/>
              </a:rPr>
              <a:t>2021</a:t>
            </a:r>
            <a:endParaRPr sz="1200">
              <a:latin typeface="Calibri"/>
              <a:cs typeface="Calibri"/>
            </a:endParaRPr>
          </a:p>
        </p:txBody>
      </p:sp>
      <p:sp>
        <p:nvSpPr>
          <p:cNvPr id="11" name="object 11"/>
          <p:cNvSpPr txBox="1">
            <a:spLocks noGrp="1"/>
          </p:cNvSpPr>
          <p:nvPr>
            <p:ph type="dt" sz="half" idx="6"/>
          </p:nvPr>
        </p:nvSpPr>
        <p:spPr>
          <a:xfrm>
            <a:off x="4694682" y="6579819"/>
            <a:ext cx="3261359" cy="177800"/>
          </a:xfrm>
          <a:prstGeom prst="rect">
            <a:avLst/>
          </a:prstGeom>
        </p:spPr>
        <p:txBody>
          <a:bodyPr vert="horz" wrap="square" lIns="0" tIns="0" rIns="0" bIns="0" rtlCol="0">
            <a:spAutoFit/>
          </a:bodyPr>
          <a:lstStyle>
            <a:defPPr>
              <a:defRPr lang="fr-FR"/>
            </a:defPPr>
            <a:lvl1pPr marL="0" algn="l" defTabSz="914400" rtl="0" eaLnBrk="1" latinLnBrk="0" hangingPunct="1">
              <a:defRPr sz="1200" b="0" i="0" kern="1200">
                <a:solidFill>
                  <a:schemeClr val="bg1"/>
                </a:solidFill>
                <a:latin typeface="Calibri"/>
                <a:ea typeface="+mn-ea"/>
                <a:cs typeface="Calibri"/>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lnSpc>
                <a:spcPts val="1240"/>
              </a:lnSpc>
            </a:pPr>
            <a:r>
              <a:rPr lang="fr-FR" spc="-5"/>
              <a:t>Panorama</a:t>
            </a:r>
            <a:r>
              <a:rPr lang="fr-FR" spc="-25"/>
              <a:t> </a:t>
            </a:r>
            <a:r>
              <a:rPr lang="fr-FR"/>
              <a:t>de</a:t>
            </a:r>
            <a:r>
              <a:rPr lang="fr-FR" spc="-15"/>
              <a:t> </a:t>
            </a:r>
            <a:r>
              <a:rPr lang="fr-FR"/>
              <a:t>la </a:t>
            </a:r>
            <a:r>
              <a:rPr lang="fr-FR" spc="-5"/>
              <a:t>cybercriminalité</a:t>
            </a:r>
            <a:r>
              <a:rPr lang="fr-FR" spc="-30"/>
              <a:t> </a:t>
            </a:r>
            <a:r>
              <a:rPr lang="fr-FR"/>
              <a:t>– </a:t>
            </a:r>
            <a:r>
              <a:rPr lang="fr-FR" spc="-5"/>
              <a:t>Extrait</a:t>
            </a:r>
            <a:r>
              <a:rPr lang="fr-FR" spc="-20"/>
              <a:t> </a:t>
            </a:r>
            <a:r>
              <a:rPr lang="fr-FR"/>
              <a:t>pour</a:t>
            </a:r>
            <a:r>
              <a:rPr lang="fr-FR" spc="-25"/>
              <a:t> </a:t>
            </a:r>
            <a:r>
              <a:rPr lang="fr-FR"/>
              <a:t>le </a:t>
            </a:r>
            <a:r>
              <a:rPr lang="fr-FR" spc="-5"/>
              <a:t>FIC</a:t>
            </a:r>
            <a:endParaRPr spc="-5" dirty="0"/>
          </a:p>
        </p:txBody>
      </p:sp>
      <p:sp>
        <p:nvSpPr>
          <p:cNvPr id="12" name="object 12"/>
          <p:cNvSpPr txBox="1">
            <a:spLocks noGrp="1"/>
          </p:cNvSpPr>
          <p:nvPr>
            <p:ph type="ftr" sz="quarter" idx="5"/>
          </p:nvPr>
        </p:nvSpPr>
        <p:spPr>
          <a:xfrm>
            <a:off x="10995152" y="6573189"/>
            <a:ext cx="687070" cy="178434"/>
          </a:xfrm>
          <a:prstGeom prst="rect">
            <a:avLst/>
          </a:prstGeom>
        </p:spPr>
        <p:txBody>
          <a:bodyPr vert="horz" wrap="square" lIns="0" tIns="0" rIns="0" bIns="0" rtlCol="0">
            <a:spAutoFit/>
          </a:bodyPr>
          <a:lstStyle>
            <a:defPPr>
              <a:defRPr lang="fr-FR"/>
            </a:defPPr>
            <a:lvl1pPr marL="0" algn="l" defTabSz="914400" rtl="0" eaLnBrk="1" latinLnBrk="0" hangingPunct="1">
              <a:defRPr sz="1200" b="0" i="0" kern="1200">
                <a:solidFill>
                  <a:schemeClr val="bg1"/>
                </a:solidFill>
                <a:latin typeface="Calibri"/>
                <a:ea typeface="+mn-ea"/>
                <a:cs typeface="Calibri"/>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lnSpc>
                <a:spcPts val="1240"/>
              </a:lnSpc>
            </a:pPr>
            <a:r>
              <a:rPr lang="fr-FR" spc="-5"/>
              <a:t>#</a:t>
            </a:r>
            <a:r>
              <a:rPr lang="fr-FR" spc="-25"/>
              <a:t>P</a:t>
            </a:r>
            <a:r>
              <a:rPr lang="fr-FR"/>
              <a:t>an</a:t>
            </a:r>
            <a:r>
              <a:rPr lang="fr-FR" spc="-5"/>
              <a:t>ocrim</a:t>
            </a:r>
            <a:endParaRPr spc="-5" dirty="0"/>
          </a:p>
        </p:txBody>
      </p:sp>
      <p:sp>
        <p:nvSpPr>
          <p:cNvPr id="3" name="Titre 2">
            <a:extLst>
              <a:ext uri="{FF2B5EF4-FFF2-40B4-BE49-F238E27FC236}">
                <a16:creationId xmlns:a16="http://schemas.microsoft.com/office/drawing/2014/main" id="{658E12BA-B33A-44F5-9169-09D266385D25}"/>
              </a:ext>
            </a:extLst>
          </p:cNvPr>
          <p:cNvSpPr>
            <a:spLocks noGrp="1"/>
          </p:cNvSpPr>
          <p:nvPr>
            <p:ph type="title"/>
          </p:nvPr>
        </p:nvSpPr>
        <p:spPr/>
        <p:txBody>
          <a:bodyPr/>
          <a:lstStyle/>
          <a:p>
            <a:endParaRPr lang="fr-FR"/>
          </a:p>
        </p:txBody>
      </p:sp>
      <p:pic>
        <p:nvPicPr>
          <p:cNvPr id="13" name="object 5">
            <a:extLst>
              <a:ext uri="{FF2B5EF4-FFF2-40B4-BE49-F238E27FC236}">
                <a16:creationId xmlns:a16="http://schemas.microsoft.com/office/drawing/2014/main" id="{E25513BE-8A81-4727-AE58-3C5731579CE8}"/>
              </a:ext>
            </a:extLst>
          </p:cNvPr>
          <p:cNvPicPr/>
          <p:nvPr/>
        </p:nvPicPr>
        <p:blipFill>
          <a:blip r:embed="rId2" cstate="print"/>
          <a:stretch>
            <a:fillRect/>
          </a:stretch>
        </p:blipFill>
        <p:spPr>
          <a:xfrm>
            <a:off x="8267526" y="1115567"/>
            <a:ext cx="3637902" cy="3918458"/>
          </a:xfrm>
          <a:prstGeom prst="rect">
            <a:avLst/>
          </a:prstGeom>
        </p:spPr>
      </p:pic>
      <p:sp>
        <p:nvSpPr>
          <p:cNvPr id="14" name="object 6">
            <a:extLst>
              <a:ext uri="{FF2B5EF4-FFF2-40B4-BE49-F238E27FC236}">
                <a16:creationId xmlns:a16="http://schemas.microsoft.com/office/drawing/2014/main" id="{4E3CF848-FE5D-4F22-8857-E7F127E0E044}"/>
              </a:ext>
            </a:extLst>
          </p:cNvPr>
          <p:cNvSpPr txBox="1"/>
          <p:nvPr/>
        </p:nvSpPr>
        <p:spPr>
          <a:xfrm>
            <a:off x="10271886" y="3794886"/>
            <a:ext cx="277495" cy="166370"/>
          </a:xfrm>
          <a:prstGeom prst="rect">
            <a:avLst/>
          </a:prstGeom>
        </p:spPr>
        <p:txBody>
          <a:bodyPr vert="horz" wrap="square" lIns="0" tIns="15875" rIns="0" bIns="0" rtlCol="0">
            <a:spAutoFit/>
          </a:bodyPr>
          <a:lstStyle/>
          <a:p>
            <a:pPr marL="12700">
              <a:lnSpc>
                <a:spcPct val="100000"/>
              </a:lnSpc>
              <a:spcBef>
                <a:spcPts val="125"/>
              </a:spcBef>
            </a:pPr>
            <a:r>
              <a:rPr sz="900" spc="5" dirty="0">
                <a:solidFill>
                  <a:srgbClr val="FFFFFF"/>
                </a:solidFill>
                <a:latin typeface="Tahoma"/>
                <a:cs typeface="Tahoma"/>
              </a:rPr>
              <a:t>Cible</a:t>
            </a:r>
            <a:endParaRPr sz="900">
              <a:latin typeface="Tahoma"/>
              <a:cs typeface="Tahoma"/>
            </a:endParaRPr>
          </a:p>
        </p:txBody>
      </p:sp>
      <p:sp>
        <p:nvSpPr>
          <p:cNvPr id="15" name="object 7">
            <a:extLst>
              <a:ext uri="{FF2B5EF4-FFF2-40B4-BE49-F238E27FC236}">
                <a16:creationId xmlns:a16="http://schemas.microsoft.com/office/drawing/2014/main" id="{70665550-247A-4155-B0D8-AFA320481CB3}"/>
              </a:ext>
            </a:extLst>
          </p:cNvPr>
          <p:cNvSpPr txBox="1"/>
          <p:nvPr/>
        </p:nvSpPr>
        <p:spPr>
          <a:xfrm>
            <a:off x="10950067" y="2779267"/>
            <a:ext cx="277495" cy="166370"/>
          </a:xfrm>
          <a:prstGeom prst="rect">
            <a:avLst/>
          </a:prstGeom>
        </p:spPr>
        <p:txBody>
          <a:bodyPr vert="horz" wrap="square" lIns="0" tIns="15875" rIns="0" bIns="0" rtlCol="0">
            <a:spAutoFit/>
          </a:bodyPr>
          <a:lstStyle/>
          <a:p>
            <a:pPr marL="12700">
              <a:lnSpc>
                <a:spcPct val="100000"/>
              </a:lnSpc>
              <a:spcBef>
                <a:spcPts val="125"/>
              </a:spcBef>
            </a:pPr>
            <a:r>
              <a:rPr sz="900" spc="5" dirty="0">
                <a:solidFill>
                  <a:srgbClr val="FFFFFF"/>
                </a:solidFill>
                <a:latin typeface="Tahoma"/>
                <a:cs typeface="Tahoma"/>
              </a:rPr>
              <a:t>Cible</a:t>
            </a:r>
            <a:endParaRPr sz="900">
              <a:latin typeface="Tahoma"/>
              <a:cs typeface="Tahoma"/>
            </a:endParaRPr>
          </a:p>
        </p:txBody>
      </p:sp>
      <p:sp>
        <p:nvSpPr>
          <p:cNvPr id="16" name="object 8">
            <a:extLst>
              <a:ext uri="{FF2B5EF4-FFF2-40B4-BE49-F238E27FC236}">
                <a16:creationId xmlns:a16="http://schemas.microsoft.com/office/drawing/2014/main" id="{31AF5D59-B949-4694-9B07-6D26BEEDDE28}"/>
              </a:ext>
            </a:extLst>
          </p:cNvPr>
          <p:cNvSpPr txBox="1"/>
          <p:nvPr/>
        </p:nvSpPr>
        <p:spPr>
          <a:xfrm>
            <a:off x="9718293" y="2691511"/>
            <a:ext cx="277495" cy="166370"/>
          </a:xfrm>
          <a:prstGeom prst="rect">
            <a:avLst/>
          </a:prstGeom>
        </p:spPr>
        <p:txBody>
          <a:bodyPr vert="horz" wrap="square" lIns="0" tIns="15875" rIns="0" bIns="0" rtlCol="0">
            <a:spAutoFit/>
          </a:bodyPr>
          <a:lstStyle/>
          <a:p>
            <a:pPr marL="12700">
              <a:lnSpc>
                <a:spcPct val="100000"/>
              </a:lnSpc>
              <a:spcBef>
                <a:spcPts val="125"/>
              </a:spcBef>
            </a:pPr>
            <a:r>
              <a:rPr sz="900" spc="5" dirty="0">
                <a:solidFill>
                  <a:srgbClr val="FFFFFF"/>
                </a:solidFill>
                <a:latin typeface="Tahoma"/>
                <a:cs typeface="Tahoma"/>
              </a:rPr>
              <a:t>Cible</a:t>
            </a:r>
            <a:endParaRPr sz="900">
              <a:latin typeface="Tahoma"/>
              <a:cs typeface="Tahoma"/>
            </a:endParaRPr>
          </a:p>
        </p:txBody>
      </p:sp>
      <p:sp>
        <p:nvSpPr>
          <p:cNvPr id="17" name="object 9">
            <a:extLst>
              <a:ext uri="{FF2B5EF4-FFF2-40B4-BE49-F238E27FC236}">
                <a16:creationId xmlns:a16="http://schemas.microsoft.com/office/drawing/2014/main" id="{8CA22D05-C0BC-46DC-92F4-2796F4546066}"/>
              </a:ext>
            </a:extLst>
          </p:cNvPr>
          <p:cNvSpPr txBox="1"/>
          <p:nvPr/>
        </p:nvSpPr>
        <p:spPr>
          <a:xfrm>
            <a:off x="306324" y="966216"/>
            <a:ext cx="5039995" cy="402590"/>
          </a:xfrm>
          <a:prstGeom prst="rect">
            <a:avLst/>
          </a:prstGeom>
          <a:solidFill>
            <a:srgbClr val="24A43B"/>
          </a:solidFill>
          <a:ln w="12700">
            <a:solidFill>
              <a:srgbClr val="2E528F"/>
            </a:solidFill>
          </a:ln>
        </p:spPr>
        <p:txBody>
          <a:bodyPr vert="horz" wrap="square" lIns="0" tIns="48895" rIns="0" bIns="0" rtlCol="0">
            <a:spAutoFit/>
          </a:bodyPr>
          <a:lstStyle/>
          <a:p>
            <a:pPr marL="90805">
              <a:lnSpc>
                <a:spcPct val="100000"/>
              </a:lnSpc>
              <a:spcBef>
                <a:spcPts val="385"/>
              </a:spcBef>
            </a:pPr>
            <a:r>
              <a:rPr sz="1800" b="1" spc="-5" dirty="0">
                <a:solidFill>
                  <a:srgbClr val="FFFFFF"/>
                </a:solidFill>
                <a:latin typeface="Calibri"/>
                <a:cs typeface="Calibri"/>
              </a:rPr>
              <a:t>Groupe</a:t>
            </a:r>
            <a:r>
              <a:rPr sz="1800" b="1" spc="-40" dirty="0">
                <a:solidFill>
                  <a:srgbClr val="FFFFFF"/>
                </a:solidFill>
                <a:latin typeface="Calibri"/>
                <a:cs typeface="Calibri"/>
              </a:rPr>
              <a:t> </a:t>
            </a:r>
            <a:r>
              <a:rPr sz="1800" b="1" dirty="0">
                <a:solidFill>
                  <a:srgbClr val="FFFFFF"/>
                </a:solidFill>
                <a:latin typeface="Calibri"/>
                <a:cs typeface="Calibri"/>
              </a:rPr>
              <a:t>1</a:t>
            </a:r>
            <a:r>
              <a:rPr sz="1800" b="1" spc="5" dirty="0">
                <a:solidFill>
                  <a:srgbClr val="FFFFFF"/>
                </a:solidFill>
                <a:latin typeface="Calibri"/>
                <a:cs typeface="Calibri"/>
              </a:rPr>
              <a:t> </a:t>
            </a:r>
            <a:r>
              <a:rPr sz="1800" b="1" dirty="0">
                <a:solidFill>
                  <a:srgbClr val="FFFFFF"/>
                </a:solidFill>
                <a:latin typeface="Calibri"/>
                <a:cs typeface="Calibri"/>
              </a:rPr>
              <a:t>: les</a:t>
            </a:r>
            <a:r>
              <a:rPr sz="1800" b="1" spc="-30" dirty="0">
                <a:solidFill>
                  <a:srgbClr val="FFFFFF"/>
                </a:solidFill>
                <a:latin typeface="Calibri"/>
                <a:cs typeface="Calibri"/>
              </a:rPr>
              <a:t> </a:t>
            </a:r>
            <a:r>
              <a:rPr sz="1800" b="1" spc="-15" dirty="0">
                <a:solidFill>
                  <a:srgbClr val="FFFFFF"/>
                </a:solidFill>
                <a:latin typeface="Calibri"/>
                <a:cs typeface="Calibri"/>
              </a:rPr>
              <a:t>revendeurs</a:t>
            </a:r>
            <a:r>
              <a:rPr sz="1800" b="1" spc="-20" dirty="0">
                <a:solidFill>
                  <a:srgbClr val="FFFFFF"/>
                </a:solidFill>
                <a:latin typeface="Calibri"/>
                <a:cs typeface="Calibri"/>
              </a:rPr>
              <a:t> d’accès</a:t>
            </a:r>
            <a:endParaRPr sz="1800" dirty="0">
              <a:latin typeface="Calibri"/>
              <a:cs typeface="Calibri"/>
            </a:endParaRPr>
          </a:p>
        </p:txBody>
      </p:sp>
      <p:sp>
        <p:nvSpPr>
          <p:cNvPr id="18" name="object 10">
            <a:extLst>
              <a:ext uri="{FF2B5EF4-FFF2-40B4-BE49-F238E27FC236}">
                <a16:creationId xmlns:a16="http://schemas.microsoft.com/office/drawing/2014/main" id="{F3F3D0CA-0770-4C19-8274-63ED35448484}"/>
              </a:ext>
            </a:extLst>
          </p:cNvPr>
          <p:cNvSpPr txBox="1"/>
          <p:nvPr/>
        </p:nvSpPr>
        <p:spPr>
          <a:xfrm>
            <a:off x="306324" y="1450847"/>
            <a:ext cx="6830186" cy="1394613"/>
          </a:xfrm>
          <a:prstGeom prst="rect">
            <a:avLst/>
          </a:prstGeom>
          <a:solidFill>
            <a:srgbClr val="E7E6E6"/>
          </a:solidFill>
        </p:spPr>
        <p:txBody>
          <a:bodyPr vert="horz" wrap="square" lIns="0" tIns="80645" rIns="0" bIns="0" rtlCol="0">
            <a:spAutoFit/>
          </a:bodyPr>
          <a:lstStyle/>
          <a:p>
            <a:pPr marL="107314">
              <a:lnSpc>
                <a:spcPts val="1825"/>
              </a:lnSpc>
              <a:spcBef>
                <a:spcPts val="635"/>
              </a:spcBef>
              <a:tabLst>
                <a:tab pos="394335" algn="l"/>
              </a:tabLst>
            </a:pPr>
            <a:r>
              <a:rPr sz="1200" spc="-5" dirty="0">
                <a:solidFill>
                  <a:srgbClr val="003964"/>
                </a:solidFill>
                <a:latin typeface="Helvetica" panose="020B0504020202030204" pitchFamily="34" charset="0"/>
                <a:cs typeface="Tahoma"/>
              </a:rPr>
              <a:t>/	</a:t>
            </a:r>
            <a:r>
              <a:rPr sz="1200" spc="-10" dirty="0">
                <a:solidFill>
                  <a:srgbClr val="003964"/>
                </a:solidFill>
                <a:latin typeface="Helvetica" panose="020B0504020202030204" pitchFamily="34" charset="0"/>
                <a:cs typeface="Calibri"/>
              </a:rPr>
              <a:t>s’introduisent, </a:t>
            </a:r>
            <a:r>
              <a:rPr sz="1200" spc="-15" dirty="0">
                <a:solidFill>
                  <a:srgbClr val="003964"/>
                </a:solidFill>
                <a:latin typeface="Helvetica" panose="020B0504020202030204" pitchFamily="34" charset="0"/>
                <a:cs typeface="Calibri"/>
              </a:rPr>
              <a:t>créent</a:t>
            </a:r>
            <a:r>
              <a:rPr sz="1200" spc="40" dirty="0">
                <a:solidFill>
                  <a:srgbClr val="003964"/>
                </a:solidFill>
                <a:latin typeface="Helvetica" panose="020B0504020202030204" pitchFamily="34" charset="0"/>
                <a:cs typeface="Calibri"/>
              </a:rPr>
              <a:t> </a:t>
            </a:r>
            <a:r>
              <a:rPr sz="1200" spc="-5" dirty="0">
                <a:solidFill>
                  <a:srgbClr val="003964"/>
                </a:solidFill>
                <a:latin typeface="Helvetica" panose="020B0504020202030204" pitchFamily="34" charset="0"/>
                <a:cs typeface="Calibri"/>
              </a:rPr>
              <a:t>des accès</a:t>
            </a:r>
            <a:r>
              <a:rPr sz="1200" spc="10" dirty="0">
                <a:solidFill>
                  <a:srgbClr val="003964"/>
                </a:solidFill>
                <a:latin typeface="Helvetica" panose="020B0504020202030204" pitchFamily="34" charset="0"/>
                <a:cs typeface="Calibri"/>
              </a:rPr>
              <a:t> </a:t>
            </a:r>
            <a:r>
              <a:rPr sz="1200" spc="-10" dirty="0">
                <a:solidFill>
                  <a:srgbClr val="003964"/>
                </a:solidFill>
                <a:latin typeface="Helvetica" panose="020B0504020202030204" pitchFamily="34" charset="0"/>
                <a:cs typeface="Calibri"/>
              </a:rPr>
              <a:t>persistants</a:t>
            </a:r>
            <a:r>
              <a:rPr sz="1200" spc="5" dirty="0">
                <a:solidFill>
                  <a:srgbClr val="003964"/>
                </a:solidFill>
                <a:latin typeface="Helvetica" panose="020B0504020202030204" pitchFamily="34" charset="0"/>
                <a:cs typeface="Calibri"/>
              </a:rPr>
              <a:t> </a:t>
            </a:r>
            <a:r>
              <a:rPr sz="1200" spc="-10" dirty="0">
                <a:solidFill>
                  <a:srgbClr val="003964"/>
                </a:solidFill>
                <a:latin typeface="Helvetica" panose="020B0504020202030204" pitchFamily="34" charset="0"/>
                <a:cs typeface="Calibri"/>
              </a:rPr>
              <a:t>et</a:t>
            </a:r>
            <a:r>
              <a:rPr sz="1200" spc="15" dirty="0">
                <a:solidFill>
                  <a:srgbClr val="003964"/>
                </a:solidFill>
                <a:latin typeface="Helvetica" panose="020B0504020202030204" pitchFamily="34" charset="0"/>
                <a:cs typeface="Calibri"/>
              </a:rPr>
              <a:t> </a:t>
            </a:r>
            <a:r>
              <a:rPr sz="1200" spc="-5" dirty="0">
                <a:solidFill>
                  <a:srgbClr val="003964"/>
                </a:solidFill>
                <a:latin typeface="Helvetica" panose="020B0504020202030204" pitchFamily="34" charset="0"/>
                <a:cs typeface="Calibri"/>
              </a:rPr>
              <a:t>les</a:t>
            </a:r>
            <a:r>
              <a:rPr sz="1200" spc="5" dirty="0">
                <a:solidFill>
                  <a:srgbClr val="003964"/>
                </a:solidFill>
                <a:latin typeface="Helvetica" panose="020B0504020202030204" pitchFamily="34" charset="0"/>
                <a:cs typeface="Calibri"/>
              </a:rPr>
              <a:t> </a:t>
            </a:r>
            <a:r>
              <a:rPr sz="1200" spc="-15" dirty="0">
                <a:solidFill>
                  <a:srgbClr val="003964"/>
                </a:solidFill>
                <a:latin typeface="Helvetica" panose="020B0504020202030204" pitchFamily="34" charset="0"/>
                <a:cs typeface="Calibri"/>
              </a:rPr>
              <a:t>revendent</a:t>
            </a:r>
            <a:r>
              <a:rPr sz="1200" spc="45" dirty="0">
                <a:solidFill>
                  <a:srgbClr val="003964"/>
                </a:solidFill>
                <a:latin typeface="Helvetica" panose="020B0504020202030204" pitchFamily="34" charset="0"/>
                <a:cs typeface="Calibri"/>
              </a:rPr>
              <a:t> </a:t>
            </a:r>
            <a:r>
              <a:rPr sz="1200" spc="-5" dirty="0">
                <a:solidFill>
                  <a:srgbClr val="003964"/>
                </a:solidFill>
                <a:latin typeface="Helvetica" panose="020B0504020202030204" pitchFamily="34" charset="0"/>
                <a:cs typeface="Calibri"/>
              </a:rPr>
              <a:t>sur</a:t>
            </a:r>
            <a:r>
              <a:rPr sz="1200" spc="5" dirty="0">
                <a:solidFill>
                  <a:srgbClr val="003964"/>
                </a:solidFill>
                <a:latin typeface="Helvetica" panose="020B0504020202030204" pitchFamily="34" charset="0"/>
                <a:cs typeface="Calibri"/>
              </a:rPr>
              <a:t> </a:t>
            </a:r>
            <a:r>
              <a:rPr sz="1200" spc="-5" dirty="0">
                <a:solidFill>
                  <a:srgbClr val="003964"/>
                </a:solidFill>
                <a:latin typeface="Helvetica" panose="020B0504020202030204" pitchFamily="34" charset="0"/>
                <a:cs typeface="Calibri"/>
              </a:rPr>
              <a:t>le</a:t>
            </a:r>
            <a:endParaRPr sz="1200" dirty="0">
              <a:solidFill>
                <a:srgbClr val="003964"/>
              </a:solidFill>
              <a:latin typeface="Helvetica" panose="020B0504020202030204" pitchFamily="34" charset="0"/>
              <a:cs typeface="Calibri"/>
            </a:endParaRPr>
          </a:p>
          <a:p>
            <a:pPr marL="394335">
              <a:lnSpc>
                <a:spcPts val="1825"/>
              </a:lnSpc>
            </a:pPr>
            <a:r>
              <a:rPr sz="1200" spc="-10" dirty="0">
                <a:solidFill>
                  <a:srgbClr val="003964"/>
                </a:solidFill>
                <a:latin typeface="Helvetica" panose="020B0504020202030204" pitchFamily="34" charset="0"/>
                <a:cs typeface="Calibri"/>
              </a:rPr>
              <a:t>marché</a:t>
            </a:r>
            <a:r>
              <a:rPr sz="1200" spc="-20" dirty="0">
                <a:solidFill>
                  <a:srgbClr val="003964"/>
                </a:solidFill>
                <a:latin typeface="Helvetica" panose="020B0504020202030204" pitchFamily="34" charset="0"/>
                <a:cs typeface="Calibri"/>
              </a:rPr>
              <a:t> </a:t>
            </a:r>
            <a:r>
              <a:rPr sz="1200" spc="-5" dirty="0">
                <a:solidFill>
                  <a:srgbClr val="003964"/>
                </a:solidFill>
                <a:latin typeface="Helvetica" panose="020B0504020202030204" pitchFamily="34" charset="0"/>
                <a:cs typeface="Calibri"/>
              </a:rPr>
              <a:t>noir</a:t>
            </a:r>
            <a:endParaRPr sz="1200" dirty="0">
              <a:solidFill>
                <a:srgbClr val="003964"/>
              </a:solidFill>
              <a:latin typeface="Helvetica" panose="020B0504020202030204" pitchFamily="34" charset="0"/>
              <a:cs typeface="Calibri"/>
            </a:endParaRPr>
          </a:p>
          <a:p>
            <a:pPr marL="394335" marR="635635" indent="-287020">
              <a:lnSpc>
                <a:spcPts val="1730"/>
              </a:lnSpc>
              <a:spcBef>
                <a:spcPts val="1019"/>
              </a:spcBef>
              <a:tabLst>
                <a:tab pos="394335" algn="l"/>
              </a:tabLst>
            </a:pPr>
            <a:r>
              <a:rPr sz="1200" spc="-5" dirty="0">
                <a:solidFill>
                  <a:srgbClr val="003964"/>
                </a:solidFill>
                <a:latin typeface="Helvetica" panose="020B0504020202030204" pitchFamily="34" charset="0"/>
                <a:cs typeface="Tahoma"/>
              </a:rPr>
              <a:t>/	</a:t>
            </a:r>
            <a:r>
              <a:rPr sz="1200" spc="-10" dirty="0">
                <a:solidFill>
                  <a:srgbClr val="003964"/>
                </a:solidFill>
                <a:latin typeface="Helvetica" panose="020B0504020202030204" pitchFamily="34" charset="0"/>
                <a:cs typeface="Calibri"/>
              </a:rPr>
              <a:t>des</a:t>
            </a:r>
            <a:r>
              <a:rPr sz="1200" spc="10" dirty="0">
                <a:solidFill>
                  <a:srgbClr val="003964"/>
                </a:solidFill>
                <a:latin typeface="Helvetica" panose="020B0504020202030204" pitchFamily="34" charset="0"/>
                <a:cs typeface="Calibri"/>
              </a:rPr>
              <a:t> </a:t>
            </a:r>
            <a:r>
              <a:rPr sz="1200" spc="-10" dirty="0">
                <a:solidFill>
                  <a:srgbClr val="003964"/>
                </a:solidFill>
                <a:latin typeface="Helvetica" panose="020B0504020202030204" pitchFamily="34" charset="0"/>
                <a:cs typeface="Calibri"/>
              </a:rPr>
              <a:t>prix</a:t>
            </a:r>
            <a:r>
              <a:rPr sz="1200" spc="-5" dirty="0">
                <a:solidFill>
                  <a:srgbClr val="003964"/>
                </a:solidFill>
                <a:latin typeface="Helvetica" panose="020B0504020202030204" pitchFamily="34" charset="0"/>
                <a:cs typeface="Calibri"/>
              </a:rPr>
              <a:t> </a:t>
            </a:r>
            <a:r>
              <a:rPr sz="1200" spc="-10" dirty="0">
                <a:solidFill>
                  <a:srgbClr val="003964"/>
                </a:solidFill>
                <a:latin typeface="Helvetica" panose="020B0504020202030204" pitchFamily="34" charset="0"/>
                <a:cs typeface="Calibri"/>
              </a:rPr>
              <a:t>variant </a:t>
            </a:r>
            <a:r>
              <a:rPr sz="1200" spc="-15" dirty="0">
                <a:solidFill>
                  <a:srgbClr val="003964"/>
                </a:solidFill>
                <a:latin typeface="Helvetica" panose="020B0504020202030204" pitchFamily="34" charset="0"/>
                <a:cs typeface="Calibri"/>
              </a:rPr>
              <a:t>fortement</a:t>
            </a:r>
            <a:r>
              <a:rPr sz="1200" spc="30" dirty="0">
                <a:solidFill>
                  <a:srgbClr val="003964"/>
                </a:solidFill>
                <a:latin typeface="Helvetica" panose="020B0504020202030204" pitchFamily="34" charset="0"/>
                <a:cs typeface="Calibri"/>
              </a:rPr>
              <a:t> </a:t>
            </a:r>
            <a:r>
              <a:rPr sz="1200" spc="-5" dirty="0">
                <a:solidFill>
                  <a:srgbClr val="003964"/>
                </a:solidFill>
                <a:latin typeface="Helvetica" panose="020B0504020202030204" pitchFamily="34" charset="0"/>
                <a:cs typeface="Calibri"/>
              </a:rPr>
              <a:t>de</a:t>
            </a:r>
            <a:r>
              <a:rPr sz="1200" spc="10" dirty="0">
                <a:solidFill>
                  <a:srgbClr val="003964"/>
                </a:solidFill>
                <a:latin typeface="Helvetica" panose="020B0504020202030204" pitchFamily="34" charset="0"/>
                <a:cs typeface="Calibri"/>
              </a:rPr>
              <a:t> </a:t>
            </a:r>
            <a:r>
              <a:rPr sz="1200" spc="-10" dirty="0">
                <a:solidFill>
                  <a:srgbClr val="003964"/>
                </a:solidFill>
                <a:latin typeface="Helvetica" panose="020B0504020202030204" pitchFamily="34" charset="0"/>
                <a:cs typeface="Calibri"/>
              </a:rPr>
              <a:t>$1k</a:t>
            </a:r>
            <a:r>
              <a:rPr sz="1200" spc="25" dirty="0">
                <a:solidFill>
                  <a:srgbClr val="003964"/>
                </a:solidFill>
                <a:latin typeface="Helvetica" panose="020B0504020202030204" pitchFamily="34" charset="0"/>
                <a:cs typeface="Calibri"/>
              </a:rPr>
              <a:t> </a:t>
            </a:r>
            <a:r>
              <a:rPr sz="1200" spc="-5" dirty="0">
                <a:solidFill>
                  <a:srgbClr val="003964"/>
                </a:solidFill>
                <a:latin typeface="Helvetica" panose="020B0504020202030204" pitchFamily="34" charset="0"/>
                <a:cs typeface="Calibri"/>
              </a:rPr>
              <a:t>à</a:t>
            </a:r>
            <a:r>
              <a:rPr sz="1200" dirty="0">
                <a:solidFill>
                  <a:srgbClr val="003964"/>
                </a:solidFill>
                <a:latin typeface="Helvetica" panose="020B0504020202030204" pitchFamily="34" charset="0"/>
                <a:cs typeface="Calibri"/>
              </a:rPr>
              <a:t> </a:t>
            </a:r>
            <a:r>
              <a:rPr sz="1200" spc="-10" dirty="0">
                <a:solidFill>
                  <a:srgbClr val="003964"/>
                </a:solidFill>
                <a:latin typeface="Helvetica" panose="020B0504020202030204" pitchFamily="34" charset="0"/>
                <a:cs typeface="Calibri"/>
              </a:rPr>
              <a:t>plusieurs centaines</a:t>
            </a:r>
            <a:r>
              <a:rPr sz="1200" dirty="0">
                <a:solidFill>
                  <a:srgbClr val="003964"/>
                </a:solidFill>
                <a:latin typeface="Helvetica" panose="020B0504020202030204" pitchFamily="34" charset="0"/>
                <a:cs typeface="Calibri"/>
              </a:rPr>
              <a:t> </a:t>
            </a:r>
            <a:r>
              <a:rPr sz="1200" spc="-5" dirty="0">
                <a:solidFill>
                  <a:srgbClr val="003964"/>
                </a:solidFill>
                <a:latin typeface="Helvetica" panose="020B0504020202030204" pitchFamily="34" charset="0"/>
                <a:cs typeface="Calibri"/>
              </a:rPr>
              <a:t>de</a:t>
            </a:r>
            <a:r>
              <a:rPr sz="1200" spc="15" dirty="0">
                <a:solidFill>
                  <a:srgbClr val="003964"/>
                </a:solidFill>
                <a:latin typeface="Helvetica" panose="020B0504020202030204" pitchFamily="34" charset="0"/>
                <a:cs typeface="Calibri"/>
              </a:rPr>
              <a:t> </a:t>
            </a:r>
            <a:r>
              <a:rPr sz="1200" spc="-10" dirty="0">
                <a:solidFill>
                  <a:srgbClr val="003964"/>
                </a:solidFill>
                <a:latin typeface="Helvetica" panose="020B0504020202030204" pitchFamily="34" charset="0"/>
                <a:cs typeface="Calibri"/>
              </a:rPr>
              <a:t>k$</a:t>
            </a:r>
            <a:r>
              <a:rPr sz="1200" spc="5" dirty="0">
                <a:solidFill>
                  <a:srgbClr val="003964"/>
                </a:solidFill>
                <a:latin typeface="Helvetica" panose="020B0504020202030204" pitchFamily="34" charset="0"/>
                <a:cs typeface="Calibri"/>
              </a:rPr>
              <a:t> </a:t>
            </a:r>
            <a:r>
              <a:rPr sz="1200" spc="-5" dirty="0">
                <a:solidFill>
                  <a:srgbClr val="003964"/>
                </a:solidFill>
                <a:latin typeface="Helvetica" panose="020B0504020202030204" pitchFamily="34" charset="0"/>
                <a:cs typeface="Calibri"/>
              </a:rPr>
              <a:t>en </a:t>
            </a:r>
            <a:r>
              <a:rPr sz="1200" spc="-345" dirty="0">
                <a:solidFill>
                  <a:srgbClr val="003964"/>
                </a:solidFill>
                <a:latin typeface="Helvetica" panose="020B0504020202030204" pitchFamily="34" charset="0"/>
                <a:cs typeface="Calibri"/>
              </a:rPr>
              <a:t> </a:t>
            </a:r>
            <a:r>
              <a:rPr sz="1200" spc="-10" dirty="0">
                <a:solidFill>
                  <a:srgbClr val="003964"/>
                </a:solidFill>
                <a:latin typeface="Helvetica" panose="020B0504020202030204" pitchFamily="34" charset="0"/>
                <a:cs typeface="Calibri"/>
              </a:rPr>
              <a:t>fonction</a:t>
            </a:r>
            <a:r>
              <a:rPr sz="1200" dirty="0">
                <a:solidFill>
                  <a:srgbClr val="003964"/>
                </a:solidFill>
                <a:latin typeface="Helvetica" panose="020B0504020202030204" pitchFamily="34" charset="0"/>
                <a:cs typeface="Calibri"/>
              </a:rPr>
              <a:t> </a:t>
            </a:r>
            <a:r>
              <a:rPr sz="1200" spc="-5" dirty="0">
                <a:solidFill>
                  <a:srgbClr val="003964"/>
                </a:solidFill>
                <a:latin typeface="Helvetica" panose="020B0504020202030204" pitchFamily="34" charset="0"/>
                <a:cs typeface="Calibri"/>
              </a:rPr>
              <a:t>de la</a:t>
            </a:r>
            <a:r>
              <a:rPr sz="1200" spc="-10" dirty="0">
                <a:solidFill>
                  <a:srgbClr val="003964"/>
                </a:solidFill>
                <a:latin typeface="Helvetica" panose="020B0504020202030204" pitchFamily="34" charset="0"/>
                <a:cs typeface="Calibri"/>
              </a:rPr>
              <a:t> </a:t>
            </a:r>
            <a:r>
              <a:rPr sz="1200" spc="-5" dirty="0">
                <a:solidFill>
                  <a:srgbClr val="003964"/>
                </a:solidFill>
                <a:latin typeface="Helvetica" panose="020B0504020202030204" pitchFamily="34" charset="0"/>
                <a:cs typeface="Calibri"/>
              </a:rPr>
              <a:t>cible</a:t>
            </a:r>
            <a:r>
              <a:rPr sz="1200" dirty="0">
                <a:solidFill>
                  <a:srgbClr val="003964"/>
                </a:solidFill>
                <a:latin typeface="Helvetica" panose="020B0504020202030204" pitchFamily="34" charset="0"/>
                <a:cs typeface="Calibri"/>
              </a:rPr>
              <a:t> </a:t>
            </a:r>
            <a:r>
              <a:rPr sz="1200" spc="-15" dirty="0">
                <a:solidFill>
                  <a:srgbClr val="003964"/>
                </a:solidFill>
                <a:latin typeface="Helvetica" panose="020B0504020202030204" pitchFamily="34" charset="0"/>
                <a:cs typeface="Calibri"/>
              </a:rPr>
              <a:t>et</a:t>
            </a:r>
            <a:r>
              <a:rPr sz="1200" dirty="0">
                <a:solidFill>
                  <a:srgbClr val="003964"/>
                </a:solidFill>
                <a:latin typeface="Helvetica" panose="020B0504020202030204" pitchFamily="34" charset="0"/>
                <a:cs typeface="Calibri"/>
              </a:rPr>
              <a:t> </a:t>
            </a:r>
            <a:r>
              <a:rPr sz="1200" spc="-10" dirty="0">
                <a:solidFill>
                  <a:srgbClr val="003964"/>
                </a:solidFill>
                <a:latin typeface="Helvetica" panose="020B0504020202030204" pitchFamily="34" charset="0"/>
                <a:cs typeface="Calibri"/>
              </a:rPr>
              <a:t>des</a:t>
            </a:r>
            <a:r>
              <a:rPr sz="1200" spc="5" dirty="0">
                <a:solidFill>
                  <a:srgbClr val="003964"/>
                </a:solidFill>
                <a:latin typeface="Helvetica" panose="020B0504020202030204" pitchFamily="34" charset="0"/>
                <a:cs typeface="Calibri"/>
              </a:rPr>
              <a:t> </a:t>
            </a:r>
            <a:r>
              <a:rPr sz="1200" spc="-5" dirty="0">
                <a:solidFill>
                  <a:srgbClr val="003964"/>
                </a:solidFill>
                <a:latin typeface="Helvetica" panose="020B0504020202030204" pitchFamily="34" charset="0"/>
                <a:cs typeface="Calibri"/>
              </a:rPr>
              <a:t>capacités</a:t>
            </a:r>
            <a:endParaRPr sz="1200" dirty="0">
              <a:solidFill>
                <a:srgbClr val="003964"/>
              </a:solidFill>
              <a:latin typeface="Helvetica" panose="020B0504020202030204" pitchFamily="34" charset="0"/>
              <a:cs typeface="Calibri"/>
            </a:endParaRPr>
          </a:p>
          <a:p>
            <a:pPr marL="107314">
              <a:lnSpc>
                <a:spcPct val="100000"/>
              </a:lnSpc>
              <a:spcBef>
                <a:spcPts val="790"/>
              </a:spcBef>
              <a:tabLst>
                <a:tab pos="394335" algn="l"/>
              </a:tabLst>
            </a:pPr>
            <a:r>
              <a:rPr sz="1200" spc="-5" dirty="0">
                <a:solidFill>
                  <a:srgbClr val="003964"/>
                </a:solidFill>
                <a:latin typeface="Helvetica" panose="020B0504020202030204" pitchFamily="34" charset="0"/>
                <a:cs typeface="Tahoma"/>
              </a:rPr>
              <a:t>/	</a:t>
            </a:r>
            <a:r>
              <a:rPr sz="1200" spc="-5" dirty="0">
                <a:solidFill>
                  <a:srgbClr val="003964"/>
                </a:solidFill>
                <a:latin typeface="Helvetica" panose="020B0504020202030204" pitchFamily="34" charset="0"/>
                <a:cs typeface="Calibri"/>
              </a:rPr>
              <a:t>utilisent</a:t>
            </a:r>
            <a:r>
              <a:rPr sz="1200" spc="-35" dirty="0">
                <a:solidFill>
                  <a:srgbClr val="003964"/>
                </a:solidFill>
                <a:latin typeface="Helvetica" panose="020B0504020202030204" pitchFamily="34" charset="0"/>
                <a:cs typeface="Calibri"/>
              </a:rPr>
              <a:t> </a:t>
            </a:r>
            <a:r>
              <a:rPr sz="1200" spc="-5" dirty="0">
                <a:solidFill>
                  <a:srgbClr val="003964"/>
                </a:solidFill>
                <a:latin typeface="Helvetica" panose="020B0504020202030204" pitchFamily="34" charset="0"/>
                <a:cs typeface="Calibri"/>
              </a:rPr>
              <a:t>du</a:t>
            </a:r>
            <a:r>
              <a:rPr sz="1200" dirty="0">
                <a:solidFill>
                  <a:srgbClr val="003964"/>
                </a:solidFill>
                <a:latin typeface="Helvetica" panose="020B0504020202030204" pitchFamily="34" charset="0"/>
                <a:cs typeface="Calibri"/>
              </a:rPr>
              <a:t> </a:t>
            </a:r>
            <a:r>
              <a:rPr sz="1200" spc="-5" dirty="0">
                <a:solidFill>
                  <a:srgbClr val="003964"/>
                </a:solidFill>
                <a:latin typeface="Helvetica" panose="020B0504020202030204" pitchFamily="34" charset="0"/>
                <a:cs typeface="Calibri"/>
              </a:rPr>
              <a:t>phishing,</a:t>
            </a:r>
            <a:r>
              <a:rPr sz="1200" spc="-15" dirty="0">
                <a:solidFill>
                  <a:srgbClr val="003964"/>
                </a:solidFill>
                <a:latin typeface="Helvetica" panose="020B0504020202030204" pitchFamily="34" charset="0"/>
                <a:cs typeface="Calibri"/>
              </a:rPr>
              <a:t> </a:t>
            </a:r>
            <a:r>
              <a:rPr sz="1200" spc="-10" dirty="0">
                <a:solidFill>
                  <a:srgbClr val="003964"/>
                </a:solidFill>
                <a:latin typeface="Helvetica" panose="020B0504020202030204" pitchFamily="34" charset="0"/>
                <a:cs typeface="Calibri"/>
              </a:rPr>
              <a:t>des</a:t>
            </a:r>
            <a:r>
              <a:rPr sz="1200" dirty="0">
                <a:solidFill>
                  <a:srgbClr val="003964"/>
                </a:solidFill>
                <a:latin typeface="Helvetica" panose="020B0504020202030204" pitchFamily="34" charset="0"/>
                <a:cs typeface="Calibri"/>
              </a:rPr>
              <a:t> </a:t>
            </a:r>
            <a:r>
              <a:rPr sz="1200" spc="-10" dirty="0">
                <a:solidFill>
                  <a:srgbClr val="003964"/>
                </a:solidFill>
                <a:latin typeface="Helvetica" panose="020B0504020202030204" pitchFamily="34" charset="0"/>
                <a:cs typeface="Calibri"/>
              </a:rPr>
              <a:t>botnet</a:t>
            </a:r>
            <a:r>
              <a:rPr sz="1200" spc="15" dirty="0">
                <a:solidFill>
                  <a:srgbClr val="003964"/>
                </a:solidFill>
                <a:latin typeface="Helvetica" panose="020B0504020202030204" pitchFamily="34" charset="0"/>
                <a:cs typeface="Calibri"/>
              </a:rPr>
              <a:t> </a:t>
            </a:r>
            <a:r>
              <a:rPr sz="1200" spc="-15" dirty="0">
                <a:solidFill>
                  <a:srgbClr val="003964"/>
                </a:solidFill>
                <a:latin typeface="Helvetica" panose="020B0504020202030204" pitchFamily="34" charset="0"/>
                <a:cs typeface="Calibri"/>
              </a:rPr>
              <a:t>et/ou</a:t>
            </a:r>
            <a:r>
              <a:rPr sz="1200" spc="25" dirty="0">
                <a:solidFill>
                  <a:srgbClr val="003964"/>
                </a:solidFill>
                <a:latin typeface="Helvetica" panose="020B0504020202030204" pitchFamily="34" charset="0"/>
                <a:cs typeface="Calibri"/>
              </a:rPr>
              <a:t> </a:t>
            </a:r>
            <a:r>
              <a:rPr sz="1200" spc="-10" dirty="0">
                <a:solidFill>
                  <a:srgbClr val="003964"/>
                </a:solidFill>
                <a:latin typeface="Helvetica" panose="020B0504020202030204" pitchFamily="34" charset="0"/>
                <a:cs typeface="Calibri"/>
              </a:rPr>
              <a:t>des</a:t>
            </a:r>
            <a:r>
              <a:rPr sz="1200" spc="10" dirty="0">
                <a:solidFill>
                  <a:srgbClr val="003964"/>
                </a:solidFill>
                <a:latin typeface="Helvetica" panose="020B0504020202030204" pitchFamily="34" charset="0"/>
                <a:cs typeface="Calibri"/>
              </a:rPr>
              <a:t> </a:t>
            </a:r>
            <a:r>
              <a:rPr sz="1200" spc="-5" dirty="0">
                <a:solidFill>
                  <a:srgbClr val="003964"/>
                </a:solidFill>
                <a:latin typeface="Helvetica" panose="020B0504020202030204" pitchFamily="34" charset="0"/>
                <a:cs typeface="Calibri"/>
              </a:rPr>
              <a:t>accès</a:t>
            </a:r>
            <a:r>
              <a:rPr sz="1200" spc="15" dirty="0">
                <a:solidFill>
                  <a:srgbClr val="003964"/>
                </a:solidFill>
                <a:latin typeface="Helvetica" panose="020B0504020202030204" pitchFamily="34" charset="0"/>
                <a:cs typeface="Calibri"/>
              </a:rPr>
              <a:t> </a:t>
            </a:r>
            <a:r>
              <a:rPr sz="1200" spc="-5" dirty="0">
                <a:solidFill>
                  <a:srgbClr val="003964"/>
                </a:solidFill>
                <a:latin typeface="Helvetica" panose="020B0504020202030204" pitchFamily="34" charset="0"/>
                <a:cs typeface="Calibri"/>
              </a:rPr>
              <a:t>RDP</a:t>
            </a:r>
            <a:r>
              <a:rPr sz="1200" spc="15" dirty="0">
                <a:solidFill>
                  <a:srgbClr val="003964"/>
                </a:solidFill>
                <a:latin typeface="Helvetica" panose="020B0504020202030204" pitchFamily="34" charset="0"/>
                <a:cs typeface="Calibri"/>
              </a:rPr>
              <a:t> </a:t>
            </a:r>
            <a:r>
              <a:rPr sz="1200" spc="-15" dirty="0">
                <a:solidFill>
                  <a:srgbClr val="003964"/>
                </a:solidFill>
                <a:latin typeface="Helvetica" panose="020B0504020202030204" pitchFamily="34" charset="0"/>
                <a:cs typeface="Calibri"/>
              </a:rPr>
              <a:t>compromis</a:t>
            </a:r>
            <a:endParaRPr sz="1200" dirty="0">
              <a:solidFill>
                <a:srgbClr val="003964"/>
              </a:solidFill>
              <a:latin typeface="Helvetica" panose="020B0504020202030204" pitchFamily="34" charset="0"/>
              <a:cs typeface="Calibri"/>
            </a:endParaRPr>
          </a:p>
        </p:txBody>
      </p:sp>
      <p:grpSp>
        <p:nvGrpSpPr>
          <p:cNvPr id="19" name="object 11">
            <a:extLst>
              <a:ext uri="{FF2B5EF4-FFF2-40B4-BE49-F238E27FC236}">
                <a16:creationId xmlns:a16="http://schemas.microsoft.com/office/drawing/2014/main" id="{FEDACB90-1F2B-421D-9244-6BE467157511}"/>
              </a:ext>
            </a:extLst>
          </p:cNvPr>
          <p:cNvGrpSpPr/>
          <p:nvPr/>
        </p:nvGrpSpPr>
        <p:grpSpPr>
          <a:xfrm>
            <a:off x="170497" y="3119627"/>
            <a:ext cx="8047355" cy="3188335"/>
            <a:chOff x="170497" y="3119627"/>
            <a:chExt cx="8047355" cy="3188335"/>
          </a:xfrm>
        </p:grpSpPr>
        <p:pic>
          <p:nvPicPr>
            <p:cNvPr id="20" name="object 12">
              <a:extLst>
                <a:ext uri="{FF2B5EF4-FFF2-40B4-BE49-F238E27FC236}">
                  <a16:creationId xmlns:a16="http://schemas.microsoft.com/office/drawing/2014/main" id="{75919A1E-E43F-49FB-BBA3-D083094C9A35}"/>
                </a:ext>
              </a:extLst>
            </p:cNvPr>
            <p:cNvPicPr/>
            <p:nvPr/>
          </p:nvPicPr>
          <p:blipFill>
            <a:blip r:embed="rId3" cstate="print"/>
            <a:stretch>
              <a:fillRect/>
            </a:stretch>
          </p:blipFill>
          <p:spPr>
            <a:xfrm>
              <a:off x="246888" y="3119627"/>
              <a:ext cx="2375916" cy="2007108"/>
            </a:xfrm>
            <a:prstGeom prst="rect">
              <a:avLst/>
            </a:prstGeom>
          </p:spPr>
        </p:pic>
        <p:pic>
          <p:nvPicPr>
            <p:cNvPr id="21" name="object 13">
              <a:extLst>
                <a:ext uri="{FF2B5EF4-FFF2-40B4-BE49-F238E27FC236}">
                  <a16:creationId xmlns:a16="http://schemas.microsoft.com/office/drawing/2014/main" id="{523EF57E-D8B0-4CA2-986B-56C383B8E26A}"/>
                </a:ext>
              </a:extLst>
            </p:cNvPr>
            <p:cNvPicPr/>
            <p:nvPr/>
          </p:nvPicPr>
          <p:blipFill>
            <a:blip r:embed="rId4" cstate="print"/>
            <a:stretch>
              <a:fillRect/>
            </a:stretch>
          </p:blipFill>
          <p:spPr>
            <a:xfrm>
              <a:off x="2790027" y="3131408"/>
              <a:ext cx="3020984" cy="2121819"/>
            </a:xfrm>
            <a:prstGeom prst="rect">
              <a:avLst/>
            </a:prstGeom>
          </p:spPr>
        </p:pic>
        <p:pic>
          <p:nvPicPr>
            <p:cNvPr id="22" name="object 14">
              <a:extLst>
                <a:ext uri="{FF2B5EF4-FFF2-40B4-BE49-F238E27FC236}">
                  <a16:creationId xmlns:a16="http://schemas.microsoft.com/office/drawing/2014/main" id="{8ABBB868-8088-4EAA-A301-658D0C4A8272}"/>
                </a:ext>
              </a:extLst>
            </p:cNvPr>
            <p:cNvPicPr/>
            <p:nvPr/>
          </p:nvPicPr>
          <p:blipFill>
            <a:blip r:embed="rId5" cstate="print"/>
            <a:stretch>
              <a:fillRect/>
            </a:stretch>
          </p:blipFill>
          <p:spPr>
            <a:xfrm>
              <a:off x="175260" y="4922520"/>
              <a:ext cx="5346192" cy="1385316"/>
            </a:xfrm>
            <a:prstGeom prst="rect">
              <a:avLst/>
            </a:prstGeom>
          </p:spPr>
        </p:pic>
        <p:sp>
          <p:nvSpPr>
            <p:cNvPr id="23" name="object 15">
              <a:extLst>
                <a:ext uri="{FF2B5EF4-FFF2-40B4-BE49-F238E27FC236}">
                  <a16:creationId xmlns:a16="http://schemas.microsoft.com/office/drawing/2014/main" id="{F90F86EC-3BE6-4CAB-82BA-79CAAE0A37AE}"/>
                </a:ext>
              </a:extLst>
            </p:cNvPr>
            <p:cNvSpPr/>
            <p:nvPr/>
          </p:nvSpPr>
          <p:spPr>
            <a:xfrm>
              <a:off x="175260" y="5494020"/>
              <a:ext cx="5200015" cy="367665"/>
            </a:xfrm>
            <a:custGeom>
              <a:avLst/>
              <a:gdLst/>
              <a:ahLst/>
              <a:cxnLst/>
              <a:rect l="l" t="t" r="r" b="b"/>
              <a:pathLst>
                <a:path w="5200015" h="367664">
                  <a:moveTo>
                    <a:pt x="0" y="367283"/>
                  </a:moveTo>
                  <a:lnTo>
                    <a:pt x="5199888" y="367283"/>
                  </a:lnTo>
                  <a:lnTo>
                    <a:pt x="5199888" y="0"/>
                  </a:lnTo>
                  <a:lnTo>
                    <a:pt x="0" y="0"/>
                  </a:lnTo>
                  <a:lnTo>
                    <a:pt x="0" y="367283"/>
                  </a:lnTo>
                  <a:close/>
                </a:path>
              </a:pathLst>
            </a:custGeom>
            <a:ln w="9525">
              <a:solidFill>
                <a:srgbClr val="44536A"/>
              </a:solidFill>
            </a:ln>
          </p:spPr>
          <p:txBody>
            <a:bodyPr wrap="square" lIns="0" tIns="0" rIns="0" bIns="0" rtlCol="0"/>
            <a:lstStyle/>
            <a:p>
              <a:endParaRPr/>
            </a:p>
          </p:txBody>
        </p:sp>
        <p:pic>
          <p:nvPicPr>
            <p:cNvPr id="24" name="object 16">
              <a:extLst>
                <a:ext uri="{FF2B5EF4-FFF2-40B4-BE49-F238E27FC236}">
                  <a16:creationId xmlns:a16="http://schemas.microsoft.com/office/drawing/2014/main" id="{77B5B027-C333-4C95-897A-8DE1B95BB7C4}"/>
                </a:ext>
              </a:extLst>
            </p:cNvPr>
            <p:cNvPicPr/>
            <p:nvPr/>
          </p:nvPicPr>
          <p:blipFill>
            <a:blip r:embed="rId6" cstate="print"/>
            <a:stretch>
              <a:fillRect/>
            </a:stretch>
          </p:blipFill>
          <p:spPr>
            <a:xfrm>
              <a:off x="3976115" y="3656063"/>
              <a:ext cx="4241292" cy="2549652"/>
            </a:xfrm>
            <a:prstGeom prst="rect">
              <a:avLst/>
            </a:prstGeom>
          </p:spPr>
        </p:pic>
        <p:pic>
          <p:nvPicPr>
            <p:cNvPr id="25" name="object 17">
              <a:extLst>
                <a:ext uri="{FF2B5EF4-FFF2-40B4-BE49-F238E27FC236}">
                  <a16:creationId xmlns:a16="http://schemas.microsoft.com/office/drawing/2014/main" id="{08CDC2ED-AAE2-4ADF-B471-2F36B1892462}"/>
                </a:ext>
              </a:extLst>
            </p:cNvPr>
            <p:cNvPicPr/>
            <p:nvPr/>
          </p:nvPicPr>
          <p:blipFill>
            <a:blip r:embed="rId7" cstate="print"/>
            <a:stretch>
              <a:fillRect/>
            </a:stretch>
          </p:blipFill>
          <p:spPr>
            <a:xfrm>
              <a:off x="4002024" y="3681983"/>
              <a:ext cx="4139183" cy="2447543"/>
            </a:xfrm>
            <a:prstGeom prst="rect">
              <a:avLst/>
            </a:prstGeom>
          </p:spPr>
        </p:pic>
      </p:grpSp>
      <p:grpSp>
        <p:nvGrpSpPr>
          <p:cNvPr id="26" name="object 18">
            <a:extLst>
              <a:ext uri="{FF2B5EF4-FFF2-40B4-BE49-F238E27FC236}">
                <a16:creationId xmlns:a16="http://schemas.microsoft.com/office/drawing/2014/main" id="{DBF533B7-C53E-4457-9F3F-CB39435C34A2}"/>
              </a:ext>
            </a:extLst>
          </p:cNvPr>
          <p:cNvGrpSpPr/>
          <p:nvPr/>
        </p:nvGrpSpPr>
        <p:grpSpPr>
          <a:xfrm>
            <a:off x="7362253" y="443293"/>
            <a:ext cx="1663064" cy="1664970"/>
            <a:chOff x="7362253" y="443293"/>
            <a:chExt cx="1663064" cy="1664970"/>
          </a:xfrm>
        </p:grpSpPr>
        <p:sp>
          <p:nvSpPr>
            <p:cNvPr id="27" name="object 19">
              <a:extLst>
                <a:ext uri="{FF2B5EF4-FFF2-40B4-BE49-F238E27FC236}">
                  <a16:creationId xmlns:a16="http://schemas.microsoft.com/office/drawing/2014/main" id="{0BF63BC2-CEF3-4DCB-B154-FD37D0A55682}"/>
                </a:ext>
              </a:extLst>
            </p:cNvPr>
            <p:cNvSpPr/>
            <p:nvPr/>
          </p:nvSpPr>
          <p:spPr>
            <a:xfrm>
              <a:off x="7374636" y="455675"/>
              <a:ext cx="1638300" cy="1640205"/>
            </a:xfrm>
            <a:custGeom>
              <a:avLst/>
              <a:gdLst/>
              <a:ahLst/>
              <a:cxnLst/>
              <a:rect l="l" t="t" r="r" b="b"/>
              <a:pathLst>
                <a:path w="1638300" h="1640205">
                  <a:moveTo>
                    <a:pt x="819150" y="0"/>
                  </a:moveTo>
                  <a:lnTo>
                    <a:pt x="771021" y="1391"/>
                  </a:lnTo>
                  <a:lnTo>
                    <a:pt x="723625" y="5515"/>
                  </a:lnTo>
                  <a:lnTo>
                    <a:pt x="677037" y="12294"/>
                  </a:lnTo>
                  <a:lnTo>
                    <a:pt x="631335" y="21651"/>
                  </a:lnTo>
                  <a:lnTo>
                    <a:pt x="586596" y="33510"/>
                  </a:lnTo>
                  <a:lnTo>
                    <a:pt x="542896" y="47793"/>
                  </a:lnTo>
                  <a:lnTo>
                    <a:pt x="500312" y="64424"/>
                  </a:lnTo>
                  <a:lnTo>
                    <a:pt x="458921" y="83326"/>
                  </a:lnTo>
                  <a:lnTo>
                    <a:pt x="418800" y="104422"/>
                  </a:lnTo>
                  <a:lnTo>
                    <a:pt x="380026" y="127636"/>
                  </a:lnTo>
                  <a:lnTo>
                    <a:pt x="342676" y="152890"/>
                  </a:lnTo>
                  <a:lnTo>
                    <a:pt x="306826" y="180107"/>
                  </a:lnTo>
                  <a:lnTo>
                    <a:pt x="272553" y="209211"/>
                  </a:lnTo>
                  <a:lnTo>
                    <a:pt x="239934" y="240125"/>
                  </a:lnTo>
                  <a:lnTo>
                    <a:pt x="209047" y="272772"/>
                  </a:lnTo>
                  <a:lnTo>
                    <a:pt x="179967" y="307074"/>
                  </a:lnTo>
                  <a:lnTo>
                    <a:pt x="152772" y="342957"/>
                  </a:lnTo>
                  <a:lnTo>
                    <a:pt x="127539" y="380341"/>
                  </a:lnTo>
                  <a:lnTo>
                    <a:pt x="104344" y="419151"/>
                  </a:lnTo>
                  <a:lnTo>
                    <a:pt x="83264" y="459310"/>
                  </a:lnTo>
                  <a:lnTo>
                    <a:pt x="64377" y="500741"/>
                  </a:lnTo>
                  <a:lnTo>
                    <a:pt x="47758" y="543366"/>
                  </a:lnTo>
                  <a:lnTo>
                    <a:pt x="33485" y="587110"/>
                  </a:lnTo>
                  <a:lnTo>
                    <a:pt x="21635" y="631895"/>
                  </a:lnTo>
                  <a:lnTo>
                    <a:pt x="12285" y="677645"/>
                  </a:lnTo>
                  <a:lnTo>
                    <a:pt x="5511" y="724282"/>
                  </a:lnTo>
                  <a:lnTo>
                    <a:pt x="1390" y="771730"/>
                  </a:lnTo>
                  <a:lnTo>
                    <a:pt x="0" y="819912"/>
                  </a:lnTo>
                  <a:lnTo>
                    <a:pt x="1390" y="868093"/>
                  </a:lnTo>
                  <a:lnTo>
                    <a:pt x="5511" y="915541"/>
                  </a:lnTo>
                  <a:lnTo>
                    <a:pt x="12285" y="962178"/>
                  </a:lnTo>
                  <a:lnTo>
                    <a:pt x="21635" y="1007928"/>
                  </a:lnTo>
                  <a:lnTo>
                    <a:pt x="33485" y="1052713"/>
                  </a:lnTo>
                  <a:lnTo>
                    <a:pt x="47758" y="1096457"/>
                  </a:lnTo>
                  <a:lnTo>
                    <a:pt x="64377" y="1139082"/>
                  </a:lnTo>
                  <a:lnTo>
                    <a:pt x="83264" y="1180513"/>
                  </a:lnTo>
                  <a:lnTo>
                    <a:pt x="104344" y="1220672"/>
                  </a:lnTo>
                  <a:lnTo>
                    <a:pt x="127539" y="1259482"/>
                  </a:lnTo>
                  <a:lnTo>
                    <a:pt x="152772" y="1296866"/>
                  </a:lnTo>
                  <a:lnTo>
                    <a:pt x="179967" y="1332749"/>
                  </a:lnTo>
                  <a:lnTo>
                    <a:pt x="209047" y="1367051"/>
                  </a:lnTo>
                  <a:lnTo>
                    <a:pt x="239934" y="1399698"/>
                  </a:lnTo>
                  <a:lnTo>
                    <a:pt x="272553" y="1430612"/>
                  </a:lnTo>
                  <a:lnTo>
                    <a:pt x="306826" y="1459716"/>
                  </a:lnTo>
                  <a:lnTo>
                    <a:pt x="342676" y="1486933"/>
                  </a:lnTo>
                  <a:lnTo>
                    <a:pt x="380026" y="1512187"/>
                  </a:lnTo>
                  <a:lnTo>
                    <a:pt x="418800" y="1535401"/>
                  </a:lnTo>
                  <a:lnTo>
                    <a:pt x="458921" y="1556497"/>
                  </a:lnTo>
                  <a:lnTo>
                    <a:pt x="500312" y="1575399"/>
                  </a:lnTo>
                  <a:lnTo>
                    <a:pt x="542896" y="1592030"/>
                  </a:lnTo>
                  <a:lnTo>
                    <a:pt x="586596" y="1606313"/>
                  </a:lnTo>
                  <a:lnTo>
                    <a:pt x="631335" y="1618172"/>
                  </a:lnTo>
                  <a:lnTo>
                    <a:pt x="677037" y="1627529"/>
                  </a:lnTo>
                  <a:lnTo>
                    <a:pt x="723625" y="1634308"/>
                  </a:lnTo>
                  <a:lnTo>
                    <a:pt x="771021" y="1638432"/>
                  </a:lnTo>
                  <a:lnTo>
                    <a:pt x="819150" y="1639824"/>
                  </a:lnTo>
                  <a:lnTo>
                    <a:pt x="867278" y="1638432"/>
                  </a:lnTo>
                  <a:lnTo>
                    <a:pt x="914674" y="1634308"/>
                  </a:lnTo>
                  <a:lnTo>
                    <a:pt x="961262" y="1627529"/>
                  </a:lnTo>
                  <a:lnTo>
                    <a:pt x="1006964" y="1618172"/>
                  </a:lnTo>
                  <a:lnTo>
                    <a:pt x="1051703" y="1606313"/>
                  </a:lnTo>
                  <a:lnTo>
                    <a:pt x="1095403" y="1592030"/>
                  </a:lnTo>
                  <a:lnTo>
                    <a:pt x="1137987" y="1575399"/>
                  </a:lnTo>
                  <a:lnTo>
                    <a:pt x="1179378" y="1556497"/>
                  </a:lnTo>
                  <a:lnTo>
                    <a:pt x="1219499" y="1535401"/>
                  </a:lnTo>
                  <a:lnTo>
                    <a:pt x="1258273" y="1512187"/>
                  </a:lnTo>
                  <a:lnTo>
                    <a:pt x="1295623" y="1486933"/>
                  </a:lnTo>
                  <a:lnTo>
                    <a:pt x="1331473" y="1459716"/>
                  </a:lnTo>
                  <a:lnTo>
                    <a:pt x="1365746" y="1430612"/>
                  </a:lnTo>
                  <a:lnTo>
                    <a:pt x="1398365" y="1399698"/>
                  </a:lnTo>
                  <a:lnTo>
                    <a:pt x="1429252" y="1367051"/>
                  </a:lnTo>
                  <a:lnTo>
                    <a:pt x="1458332" y="1332749"/>
                  </a:lnTo>
                  <a:lnTo>
                    <a:pt x="1485527" y="1296866"/>
                  </a:lnTo>
                  <a:lnTo>
                    <a:pt x="1510760" y="1259482"/>
                  </a:lnTo>
                  <a:lnTo>
                    <a:pt x="1533955" y="1220672"/>
                  </a:lnTo>
                  <a:lnTo>
                    <a:pt x="1555035" y="1180513"/>
                  </a:lnTo>
                  <a:lnTo>
                    <a:pt x="1573922" y="1139082"/>
                  </a:lnTo>
                  <a:lnTo>
                    <a:pt x="1590541" y="1096457"/>
                  </a:lnTo>
                  <a:lnTo>
                    <a:pt x="1604814" y="1052713"/>
                  </a:lnTo>
                  <a:lnTo>
                    <a:pt x="1616664" y="1007928"/>
                  </a:lnTo>
                  <a:lnTo>
                    <a:pt x="1626014" y="962178"/>
                  </a:lnTo>
                  <a:lnTo>
                    <a:pt x="1632788" y="915541"/>
                  </a:lnTo>
                  <a:lnTo>
                    <a:pt x="1636909" y="868093"/>
                  </a:lnTo>
                  <a:lnTo>
                    <a:pt x="1638300" y="819912"/>
                  </a:lnTo>
                  <a:lnTo>
                    <a:pt x="1636909" y="771730"/>
                  </a:lnTo>
                  <a:lnTo>
                    <a:pt x="1632788" y="724282"/>
                  </a:lnTo>
                  <a:lnTo>
                    <a:pt x="1626014" y="677645"/>
                  </a:lnTo>
                  <a:lnTo>
                    <a:pt x="1616664" y="631895"/>
                  </a:lnTo>
                  <a:lnTo>
                    <a:pt x="1604814" y="587110"/>
                  </a:lnTo>
                  <a:lnTo>
                    <a:pt x="1590541" y="543366"/>
                  </a:lnTo>
                  <a:lnTo>
                    <a:pt x="1573922" y="500741"/>
                  </a:lnTo>
                  <a:lnTo>
                    <a:pt x="1555035" y="459310"/>
                  </a:lnTo>
                  <a:lnTo>
                    <a:pt x="1533955" y="419151"/>
                  </a:lnTo>
                  <a:lnTo>
                    <a:pt x="1510760" y="380341"/>
                  </a:lnTo>
                  <a:lnTo>
                    <a:pt x="1485527" y="342957"/>
                  </a:lnTo>
                  <a:lnTo>
                    <a:pt x="1458332" y="307074"/>
                  </a:lnTo>
                  <a:lnTo>
                    <a:pt x="1429252" y="272772"/>
                  </a:lnTo>
                  <a:lnTo>
                    <a:pt x="1398365" y="240125"/>
                  </a:lnTo>
                  <a:lnTo>
                    <a:pt x="1365746" y="209211"/>
                  </a:lnTo>
                  <a:lnTo>
                    <a:pt x="1331473" y="180107"/>
                  </a:lnTo>
                  <a:lnTo>
                    <a:pt x="1295623" y="152890"/>
                  </a:lnTo>
                  <a:lnTo>
                    <a:pt x="1258273" y="127636"/>
                  </a:lnTo>
                  <a:lnTo>
                    <a:pt x="1219499" y="104422"/>
                  </a:lnTo>
                  <a:lnTo>
                    <a:pt x="1179378" y="83326"/>
                  </a:lnTo>
                  <a:lnTo>
                    <a:pt x="1137987" y="64424"/>
                  </a:lnTo>
                  <a:lnTo>
                    <a:pt x="1095403" y="47793"/>
                  </a:lnTo>
                  <a:lnTo>
                    <a:pt x="1051703" y="33510"/>
                  </a:lnTo>
                  <a:lnTo>
                    <a:pt x="1006964" y="21651"/>
                  </a:lnTo>
                  <a:lnTo>
                    <a:pt x="961262" y="12294"/>
                  </a:lnTo>
                  <a:lnTo>
                    <a:pt x="914674" y="5515"/>
                  </a:lnTo>
                  <a:lnTo>
                    <a:pt x="867278" y="1391"/>
                  </a:lnTo>
                  <a:lnTo>
                    <a:pt x="819150" y="0"/>
                  </a:lnTo>
                  <a:close/>
                </a:path>
              </a:pathLst>
            </a:custGeom>
            <a:solidFill>
              <a:srgbClr val="FFFFFF"/>
            </a:solidFill>
          </p:spPr>
          <p:txBody>
            <a:bodyPr wrap="square" lIns="0" tIns="0" rIns="0" bIns="0" rtlCol="0"/>
            <a:lstStyle/>
            <a:p>
              <a:endParaRPr/>
            </a:p>
          </p:txBody>
        </p:sp>
        <p:sp>
          <p:nvSpPr>
            <p:cNvPr id="28" name="object 20">
              <a:extLst>
                <a:ext uri="{FF2B5EF4-FFF2-40B4-BE49-F238E27FC236}">
                  <a16:creationId xmlns:a16="http://schemas.microsoft.com/office/drawing/2014/main" id="{1B4D2DBB-92A6-4306-ABBF-C0C3BE27A3A6}"/>
                </a:ext>
              </a:extLst>
            </p:cNvPr>
            <p:cNvSpPr/>
            <p:nvPr/>
          </p:nvSpPr>
          <p:spPr>
            <a:xfrm>
              <a:off x="7374636" y="455675"/>
              <a:ext cx="1638300" cy="1640205"/>
            </a:xfrm>
            <a:custGeom>
              <a:avLst/>
              <a:gdLst/>
              <a:ahLst/>
              <a:cxnLst/>
              <a:rect l="l" t="t" r="r" b="b"/>
              <a:pathLst>
                <a:path w="1638300" h="1640205">
                  <a:moveTo>
                    <a:pt x="0" y="819912"/>
                  </a:moveTo>
                  <a:lnTo>
                    <a:pt x="1390" y="771730"/>
                  </a:lnTo>
                  <a:lnTo>
                    <a:pt x="5511" y="724282"/>
                  </a:lnTo>
                  <a:lnTo>
                    <a:pt x="12285" y="677645"/>
                  </a:lnTo>
                  <a:lnTo>
                    <a:pt x="21635" y="631895"/>
                  </a:lnTo>
                  <a:lnTo>
                    <a:pt x="33485" y="587110"/>
                  </a:lnTo>
                  <a:lnTo>
                    <a:pt x="47758" y="543366"/>
                  </a:lnTo>
                  <a:lnTo>
                    <a:pt x="64377" y="500741"/>
                  </a:lnTo>
                  <a:lnTo>
                    <a:pt x="83264" y="459310"/>
                  </a:lnTo>
                  <a:lnTo>
                    <a:pt x="104344" y="419151"/>
                  </a:lnTo>
                  <a:lnTo>
                    <a:pt x="127539" y="380341"/>
                  </a:lnTo>
                  <a:lnTo>
                    <a:pt x="152772" y="342957"/>
                  </a:lnTo>
                  <a:lnTo>
                    <a:pt x="179967" y="307074"/>
                  </a:lnTo>
                  <a:lnTo>
                    <a:pt x="209047" y="272772"/>
                  </a:lnTo>
                  <a:lnTo>
                    <a:pt x="239934" y="240125"/>
                  </a:lnTo>
                  <a:lnTo>
                    <a:pt x="272553" y="209211"/>
                  </a:lnTo>
                  <a:lnTo>
                    <a:pt x="306826" y="180107"/>
                  </a:lnTo>
                  <a:lnTo>
                    <a:pt x="342676" y="152890"/>
                  </a:lnTo>
                  <a:lnTo>
                    <a:pt x="380026" y="127636"/>
                  </a:lnTo>
                  <a:lnTo>
                    <a:pt x="418800" y="104422"/>
                  </a:lnTo>
                  <a:lnTo>
                    <a:pt x="458921" y="83326"/>
                  </a:lnTo>
                  <a:lnTo>
                    <a:pt x="500312" y="64424"/>
                  </a:lnTo>
                  <a:lnTo>
                    <a:pt x="542896" y="47793"/>
                  </a:lnTo>
                  <a:lnTo>
                    <a:pt x="586596" y="33510"/>
                  </a:lnTo>
                  <a:lnTo>
                    <a:pt x="631335" y="21651"/>
                  </a:lnTo>
                  <a:lnTo>
                    <a:pt x="677037" y="12294"/>
                  </a:lnTo>
                  <a:lnTo>
                    <a:pt x="723625" y="5515"/>
                  </a:lnTo>
                  <a:lnTo>
                    <a:pt x="771021" y="1391"/>
                  </a:lnTo>
                  <a:lnTo>
                    <a:pt x="819150" y="0"/>
                  </a:lnTo>
                  <a:lnTo>
                    <a:pt x="867278" y="1391"/>
                  </a:lnTo>
                  <a:lnTo>
                    <a:pt x="914674" y="5515"/>
                  </a:lnTo>
                  <a:lnTo>
                    <a:pt x="961262" y="12294"/>
                  </a:lnTo>
                  <a:lnTo>
                    <a:pt x="1006964" y="21651"/>
                  </a:lnTo>
                  <a:lnTo>
                    <a:pt x="1051703" y="33510"/>
                  </a:lnTo>
                  <a:lnTo>
                    <a:pt x="1095403" y="47793"/>
                  </a:lnTo>
                  <a:lnTo>
                    <a:pt x="1137987" y="64424"/>
                  </a:lnTo>
                  <a:lnTo>
                    <a:pt x="1179378" y="83326"/>
                  </a:lnTo>
                  <a:lnTo>
                    <a:pt x="1219499" y="104422"/>
                  </a:lnTo>
                  <a:lnTo>
                    <a:pt x="1258273" y="127636"/>
                  </a:lnTo>
                  <a:lnTo>
                    <a:pt x="1295623" y="152890"/>
                  </a:lnTo>
                  <a:lnTo>
                    <a:pt x="1331473" y="180107"/>
                  </a:lnTo>
                  <a:lnTo>
                    <a:pt x="1365746" y="209211"/>
                  </a:lnTo>
                  <a:lnTo>
                    <a:pt x="1398365" y="240125"/>
                  </a:lnTo>
                  <a:lnTo>
                    <a:pt x="1429252" y="272772"/>
                  </a:lnTo>
                  <a:lnTo>
                    <a:pt x="1458332" y="307074"/>
                  </a:lnTo>
                  <a:lnTo>
                    <a:pt x="1485527" y="342957"/>
                  </a:lnTo>
                  <a:lnTo>
                    <a:pt x="1510760" y="380341"/>
                  </a:lnTo>
                  <a:lnTo>
                    <a:pt x="1533955" y="419151"/>
                  </a:lnTo>
                  <a:lnTo>
                    <a:pt x="1555035" y="459310"/>
                  </a:lnTo>
                  <a:lnTo>
                    <a:pt x="1573922" y="500741"/>
                  </a:lnTo>
                  <a:lnTo>
                    <a:pt x="1590541" y="543366"/>
                  </a:lnTo>
                  <a:lnTo>
                    <a:pt x="1604814" y="587110"/>
                  </a:lnTo>
                  <a:lnTo>
                    <a:pt x="1616664" y="631895"/>
                  </a:lnTo>
                  <a:lnTo>
                    <a:pt x="1626014" y="677645"/>
                  </a:lnTo>
                  <a:lnTo>
                    <a:pt x="1632788" y="724282"/>
                  </a:lnTo>
                  <a:lnTo>
                    <a:pt x="1636909" y="771730"/>
                  </a:lnTo>
                  <a:lnTo>
                    <a:pt x="1638300" y="819912"/>
                  </a:lnTo>
                  <a:lnTo>
                    <a:pt x="1636909" y="868093"/>
                  </a:lnTo>
                  <a:lnTo>
                    <a:pt x="1632788" y="915541"/>
                  </a:lnTo>
                  <a:lnTo>
                    <a:pt x="1626014" y="962178"/>
                  </a:lnTo>
                  <a:lnTo>
                    <a:pt x="1616664" y="1007928"/>
                  </a:lnTo>
                  <a:lnTo>
                    <a:pt x="1604814" y="1052713"/>
                  </a:lnTo>
                  <a:lnTo>
                    <a:pt x="1590541" y="1096457"/>
                  </a:lnTo>
                  <a:lnTo>
                    <a:pt x="1573922" y="1139082"/>
                  </a:lnTo>
                  <a:lnTo>
                    <a:pt x="1555035" y="1180513"/>
                  </a:lnTo>
                  <a:lnTo>
                    <a:pt x="1533955" y="1220672"/>
                  </a:lnTo>
                  <a:lnTo>
                    <a:pt x="1510760" y="1259482"/>
                  </a:lnTo>
                  <a:lnTo>
                    <a:pt x="1485527" y="1296866"/>
                  </a:lnTo>
                  <a:lnTo>
                    <a:pt x="1458332" y="1332749"/>
                  </a:lnTo>
                  <a:lnTo>
                    <a:pt x="1429252" y="1367051"/>
                  </a:lnTo>
                  <a:lnTo>
                    <a:pt x="1398365" y="1399698"/>
                  </a:lnTo>
                  <a:lnTo>
                    <a:pt x="1365746" y="1430612"/>
                  </a:lnTo>
                  <a:lnTo>
                    <a:pt x="1331473" y="1459716"/>
                  </a:lnTo>
                  <a:lnTo>
                    <a:pt x="1295623" y="1486933"/>
                  </a:lnTo>
                  <a:lnTo>
                    <a:pt x="1258273" y="1512187"/>
                  </a:lnTo>
                  <a:lnTo>
                    <a:pt x="1219499" y="1535401"/>
                  </a:lnTo>
                  <a:lnTo>
                    <a:pt x="1179378" y="1556497"/>
                  </a:lnTo>
                  <a:lnTo>
                    <a:pt x="1137987" y="1575399"/>
                  </a:lnTo>
                  <a:lnTo>
                    <a:pt x="1095403" y="1592030"/>
                  </a:lnTo>
                  <a:lnTo>
                    <a:pt x="1051703" y="1606313"/>
                  </a:lnTo>
                  <a:lnTo>
                    <a:pt x="1006964" y="1618172"/>
                  </a:lnTo>
                  <a:lnTo>
                    <a:pt x="961262" y="1627529"/>
                  </a:lnTo>
                  <a:lnTo>
                    <a:pt x="914674" y="1634308"/>
                  </a:lnTo>
                  <a:lnTo>
                    <a:pt x="867278" y="1638432"/>
                  </a:lnTo>
                  <a:lnTo>
                    <a:pt x="819150" y="1639824"/>
                  </a:lnTo>
                  <a:lnTo>
                    <a:pt x="771021" y="1638432"/>
                  </a:lnTo>
                  <a:lnTo>
                    <a:pt x="723625" y="1634308"/>
                  </a:lnTo>
                  <a:lnTo>
                    <a:pt x="677037" y="1627529"/>
                  </a:lnTo>
                  <a:lnTo>
                    <a:pt x="631335" y="1618172"/>
                  </a:lnTo>
                  <a:lnTo>
                    <a:pt x="586596" y="1606313"/>
                  </a:lnTo>
                  <a:lnTo>
                    <a:pt x="542896" y="1592030"/>
                  </a:lnTo>
                  <a:lnTo>
                    <a:pt x="500312" y="1575399"/>
                  </a:lnTo>
                  <a:lnTo>
                    <a:pt x="458921" y="1556497"/>
                  </a:lnTo>
                  <a:lnTo>
                    <a:pt x="418800" y="1535401"/>
                  </a:lnTo>
                  <a:lnTo>
                    <a:pt x="380026" y="1512187"/>
                  </a:lnTo>
                  <a:lnTo>
                    <a:pt x="342676" y="1486933"/>
                  </a:lnTo>
                  <a:lnTo>
                    <a:pt x="306826" y="1459716"/>
                  </a:lnTo>
                  <a:lnTo>
                    <a:pt x="272553" y="1430612"/>
                  </a:lnTo>
                  <a:lnTo>
                    <a:pt x="239934" y="1399698"/>
                  </a:lnTo>
                  <a:lnTo>
                    <a:pt x="209047" y="1367051"/>
                  </a:lnTo>
                  <a:lnTo>
                    <a:pt x="179967" y="1332749"/>
                  </a:lnTo>
                  <a:lnTo>
                    <a:pt x="152772" y="1296866"/>
                  </a:lnTo>
                  <a:lnTo>
                    <a:pt x="127539" y="1259482"/>
                  </a:lnTo>
                  <a:lnTo>
                    <a:pt x="104344" y="1220672"/>
                  </a:lnTo>
                  <a:lnTo>
                    <a:pt x="83264" y="1180513"/>
                  </a:lnTo>
                  <a:lnTo>
                    <a:pt x="64377" y="1139082"/>
                  </a:lnTo>
                  <a:lnTo>
                    <a:pt x="47758" y="1096457"/>
                  </a:lnTo>
                  <a:lnTo>
                    <a:pt x="33485" y="1052713"/>
                  </a:lnTo>
                  <a:lnTo>
                    <a:pt x="21635" y="1007928"/>
                  </a:lnTo>
                  <a:lnTo>
                    <a:pt x="12285" y="962178"/>
                  </a:lnTo>
                  <a:lnTo>
                    <a:pt x="5511" y="915541"/>
                  </a:lnTo>
                  <a:lnTo>
                    <a:pt x="1390" y="868093"/>
                  </a:lnTo>
                  <a:lnTo>
                    <a:pt x="0" y="819912"/>
                  </a:lnTo>
                  <a:close/>
                </a:path>
              </a:pathLst>
            </a:custGeom>
            <a:ln w="24344">
              <a:solidFill>
                <a:srgbClr val="B14669"/>
              </a:solidFill>
            </a:ln>
          </p:spPr>
          <p:txBody>
            <a:bodyPr wrap="square" lIns="0" tIns="0" rIns="0" bIns="0" rtlCol="0"/>
            <a:lstStyle/>
            <a:p>
              <a:endParaRPr/>
            </a:p>
          </p:txBody>
        </p:sp>
        <p:pic>
          <p:nvPicPr>
            <p:cNvPr id="29" name="object 21">
              <a:extLst>
                <a:ext uri="{FF2B5EF4-FFF2-40B4-BE49-F238E27FC236}">
                  <a16:creationId xmlns:a16="http://schemas.microsoft.com/office/drawing/2014/main" id="{FFE88688-8D7D-4688-99D7-FD2524764B13}"/>
                </a:ext>
              </a:extLst>
            </p:cNvPr>
            <p:cNvPicPr/>
            <p:nvPr/>
          </p:nvPicPr>
          <p:blipFill>
            <a:blip r:embed="rId8" cstate="print"/>
            <a:stretch>
              <a:fillRect/>
            </a:stretch>
          </p:blipFill>
          <p:spPr>
            <a:xfrm>
              <a:off x="7647432" y="986027"/>
              <a:ext cx="472440" cy="473963"/>
            </a:xfrm>
            <a:prstGeom prst="rect">
              <a:avLst/>
            </a:prstGeom>
          </p:spPr>
        </p:pic>
      </p:grpSp>
      <p:sp>
        <p:nvSpPr>
          <p:cNvPr id="30" name="object 22">
            <a:extLst>
              <a:ext uri="{FF2B5EF4-FFF2-40B4-BE49-F238E27FC236}">
                <a16:creationId xmlns:a16="http://schemas.microsoft.com/office/drawing/2014/main" id="{A7113E80-DADD-496A-BB01-DF327E4CFAD0}"/>
              </a:ext>
            </a:extLst>
          </p:cNvPr>
          <p:cNvSpPr txBox="1"/>
          <p:nvPr/>
        </p:nvSpPr>
        <p:spPr>
          <a:xfrm>
            <a:off x="7575931" y="1467103"/>
            <a:ext cx="620395" cy="299720"/>
          </a:xfrm>
          <a:prstGeom prst="rect">
            <a:avLst/>
          </a:prstGeom>
        </p:spPr>
        <p:txBody>
          <a:bodyPr vert="horz" wrap="square" lIns="0" tIns="12700" rIns="0" bIns="0" rtlCol="0">
            <a:spAutoFit/>
          </a:bodyPr>
          <a:lstStyle/>
          <a:p>
            <a:pPr marL="12700" marR="5080" indent="34925">
              <a:lnSpc>
                <a:spcPct val="100000"/>
              </a:lnSpc>
              <a:spcBef>
                <a:spcPts val="100"/>
              </a:spcBef>
            </a:pPr>
            <a:r>
              <a:rPr sz="900" spc="-5" dirty="0">
                <a:solidFill>
                  <a:srgbClr val="3B465D"/>
                </a:solidFill>
                <a:latin typeface="Tahoma"/>
                <a:cs typeface="Tahoma"/>
              </a:rPr>
              <a:t>Spécialiste </a:t>
            </a:r>
            <a:r>
              <a:rPr sz="900" spc="-270" dirty="0">
                <a:solidFill>
                  <a:srgbClr val="3B465D"/>
                </a:solidFill>
                <a:latin typeface="Tahoma"/>
                <a:cs typeface="Tahoma"/>
              </a:rPr>
              <a:t> </a:t>
            </a:r>
            <a:r>
              <a:rPr sz="900" spc="-5" dirty="0">
                <a:solidFill>
                  <a:srgbClr val="3B465D"/>
                </a:solidFill>
                <a:latin typeface="Tahoma"/>
                <a:cs typeface="Tahoma"/>
              </a:rPr>
              <a:t>en</a:t>
            </a:r>
            <a:r>
              <a:rPr sz="900" spc="-60" dirty="0">
                <a:solidFill>
                  <a:srgbClr val="3B465D"/>
                </a:solidFill>
                <a:latin typeface="Tahoma"/>
                <a:cs typeface="Tahoma"/>
              </a:rPr>
              <a:t> </a:t>
            </a:r>
            <a:r>
              <a:rPr sz="900" spc="-5" dirty="0">
                <a:solidFill>
                  <a:srgbClr val="3B465D"/>
                </a:solidFill>
                <a:latin typeface="Tahoma"/>
                <a:cs typeface="Tahoma"/>
              </a:rPr>
              <a:t>intrusion</a:t>
            </a:r>
            <a:endParaRPr sz="900">
              <a:latin typeface="Tahoma"/>
              <a:cs typeface="Tahoma"/>
            </a:endParaRPr>
          </a:p>
        </p:txBody>
      </p:sp>
      <p:pic>
        <p:nvPicPr>
          <p:cNvPr id="31" name="object 23">
            <a:extLst>
              <a:ext uri="{FF2B5EF4-FFF2-40B4-BE49-F238E27FC236}">
                <a16:creationId xmlns:a16="http://schemas.microsoft.com/office/drawing/2014/main" id="{52BC49E6-252D-4D16-8F9B-65AB11DEE187}"/>
              </a:ext>
            </a:extLst>
          </p:cNvPr>
          <p:cNvPicPr/>
          <p:nvPr/>
        </p:nvPicPr>
        <p:blipFill>
          <a:blip r:embed="rId8" cstate="print"/>
          <a:stretch>
            <a:fillRect/>
          </a:stretch>
        </p:blipFill>
        <p:spPr>
          <a:xfrm>
            <a:off x="8284464" y="984503"/>
            <a:ext cx="472440" cy="472439"/>
          </a:xfrm>
          <a:prstGeom prst="rect">
            <a:avLst/>
          </a:prstGeom>
        </p:spPr>
      </p:pic>
      <p:sp>
        <p:nvSpPr>
          <p:cNvPr id="32" name="object 24">
            <a:extLst>
              <a:ext uri="{FF2B5EF4-FFF2-40B4-BE49-F238E27FC236}">
                <a16:creationId xmlns:a16="http://schemas.microsoft.com/office/drawing/2014/main" id="{98261A00-4485-46B0-83D0-C81673FFEF7D}"/>
              </a:ext>
            </a:extLst>
          </p:cNvPr>
          <p:cNvSpPr txBox="1"/>
          <p:nvPr/>
        </p:nvSpPr>
        <p:spPr>
          <a:xfrm>
            <a:off x="8275701" y="1467992"/>
            <a:ext cx="499109" cy="299720"/>
          </a:xfrm>
          <a:prstGeom prst="rect">
            <a:avLst/>
          </a:prstGeom>
        </p:spPr>
        <p:txBody>
          <a:bodyPr vert="horz" wrap="square" lIns="0" tIns="12700" rIns="0" bIns="0" rtlCol="0">
            <a:spAutoFit/>
          </a:bodyPr>
          <a:lstStyle/>
          <a:p>
            <a:pPr marL="86995" marR="5080" indent="-74930">
              <a:lnSpc>
                <a:spcPct val="100000"/>
              </a:lnSpc>
              <a:spcBef>
                <a:spcPts val="100"/>
              </a:spcBef>
            </a:pPr>
            <a:r>
              <a:rPr sz="900" dirty="0">
                <a:solidFill>
                  <a:srgbClr val="3B465D"/>
                </a:solidFill>
                <a:latin typeface="Tahoma"/>
                <a:cs typeface="Tahoma"/>
              </a:rPr>
              <a:t>A</a:t>
            </a:r>
            <a:r>
              <a:rPr sz="900" spc="-5" dirty="0">
                <a:solidFill>
                  <a:srgbClr val="3B465D"/>
                </a:solidFill>
                <a:latin typeface="Tahoma"/>
                <a:cs typeface="Tahoma"/>
              </a:rPr>
              <a:t>d</a:t>
            </a:r>
            <a:r>
              <a:rPr sz="900" dirty="0">
                <a:solidFill>
                  <a:srgbClr val="3B465D"/>
                </a:solidFill>
                <a:latin typeface="Tahoma"/>
                <a:cs typeface="Tahoma"/>
              </a:rPr>
              <a:t>min</a:t>
            </a:r>
            <a:r>
              <a:rPr sz="900" spc="-20" dirty="0">
                <a:solidFill>
                  <a:srgbClr val="3B465D"/>
                </a:solidFill>
                <a:latin typeface="Tahoma"/>
                <a:cs typeface="Tahoma"/>
              </a:rPr>
              <a:t> </a:t>
            </a:r>
            <a:r>
              <a:rPr sz="900" spc="-10" dirty="0">
                <a:solidFill>
                  <a:srgbClr val="3B465D"/>
                </a:solidFill>
                <a:latin typeface="Tahoma"/>
                <a:cs typeface="Tahoma"/>
              </a:rPr>
              <a:t>d</a:t>
            </a:r>
            <a:r>
              <a:rPr sz="900" dirty="0">
                <a:solidFill>
                  <a:srgbClr val="3B465D"/>
                </a:solidFill>
                <a:latin typeface="Tahoma"/>
                <a:cs typeface="Tahoma"/>
              </a:rPr>
              <a:t>e  </a:t>
            </a:r>
            <a:r>
              <a:rPr sz="900" spc="-5" dirty="0">
                <a:solidFill>
                  <a:srgbClr val="3B465D"/>
                </a:solidFill>
                <a:latin typeface="Tahoma"/>
                <a:cs typeface="Tahoma"/>
              </a:rPr>
              <a:t>botnet</a:t>
            </a:r>
            <a:endParaRPr sz="900">
              <a:latin typeface="Tahoma"/>
              <a:cs typeface="Tahoma"/>
            </a:endParaRPr>
          </a:p>
        </p:txBody>
      </p:sp>
      <p:sp>
        <p:nvSpPr>
          <p:cNvPr id="33" name="object 25">
            <a:extLst>
              <a:ext uri="{FF2B5EF4-FFF2-40B4-BE49-F238E27FC236}">
                <a16:creationId xmlns:a16="http://schemas.microsoft.com/office/drawing/2014/main" id="{F3358E35-E318-4DC8-A4B3-E9F9A7203E0D}"/>
              </a:ext>
            </a:extLst>
          </p:cNvPr>
          <p:cNvSpPr txBox="1"/>
          <p:nvPr/>
        </p:nvSpPr>
        <p:spPr>
          <a:xfrm>
            <a:off x="7806690" y="552449"/>
            <a:ext cx="775335" cy="330200"/>
          </a:xfrm>
          <a:prstGeom prst="rect">
            <a:avLst/>
          </a:prstGeom>
        </p:spPr>
        <p:txBody>
          <a:bodyPr vert="horz" wrap="square" lIns="0" tIns="12065" rIns="0" bIns="0" rtlCol="0">
            <a:spAutoFit/>
          </a:bodyPr>
          <a:lstStyle/>
          <a:p>
            <a:pPr algn="ctr">
              <a:lnSpc>
                <a:spcPct val="100000"/>
              </a:lnSpc>
              <a:spcBef>
                <a:spcPts val="95"/>
              </a:spcBef>
            </a:pPr>
            <a:r>
              <a:rPr sz="1000" b="1" spc="-10" dirty="0">
                <a:solidFill>
                  <a:srgbClr val="3B465D"/>
                </a:solidFill>
                <a:latin typeface="Tahoma"/>
                <a:cs typeface="Tahoma"/>
              </a:rPr>
              <a:t>Revendeurs</a:t>
            </a:r>
            <a:endParaRPr sz="1000">
              <a:latin typeface="Tahoma"/>
              <a:cs typeface="Tahoma"/>
            </a:endParaRPr>
          </a:p>
          <a:p>
            <a:pPr marL="635" algn="ctr">
              <a:lnSpc>
                <a:spcPct val="100000"/>
              </a:lnSpc>
            </a:pPr>
            <a:r>
              <a:rPr sz="1000" b="1" spc="-5" dirty="0">
                <a:solidFill>
                  <a:srgbClr val="3B465D"/>
                </a:solidFill>
                <a:latin typeface="Tahoma"/>
                <a:cs typeface="Tahoma"/>
              </a:rPr>
              <a:t>d’accès</a:t>
            </a:r>
            <a:endParaRPr sz="1000">
              <a:latin typeface="Tahoma"/>
              <a:cs typeface="Tahoma"/>
            </a:endParaRPr>
          </a:p>
        </p:txBody>
      </p:sp>
      <p:pic>
        <p:nvPicPr>
          <p:cNvPr id="34" name="object 26">
            <a:extLst>
              <a:ext uri="{FF2B5EF4-FFF2-40B4-BE49-F238E27FC236}">
                <a16:creationId xmlns:a16="http://schemas.microsoft.com/office/drawing/2014/main" id="{53F93C87-6EAB-4CF5-A343-1E6046057461}"/>
              </a:ext>
            </a:extLst>
          </p:cNvPr>
          <p:cNvPicPr/>
          <p:nvPr/>
        </p:nvPicPr>
        <p:blipFill>
          <a:blip r:embed="rId9" cstate="print"/>
          <a:stretch>
            <a:fillRect/>
          </a:stretch>
        </p:blipFill>
        <p:spPr>
          <a:xfrm>
            <a:off x="7197852" y="598931"/>
            <a:ext cx="472440" cy="472439"/>
          </a:xfrm>
          <a:prstGeom prst="rect">
            <a:avLst/>
          </a:prstGeom>
        </p:spPr>
      </p:pic>
      <p:sp>
        <p:nvSpPr>
          <p:cNvPr id="35" name="object 27">
            <a:extLst>
              <a:ext uri="{FF2B5EF4-FFF2-40B4-BE49-F238E27FC236}">
                <a16:creationId xmlns:a16="http://schemas.microsoft.com/office/drawing/2014/main" id="{E5FD5D65-8885-4214-95CD-F115D3A09AF5}"/>
              </a:ext>
            </a:extLst>
          </p:cNvPr>
          <p:cNvSpPr txBox="1"/>
          <p:nvPr/>
        </p:nvSpPr>
        <p:spPr>
          <a:xfrm>
            <a:off x="967841" y="6573189"/>
            <a:ext cx="1049655" cy="178435"/>
          </a:xfrm>
          <a:prstGeom prst="rect">
            <a:avLst/>
          </a:prstGeom>
        </p:spPr>
        <p:txBody>
          <a:bodyPr vert="horz" wrap="square" lIns="0" tIns="0" rIns="0" bIns="0" rtlCol="0">
            <a:spAutoFit/>
          </a:bodyPr>
          <a:lstStyle/>
          <a:p>
            <a:pPr marL="12700">
              <a:lnSpc>
                <a:spcPts val="1240"/>
              </a:lnSpc>
            </a:pPr>
            <a:r>
              <a:rPr sz="1200" spc="-5" dirty="0">
                <a:solidFill>
                  <a:srgbClr val="FFFFFF"/>
                </a:solidFill>
                <a:latin typeface="Calibri"/>
                <a:cs typeface="Calibri"/>
              </a:rPr>
              <a:t>Se</a:t>
            </a:r>
            <a:r>
              <a:rPr sz="1200" dirty="0">
                <a:solidFill>
                  <a:srgbClr val="FFFFFF"/>
                </a:solidFill>
                <a:latin typeface="Calibri"/>
                <a:cs typeface="Calibri"/>
              </a:rPr>
              <a:t>p</a:t>
            </a:r>
            <a:r>
              <a:rPr sz="1200" spc="-10" dirty="0">
                <a:solidFill>
                  <a:srgbClr val="FFFFFF"/>
                </a:solidFill>
                <a:latin typeface="Calibri"/>
                <a:cs typeface="Calibri"/>
              </a:rPr>
              <a:t>t</a:t>
            </a:r>
            <a:r>
              <a:rPr sz="1200" dirty="0">
                <a:solidFill>
                  <a:srgbClr val="FFFFFF"/>
                </a:solidFill>
                <a:latin typeface="Calibri"/>
                <a:cs typeface="Calibri"/>
              </a:rPr>
              <a:t>emb</a:t>
            </a:r>
            <a:r>
              <a:rPr sz="1200" spc="-25" dirty="0">
                <a:solidFill>
                  <a:srgbClr val="FFFFFF"/>
                </a:solidFill>
                <a:latin typeface="Calibri"/>
                <a:cs typeface="Calibri"/>
              </a:rPr>
              <a:t>r</a:t>
            </a:r>
            <a:r>
              <a:rPr sz="1200" dirty="0">
                <a:solidFill>
                  <a:srgbClr val="FFFFFF"/>
                </a:solidFill>
                <a:latin typeface="Calibri"/>
                <a:cs typeface="Calibri"/>
              </a:rPr>
              <a:t>e</a:t>
            </a:r>
            <a:r>
              <a:rPr sz="1200" spc="-30" dirty="0">
                <a:solidFill>
                  <a:srgbClr val="FFFFFF"/>
                </a:solidFill>
                <a:latin typeface="Calibri"/>
                <a:cs typeface="Calibri"/>
              </a:rPr>
              <a:t> </a:t>
            </a:r>
            <a:r>
              <a:rPr sz="1200" dirty="0">
                <a:solidFill>
                  <a:srgbClr val="FFFFFF"/>
                </a:solidFill>
                <a:latin typeface="Calibri"/>
                <a:cs typeface="Calibri"/>
              </a:rPr>
              <a:t>2021</a:t>
            </a:r>
            <a:endParaRPr sz="1200">
              <a:latin typeface="Calibri"/>
              <a:cs typeface="Calibri"/>
            </a:endParaRPr>
          </a:p>
        </p:txBody>
      </p:sp>
      <p:sp>
        <p:nvSpPr>
          <p:cNvPr id="36" name="object 4">
            <a:extLst>
              <a:ext uri="{FF2B5EF4-FFF2-40B4-BE49-F238E27FC236}">
                <a16:creationId xmlns:a16="http://schemas.microsoft.com/office/drawing/2014/main" id="{75364545-26B8-419D-B56C-5BD523265E9E}"/>
              </a:ext>
            </a:extLst>
          </p:cNvPr>
          <p:cNvSpPr txBox="1">
            <a:spLocks/>
          </p:cNvSpPr>
          <p:nvPr/>
        </p:nvSpPr>
        <p:spPr>
          <a:xfrm>
            <a:off x="306324" y="150086"/>
            <a:ext cx="8965018" cy="567463"/>
          </a:xfrm>
          <a:prstGeom prst="rect">
            <a:avLst/>
          </a:prstGeom>
          <a:effectLst/>
        </p:spPr>
        <p:txBody>
          <a:bodyPr vert="horz" wrap="square" lIns="0" tIns="13335" rIns="0" bIns="0" rtlCol="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2700">
              <a:lnSpc>
                <a:spcPct val="100000"/>
              </a:lnSpc>
              <a:spcBef>
                <a:spcPts val="105"/>
              </a:spcBef>
            </a:pPr>
            <a:r>
              <a:rPr lang="fr-FR" sz="3600" spc="-30" dirty="0">
                <a:solidFill>
                  <a:srgbClr val="02AD53"/>
                </a:solidFill>
                <a:latin typeface="Helvetica" panose="020B0504020202030204" pitchFamily="34" charset="0"/>
                <a:cs typeface="Calibri"/>
              </a:rPr>
              <a:t>Écosystème</a:t>
            </a:r>
            <a:r>
              <a:rPr lang="fr-FR" sz="3600" spc="-60" dirty="0">
                <a:solidFill>
                  <a:srgbClr val="02AD53"/>
                </a:solidFill>
                <a:latin typeface="Helvetica" panose="020B0504020202030204" pitchFamily="34" charset="0"/>
                <a:cs typeface="Calibri"/>
              </a:rPr>
              <a:t> </a:t>
            </a:r>
            <a:r>
              <a:rPr lang="fr-FR" sz="3600" dirty="0">
                <a:solidFill>
                  <a:srgbClr val="02AD53"/>
                </a:solidFill>
                <a:latin typeface="Helvetica" panose="020B0504020202030204" pitchFamily="34" charset="0"/>
                <a:cs typeface="Calibri"/>
              </a:rPr>
              <a:t>du</a:t>
            </a:r>
            <a:r>
              <a:rPr lang="fr-FR" sz="3600" spc="-35" dirty="0">
                <a:solidFill>
                  <a:srgbClr val="02AD53"/>
                </a:solidFill>
                <a:latin typeface="Helvetica" panose="020B0504020202030204" pitchFamily="34" charset="0"/>
                <a:cs typeface="Calibri"/>
              </a:rPr>
              <a:t> </a:t>
            </a:r>
            <a:r>
              <a:rPr lang="fr-FR" sz="3600" spc="-10" dirty="0">
                <a:solidFill>
                  <a:srgbClr val="02AD53"/>
                </a:solidFill>
                <a:latin typeface="Helvetica" panose="020B0504020202030204" pitchFamily="34" charset="0"/>
                <a:cs typeface="Calibri"/>
              </a:rPr>
              <a:t>cybercrime</a:t>
            </a:r>
            <a:endParaRPr lang="fr-FR" sz="3600" dirty="0">
              <a:solidFill>
                <a:srgbClr val="02AD53"/>
              </a:solidFill>
              <a:latin typeface="Helvetica" panose="020B0504020202030204" pitchFamily="34" charset="0"/>
              <a:cs typeface="Calibri"/>
            </a:endParaRPr>
          </a:p>
        </p:txBody>
      </p:sp>
    </p:spTree>
    <p:extLst>
      <p:ext uri="{BB962C8B-B14F-4D97-AF65-F5344CB8AC3E}">
        <p14:creationId xmlns:p14="http://schemas.microsoft.com/office/powerpoint/2010/main" val="13358918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A15F999-1AD1-443F-BD4F-AE9E0BB033D2}"/>
              </a:ext>
            </a:extLst>
          </p:cNvPr>
          <p:cNvSpPr/>
          <p:nvPr/>
        </p:nvSpPr>
        <p:spPr>
          <a:xfrm>
            <a:off x="407162" y="2122190"/>
            <a:ext cx="11459603" cy="3754874"/>
          </a:xfrm>
          <a:prstGeom prst="rect">
            <a:avLst/>
          </a:prstGeom>
        </p:spPr>
        <p:txBody>
          <a:bodyPr wrap="square">
            <a:spAutoFit/>
          </a:bodyPr>
          <a:lstStyle/>
          <a:p>
            <a:pPr marL="0" marR="0" lvl="0" indent="0" algn="justLow" defTabSz="914400" rtl="0" eaLnBrk="0" fontAlgn="base" latinLnBrk="0" hangingPunct="0">
              <a:lnSpc>
                <a:spcPct val="100000"/>
              </a:lnSpc>
              <a:spcBef>
                <a:spcPct val="0"/>
              </a:spcBef>
              <a:spcAft>
                <a:spcPct val="0"/>
              </a:spcAft>
              <a:buClrTx/>
              <a:buSzTx/>
              <a:buFontTx/>
              <a:buNone/>
              <a:tabLst>
                <a:tab pos="611188" algn="l"/>
              </a:tabLst>
            </a:pPr>
            <a:r>
              <a:rPr lang="fr-FR" altLang="fr-FR" sz="1400" dirty="0">
                <a:solidFill>
                  <a:srgbClr val="003964"/>
                </a:solidFill>
                <a:latin typeface="Helvetica Neue"/>
              </a:rPr>
              <a:t>On imagine souvent la sécurité informatique, ou la « cybersécurité », selon son appellation marketing, comme un domaine extrêmement complexe où seuls les spécialistes ont le droit de cité.</a:t>
            </a:r>
          </a:p>
          <a:p>
            <a:pPr marL="0" marR="0" lvl="0" indent="0" algn="justLow" defTabSz="914400" rtl="0" eaLnBrk="0" fontAlgn="base" latinLnBrk="0" hangingPunct="0">
              <a:lnSpc>
                <a:spcPct val="100000"/>
              </a:lnSpc>
              <a:spcBef>
                <a:spcPct val="0"/>
              </a:spcBef>
              <a:spcAft>
                <a:spcPct val="0"/>
              </a:spcAft>
              <a:buClrTx/>
              <a:buSzTx/>
              <a:buFontTx/>
              <a:buNone/>
              <a:tabLst>
                <a:tab pos="611188" algn="l"/>
              </a:tabLst>
            </a:pPr>
            <a:endParaRPr lang="fr-FR" altLang="fr-FR" sz="1400" dirty="0">
              <a:solidFill>
                <a:srgbClr val="003964"/>
              </a:solidFill>
              <a:latin typeface="Helvetica Neue"/>
            </a:endParaRPr>
          </a:p>
          <a:p>
            <a:pPr marL="0" marR="0" lvl="0" indent="0" algn="justLow" defTabSz="914400" rtl="0" eaLnBrk="0" fontAlgn="base" latinLnBrk="0" hangingPunct="0">
              <a:lnSpc>
                <a:spcPct val="100000"/>
              </a:lnSpc>
              <a:spcBef>
                <a:spcPct val="0"/>
              </a:spcBef>
              <a:spcAft>
                <a:spcPct val="0"/>
              </a:spcAft>
              <a:buClrTx/>
              <a:buSzTx/>
              <a:buFontTx/>
              <a:buNone/>
              <a:tabLst>
                <a:tab pos="611188" algn="l"/>
              </a:tabLst>
            </a:pPr>
            <a:r>
              <a:rPr lang="fr-FR" altLang="fr-FR" sz="1400" dirty="0">
                <a:solidFill>
                  <a:srgbClr val="003964"/>
                </a:solidFill>
                <a:latin typeface="Helvetica Neue"/>
              </a:rPr>
              <a:t>Heureusement, il est possible de résumer cette complexité en quelques concepts facilement manipulables par tout un chacun.</a:t>
            </a:r>
          </a:p>
          <a:p>
            <a:pPr marL="0" marR="0" lvl="0" indent="0" algn="justLow" defTabSz="914400" rtl="0" eaLnBrk="0" fontAlgn="base" latinLnBrk="0" hangingPunct="0">
              <a:lnSpc>
                <a:spcPct val="100000"/>
              </a:lnSpc>
              <a:spcBef>
                <a:spcPct val="0"/>
              </a:spcBef>
              <a:spcAft>
                <a:spcPct val="0"/>
              </a:spcAft>
              <a:buClrTx/>
              <a:buSzTx/>
              <a:buFontTx/>
              <a:buNone/>
              <a:tabLst>
                <a:tab pos="611188" algn="l"/>
              </a:tabLst>
            </a:pPr>
            <a:endParaRPr lang="fr-FR" altLang="fr-FR" sz="1400" dirty="0">
              <a:solidFill>
                <a:srgbClr val="003964"/>
              </a:solidFill>
              <a:latin typeface="Helvetica Neue"/>
            </a:endParaRPr>
          </a:p>
          <a:p>
            <a:pPr marL="0" marR="0" lvl="0" indent="0" algn="justLow" defTabSz="914400" rtl="0" eaLnBrk="0" fontAlgn="base" latinLnBrk="0" hangingPunct="0">
              <a:lnSpc>
                <a:spcPct val="100000"/>
              </a:lnSpc>
              <a:spcBef>
                <a:spcPct val="0"/>
              </a:spcBef>
              <a:spcAft>
                <a:spcPct val="0"/>
              </a:spcAft>
              <a:buClrTx/>
              <a:buSzTx/>
              <a:buFontTx/>
              <a:buNone/>
              <a:tabLst>
                <a:tab pos="611188" algn="l"/>
              </a:tabLst>
            </a:pPr>
            <a:r>
              <a:rPr lang="fr-FR" altLang="fr-FR" sz="1400" dirty="0">
                <a:solidFill>
                  <a:srgbClr val="003964"/>
                </a:solidFill>
                <a:latin typeface="Helvetica Neue"/>
              </a:rPr>
              <a:t>Chaque thème est présenté simplement par sa définition, les enjeux pour l’entreprise et les risques afférents.</a:t>
            </a:r>
          </a:p>
          <a:p>
            <a:pPr marL="0" marR="0" lvl="0" indent="0" algn="justLow" defTabSz="914400" rtl="0" eaLnBrk="0" fontAlgn="base" latinLnBrk="0" hangingPunct="0">
              <a:lnSpc>
                <a:spcPct val="100000"/>
              </a:lnSpc>
              <a:spcBef>
                <a:spcPct val="0"/>
              </a:spcBef>
              <a:spcAft>
                <a:spcPct val="0"/>
              </a:spcAft>
              <a:buClrTx/>
              <a:buSzTx/>
              <a:buFontTx/>
              <a:buNone/>
              <a:tabLst>
                <a:tab pos="611188" algn="l"/>
              </a:tabLst>
            </a:pPr>
            <a:endParaRPr lang="fr-FR" altLang="fr-FR" sz="1400" dirty="0">
              <a:solidFill>
                <a:srgbClr val="003964"/>
              </a:solidFill>
              <a:latin typeface="Helvetica Neue"/>
            </a:endParaRPr>
          </a:p>
          <a:p>
            <a:pPr marL="0" marR="0" lvl="0" indent="0" algn="justLow" defTabSz="914400" rtl="0" eaLnBrk="0" fontAlgn="base" latinLnBrk="0" hangingPunct="0">
              <a:lnSpc>
                <a:spcPct val="100000"/>
              </a:lnSpc>
              <a:spcBef>
                <a:spcPct val="0"/>
              </a:spcBef>
              <a:spcAft>
                <a:spcPct val="0"/>
              </a:spcAft>
              <a:buClrTx/>
              <a:buSzTx/>
              <a:buFontTx/>
              <a:buNone/>
              <a:tabLst>
                <a:tab pos="611188" algn="l"/>
              </a:tabLst>
            </a:pPr>
            <a:r>
              <a:rPr lang="fr-FR" altLang="fr-FR" sz="1400" dirty="0">
                <a:solidFill>
                  <a:srgbClr val="003964"/>
                </a:solidFill>
                <a:latin typeface="Helvetica Neue"/>
              </a:rPr>
              <a:t>De plus, voici les critères de sécurité de haut niveau que vous pourrez questionner à chaque chapitre :</a:t>
            </a:r>
          </a:p>
          <a:p>
            <a:pPr marL="0" marR="0" lvl="0" indent="0" algn="justLow" defTabSz="914400" rtl="0" eaLnBrk="0" fontAlgn="base" latinLnBrk="0" hangingPunct="0">
              <a:lnSpc>
                <a:spcPct val="100000"/>
              </a:lnSpc>
              <a:spcBef>
                <a:spcPct val="0"/>
              </a:spcBef>
              <a:spcAft>
                <a:spcPct val="0"/>
              </a:spcAft>
              <a:buClrTx/>
              <a:buSzTx/>
              <a:buFontTx/>
              <a:buNone/>
              <a:tabLst>
                <a:tab pos="611188" algn="l"/>
              </a:tabLst>
            </a:pPr>
            <a:endParaRPr lang="fr-FR" altLang="fr-FR" sz="1400" dirty="0">
              <a:solidFill>
                <a:srgbClr val="003964"/>
              </a:solidFill>
              <a:latin typeface="Helvetica Neue"/>
            </a:endParaRPr>
          </a:p>
          <a:p>
            <a:pPr marL="742950" marR="0" lvl="1" indent="-285750" algn="justLow" defTabSz="914400" rtl="0" eaLnBrk="0" fontAlgn="base" latinLnBrk="0" hangingPunct="0">
              <a:lnSpc>
                <a:spcPct val="100000"/>
              </a:lnSpc>
              <a:spcBef>
                <a:spcPct val="0"/>
              </a:spcBef>
              <a:spcAft>
                <a:spcPct val="0"/>
              </a:spcAft>
              <a:buClr>
                <a:srgbClr val="002060"/>
              </a:buClr>
              <a:buSzTx/>
              <a:buFont typeface="Wingdings" panose="05000000000000000000" pitchFamily="2" charset="2"/>
              <a:buChar char="Ø"/>
              <a:tabLst>
                <a:tab pos="611188" algn="l"/>
              </a:tabLst>
            </a:pPr>
            <a:r>
              <a:rPr lang="fr-FR" altLang="fr-FR" sz="1400" b="1" dirty="0">
                <a:solidFill>
                  <a:srgbClr val="013863"/>
                </a:solidFill>
                <a:latin typeface="Helvetica Neue"/>
              </a:rPr>
              <a:t>disponibilité</a:t>
            </a:r>
            <a:r>
              <a:rPr lang="fr-FR" altLang="fr-FR" sz="1400" dirty="0">
                <a:solidFill>
                  <a:srgbClr val="013863"/>
                </a:solidFill>
                <a:latin typeface="Helvetica Neue"/>
              </a:rPr>
              <a:t> : l’accès aux ressources* du système d’information doit être permanent et sans faille durant les plages d’utilisation prévues.</a:t>
            </a:r>
          </a:p>
          <a:p>
            <a:pPr marR="0" lvl="1" algn="justLow" defTabSz="914400" rtl="0" eaLnBrk="0" fontAlgn="base" latinLnBrk="0" hangingPunct="0">
              <a:lnSpc>
                <a:spcPct val="100000"/>
              </a:lnSpc>
              <a:spcBef>
                <a:spcPct val="0"/>
              </a:spcBef>
              <a:spcAft>
                <a:spcPct val="0"/>
              </a:spcAft>
              <a:buClr>
                <a:srgbClr val="002060"/>
              </a:buClr>
              <a:buSzTx/>
              <a:tabLst>
                <a:tab pos="611188" algn="l"/>
              </a:tabLst>
            </a:pPr>
            <a:endParaRPr lang="fr-FR" altLang="fr-FR" sz="1400" dirty="0">
              <a:solidFill>
                <a:srgbClr val="013863"/>
              </a:solidFill>
              <a:latin typeface="Helvetica Neue"/>
            </a:endParaRPr>
          </a:p>
          <a:p>
            <a:pPr marL="742950" marR="0" lvl="1" indent="-285750" algn="justLow" defTabSz="914400" rtl="0" eaLnBrk="0" fontAlgn="base" latinLnBrk="0" hangingPunct="0">
              <a:lnSpc>
                <a:spcPct val="100000"/>
              </a:lnSpc>
              <a:spcBef>
                <a:spcPct val="0"/>
              </a:spcBef>
              <a:spcAft>
                <a:spcPct val="0"/>
              </a:spcAft>
              <a:buClr>
                <a:srgbClr val="002060"/>
              </a:buClr>
              <a:buSzTx/>
              <a:buFont typeface="Wingdings" panose="05000000000000000000" pitchFamily="2" charset="2"/>
              <a:buChar char="Ø"/>
              <a:tabLst>
                <a:tab pos="611188" algn="l"/>
              </a:tabLst>
            </a:pPr>
            <a:r>
              <a:rPr lang="fr-FR" altLang="fr-FR" sz="1400" b="1" dirty="0">
                <a:solidFill>
                  <a:srgbClr val="013863"/>
                </a:solidFill>
                <a:latin typeface="Helvetica Neue"/>
              </a:rPr>
              <a:t>intégrité</a:t>
            </a:r>
            <a:r>
              <a:rPr lang="fr-FR" altLang="fr-FR" sz="1400" dirty="0">
                <a:solidFill>
                  <a:srgbClr val="013863"/>
                </a:solidFill>
                <a:latin typeface="Helvetica Neue"/>
              </a:rPr>
              <a:t> : garantie que le système et l’information traitée ne peuvent être modifiés que par une action volontaire et légitime.</a:t>
            </a:r>
          </a:p>
          <a:p>
            <a:pPr marR="0" lvl="1" algn="justLow" defTabSz="914400" rtl="0" eaLnBrk="0" fontAlgn="base" latinLnBrk="0" hangingPunct="0">
              <a:lnSpc>
                <a:spcPct val="100000"/>
              </a:lnSpc>
              <a:spcBef>
                <a:spcPct val="0"/>
              </a:spcBef>
              <a:spcAft>
                <a:spcPct val="0"/>
              </a:spcAft>
              <a:buClr>
                <a:srgbClr val="002060"/>
              </a:buClr>
              <a:buSzTx/>
              <a:tabLst>
                <a:tab pos="611188" algn="l"/>
              </a:tabLst>
            </a:pPr>
            <a:endParaRPr lang="fr-FR" altLang="fr-FR" sz="1400" dirty="0">
              <a:solidFill>
                <a:srgbClr val="013863"/>
              </a:solidFill>
              <a:latin typeface="Helvetica Neue"/>
            </a:endParaRPr>
          </a:p>
          <a:p>
            <a:pPr marL="742950" marR="0" lvl="1" indent="-285750" algn="justLow" defTabSz="914400" rtl="0" eaLnBrk="0" fontAlgn="base" latinLnBrk="0" hangingPunct="0">
              <a:lnSpc>
                <a:spcPct val="100000"/>
              </a:lnSpc>
              <a:spcBef>
                <a:spcPct val="0"/>
              </a:spcBef>
              <a:spcAft>
                <a:spcPct val="0"/>
              </a:spcAft>
              <a:buClr>
                <a:srgbClr val="002060"/>
              </a:buClr>
              <a:buSzTx/>
              <a:buFont typeface="Wingdings" panose="05000000000000000000" pitchFamily="2" charset="2"/>
              <a:buChar char="Ø"/>
              <a:tabLst>
                <a:tab pos="611188" algn="l"/>
              </a:tabLst>
            </a:pPr>
            <a:r>
              <a:rPr lang="fr-FR" altLang="fr-FR" sz="1400" b="1" dirty="0">
                <a:solidFill>
                  <a:srgbClr val="013863"/>
                </a:solidFill>
                <a:latin typeface="Helvetica Neue"/>
              </a:rPr>
              <a:t>confidentialité</a:t>
            </a:r>
            <a:r>
              <a:rPr lang="fr-FR" altLang="fr-FR" sz="1400" dirty="0">
                <a:solidFill>
                  <a:srgbClr val="013863"/>
                </a:solidFill>
                <a:latin typeface="Helvetica Neue"/>
              </a:rPr>
              <a:t> : propriété d’une information qui n’est ni disponible ni divulguée aux personnes, entités ou processus non autorisés.</a:t>
            </a:r>
          </a:p>
          <a:p>
            <a:pPr marL="742950" marR="0" lvl="1" indent="-285750" algn="justLow" defTabSz="914400" rtl="0" eaLnBrk="0" fontAlgn="base" latinLnBrk="0" hangingPunct="0">
              <a:lnSpc>
                <a:spcPct val="100000"/>
              </a:lnSpc>
              <a:spcBef>
                <a:spcPct val="0"/>
              </a:spcBef>
              <a:spcAft>
                <a:spcPct val="0"/>
              </a:spcAft>
              <a:buClr>
                <a:srgbClr val="002060"/>
              </a:buClr>
              <a:buSzTx/>
              <a:buFont typeface="Wingdings" panose="05000000000000000000" pitchFamily="2" charset="2"/>
              <a:buChar char="Ø"/>
              <a:tabLst>
                <a:tab pos="611188" algn="l"/>
              </a:tabLst>
            </a:pPr>
            <a:endParaRPr lang="fr-FR" altLang="fr-FR" sz="1400" dirty="0">
              <a:solidFill>
                <a:srgbClr val="013863"/>
              </a:solidFill>
              <a:latin typeface="Helvetica Neue"/>
            </a:endParaRPr>
          </a:p>
          <a:p>
            <a:pPr marL="0" marR="0" lvl="0" indent="0" algn="justLow" defTabSz="914400" rtl="0" eaLnBrk="0" fontAlgn="base" latinLnBrk="0" hangingPunct="0">
              <a:lnSpc>
                <a:spcPct val="100000"/>
              </a:lnSpc>
              <a:spcBef>
                <a:spcPct val="0"/>
              </a:spcBef>
              <a:spcAft>
                <a:spcPct val="0"/>
              </a:spcAft>
              <a:buClrTx/>
              <a:buSzTx/>
              <a:buFontTx/>
              <a:buNone/>
              <a:tabLst>
                <a:tab pos="611188" algn="l"/>
              </a:tabLst>
            </a:pPr>
            <a:r>
              <a:rPr lang="fr-FR" altLang="fr-FR" sz="1400" dirty="0">
                <a:solidFill>
                  <a:srgbClr val="003964"/>
                </a:solidFill>
                <a:latin typeface="Helvetica Neue"/>
              </a:rPr>
              <a:t>Ces critères vous aideront à lister les risques auxquels vous êtes exposés ainsi que la stratégie à appliquer dans ce domaine.</a:t>
            </a:r>
          </a:p>
        </p:txBody>
      </p:sp>
      <p:sp>
        <p:nvSpPr>
          <p:cNvPr id="6" name="Espace réservé du numéro de diapositive 5">
            <a:extLst>
              <a:ext uri="{FF2B5EF4-FFF2-40B4-BE49-F238E27FC236}">
                <a16:creationId xmlns:a16="http://schemas.microsoft.com/office/drawing/2014/main" id="{F7D85A02-5EE8-44FC-8584-C652F71F9BC4}"/>
              </a:ext>
            </a:extLst>
          </p:cNvPr>
          <p:cNvSpPr>
            <a:spLocks noGrp="1"/>
          </p:cNvSpPr>
          <p:nvPr>
            <p:ph type="sldNum" sz="quarter" idx="12"/>
          </p:nvPr>
        </p:nvSpPr>
        <p:spPr>
          <a:xfrm>
            <a:off x="11541531" y="6545798"/>
            <a:ext cx="650469" cy="277958"/>
          </a:xfrm>
        </p:spPr>
        <p:txBody>
          <a:bodyPr/>
          <a:lstStyle/>
          <a:p>
            <a:pPr algn="r"/>
            <a:fld id="{F3EE269F-382C-4FDF-AA4F-64C84412D0DE}" type="slidenum">
              <a:rPr lang="fr-FR" sz="1200" smtClean="0">
                <a:solidFill>
                  <a:srgbClr val="013863"/>
                </a:solidFill>
              </a:rPr>
              <a:pPr algn="r"/>
              <a:t>7</a:t>
            </a:fld>
            <a:endParaRPr lang="fr-FR" dirty="0">
              <a:solidFill>
                <a:srgbClr val="013863"/>
              </a:solidFill>
            </a:endParaRPr>
          </a:p>
        </p:txBody>
      </p:sp>
      <p:sp>
        <p:nvSpPr>
          <p:cNvPr id="8" name="ZoneTexte 7">
            <a:extLst>
              <a:ext uri="{FF2B5EF4-FFF2-40B4-BE49-F238E27FC236}">
                <a16:creationId xmlns:a16="http://schemas.microsoft.com/office/drawing/2014/main" id="{52DF5D66-5E90-4986-B1C2-EA52BF462306}"/>
              </a:ext>
            </a:extLst>
          </p:cNvPr>
          <p:cNvSpPr txBox="1"/>
          <p:nvPr/>
        </p:nvSpPr>
        <p:spPr>
          <a:xfrm>
            <a:off x="407162" y="603358"/>
            <a:ext cx="12002322" cy="620426"/>
          </a:xfrm>
          <a:prstGeom prst="rect">
            <a:avLst/>
          </a:prstGeom>
          <a:noFill/>
        </p:spPr>
        <p:txBody>
          <a:bodyPr wrap="square">
            <a:spAutoFit/>
          </a:bodyPr>
          <a:lstStyle/>
          <a:p>
            <a:pPr>
              <a:lnSpc>
                <a:spcPts val="4400"/>
              </a:lnSpc>
            </a:pPr>
            <a:r>
              <a:rPr lang="fr-FR" sz="3600" cap="all" dirty="0">
                <a:solidFill>
                  <a:srgbClr val="1AB24B"/>
                </a:solidFill>
                <a:latin typeface="Helvetica" panose="020B0504020202030204" pitchFamily="34" charset="0"/>
                <a:ea typeface="Helvetica Neue" panose="02000503000000020004" pitchFamily="2" charset="0"/>
                <a:cs typeface="Helvetica Neue" panose="02000503000000020004" pitchFamily="2" charset="0"/>
              </a:rPr>
              <a:t>Introduction</a:t>
            </a:r>
            <a:endParaRPr lang="fr-FR" sz="3600" spc="-100" dirty="0">
              <a:solidFill>
                <a:srgbClr val="1AB24B"/>
              </a:solidFill>
              <a:latin typeface="Helvetica" panose="020B0504020202030204" pitchFamily="34" charset="0"/>
              <a:ea typeface="Helvetica Neue Light" charset="0"/>
              <a:cs typeface="Helvetica Neue Light" charset="0"/>
            </a:endParaRPr>
          </a:p>
        </p:txBody>
      </p:sp>
      <p:sp>
        <p:nvSpPr>
          <p:cNvPr id="7" name="Rectangle 5">
            <a:extLst>
              <a:ext uri="{FF2B5EF4-FFF2-40B4-BE49-F238E27FC236}">
                <a16:creationId xmlns:a16="http://schemas.microsoft.com/office/drawing/2014/main" id="{DA0CC942-3735-41B5-B57E-868D1DA9CDB6}"/>
              </a:ext>
            </a:extLst>
          </p:cNvPr>
          <p:cNvSpPr>
            <a:spLocks noChangeArrowheads="1"/>
          </p:cNvSpPr>
          <p:nvPr/>
        </p:nvSpPr>
        <p:spPr bwMode="auto">
          <a:xfrm>
            <a:off x="328221" y="1451172"/>
            <a:ext cx="3835772" cy="6148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223767" tIns="60306" rIns="247572"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lang="fr-FR" altLang="fr-FR" b="1" dirty="0">
                <a:solidFill>
                  <a:srgbClr val="003964"/>
                </a:solidFill>
                <a:latin typeface="Helvetica Neue"/>
              </a:rPr>
              <a:t>L</a:t>
            </a:r>
            <a:r>
              <a:rPr lang="fr-FR" altLang="fr-FR" b="1" dirty="0" bmk="">
                <a:solidFill>
                  <a:srgbClr val="003964"/>
                </a:solidFill>
                <a:latin typeface="Helvetica Neue"/>
              </a:rPr>
              <a:t>A SÉCURITÉ </a:t>
            </a:r>
            <a:r>
              <a:rPr lang="fr-FR" altLang="fr-FR" b="1" dirty="0">
                <a:solidFill>
                  <a:srgbClr val="003964"/>
                </a:solidFill>
                <a:latin typeface="Helvetica Neue"/>
              </a:rPr>
              <a:t>INFORMATIQUE</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1800" b="0" i="0" u="none" strike="noStrike" cap="none" normalizeH="0" baseline="0" dirty="0">
              <a:ln>
                <a:noFill/>
              </a:ln>
              <a:solidFill>
                <a:schemeClr val="tx1"/>
              </a:solidFill>
              <a:effectLst/>
              <a:latin typeface="Arial" panose="020B0604020202020204" pitchFamily="34" charset="0"/>
            </a:endParaRPr>
          </a:p>
        </p:txBody>
      </p:sp>
      <p:sp>
        <p:nvSpPr>
          <p:cNvPr id="10" name="Rectangle 6">
            <a:extLst>
              <a:ext uri="{FF2B5EF4-FFF2-40B4-BE49-F238E27FC236}">
                <a16:creationId xmlns:a16="http://schemas.microsoft.com/office/drawing/2014/main" id="{167B42ED-C96F-422E-9960-70B509FDABBE}"/>
              </a:ext>
            </a:extLst>
          </p:cNvPr>
          <p:cNvSpPr>
            <a:spLocks noChangeArrowheads="1"/>
          </p:cNvSpPr>
          <p:nvPr/>
        </p:nvSpPr>
        <p:spPr bwMode="auto">
          <a:xfrm>
            <a:off x="6003634" y="291098"/>
            <a:ext cx="184731"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tabLst>
                <a:tab pos="611188" algn="l"/>
              </a:tabLst>
              <a:defRPr>
                <a:solidFill>
                  <a:schemeClr val="tx1"/>
                </a:solidFill>
                <a:latin typeface="Arial" panose="020B0604020202020204" pitchFamily="34" charset="0"/>
              </a:defRPr>
            </a:lvl1pPr>
            <a:lvl2pPr eaLnBrk="0" fontAlgn="base" hangingPunct="0">
              <a:spcBef>
                <a:spcPct val="0"/>
              </a:spcBef>
              <a:spcAft>
                <a:spcPct val="0"/>
              </a:spcAft>
              <a:tabLst>
                <a:tab pos="611188" algn="l"/>
              </a:tabLst>
              <a:defRPr>
                <a:solidFill>
                  <a:schemeClr val="tx1"/>
                </a:solidFill>
                <a:latin typeface="Arial" panose="020B0604020202020204" pitchFamily="34" charset="0"/>
              </a:defRPr>
            </a:lvl2pPr>
            <a:lvl3pPr eaLnBrk="0" fontAlgn="base" hangingPunct="0">
              <a:spcBef>
                <a:spcPct val="0"/>
              </a:spcBef>
              <a:spcAft>
                <a:spcPct val="0"/>
              </a:spcAft>
              <a:tabLst>
                <a:tab pos="611188" algn="l"/>
              </a:tabLst>
              <a:defRPr>
                <a:solidFill>
                  <a:schemeClr val="tx1"/>
                </a:solidFill>
                <a:latin typeface="Arial" panose="020B0604020202020204" pitchFamily="34" charset="0"/>
              </a:defRPr>
            </a:lvl3pPr>
            <a:lvl4pPr eaLnBrk="0" fontAlgn="base" hangingPunct="0">
              <a:spcBef>
                <a:spcPct val="0"/>
              </a:spcBef>
              <a:spcAft>
                <a:spcPct val="0"/>
              </a:spcAft>
              <a:tabLst>
                <a:tab pos="611188" algn="l"/>
              </a:tabLst>
              <a:defRPr>
                <a:solidFill>
                  <a:schemeClr val="tx1"/>
                </a:solidFill>
                <a:latin typeface="Arial" panose="020B0604020202020204" pitchFamily="34" charset="0"/>
              </a:defRPr>
            </a:lvl4pPr>
            <a:lvl5pPr eaLnBrk="0" fontAlgn="base" hangingPunct="0">
              <a:spcBef>
                <a:spcPct val="0"/>
              </a:spcBef>
              <a:spcAft>
                <a:spcPct val="0"/>
              </a:spcAft>
              <a:tabLst>
                <a:tab pos="611188" algn="l"/>
              </a:tabLst>
              <a:defRPr>
                <a:solidFill>
                  <a:schemeClr val="tx1"/>
                </a:solidFill>
                <a:latin typeface="Arial" panose="020B0604020202020204" pitchFamily="34" charset="0"/>
              </a:defRPr>
            </a:lvl5pPr>
            <a:lvl6pPr eaLnBrk="0" fontAlgn="base" hangingPunct="0">
              <a:spcBef>
                <a:spcPct val="0"/>
              </a:spcBef>
              <a:spcAft>
                <a:spcPct val="0"/>
              </a:spcAft>
              <a:tabLst>
                <a:tab pos="611188" algn="l"/>
              </a:tabLst>
              <a:defRPr>
                <a:solidFill>
                  <a:schemeClr val="tx1"/>
                </a:solidFill>
                <a:latin typeface="Arial" panose="020B0604020202020204" pitchFamily="34" charset="0"/>
              </a:defRPr>
            </a:lvl6pPr>
            <a:lvl7pPr eaLnBrk="0" fontAlgn="base" hangingPunct="0">
              <a:spcBef>
                <a:spcPct val="0"/>
              </a:spcBef>
              <a:spcAft>
                <a:spcPct val="0"/>
              </a:spcAft>
              <a:tabLst>
                <a:tab pos="611188" algn="l"/>
              </a:tabLst>
              <a:defRPr>
                <a:solidFill>
                  <a:schemeClr val="tx1"/>
                </a:solidFill>
                <a:latin typeface="Arial" panose="020B0604020202020204" pitchFamily="34" charset="0"/>
              </a:defRPr>
            </a:lvl7pPr>
            <a:lvl8pPr eaLnBrk="0" fontAlgn="base" hangingPunct="0">
              <a:spcBef>
                <a:spcPct val="0"/>
              </a:spcBef>
              <a:spcAft>
                <a:spcPct val="0"/>
              </a:spcAft>
              <a:tabLst>
                <a:tab pos="611188" algn="l"/>
              </a:tabLst>
              <a:defRPr>
                <a:solidFill>
                  <a:schemeClr val="tx1"/>
                </a:solidFill>
                <a:latin typeface="Arial" panose="020B0604020202020204" pitchFamily="34" charset="0"/>
              </a:defRPr>
            </a:lvl8pPr>
            <a:lvl9pPr eaLnBrk="0" fontAlgn="base" hangingPunct="0">
              <a:spcBef>
                <a:spcPct val="0"/>
              </a:spcBef>
              <a:spcAft>
                <a:spcPct val="0"/>
              </a:spcAft>
              <a:tabLst>
                <a:tab pos="611188" algn="l"/>
              </a:tabLst>
              <a:defRPr>
                <a:solidFill>
                  <a:schemeClr val="tx1"/>
                </a:solidFill>
                <a:latin typeface="Arial" panose="020B0604020202020204" pitchFamily="34" charset="0"/>
              </a:defRPr>
            </a:lvl9pPr>
          </a:lstStyle>
          <a:p>
            <a:pPr marL="0" marR="0" lvl="0" indent="0" algn="justLow" defTabSz="914400" rtl="0" eaLnBrk="0" fontAlgn="base" latinLnBrk="0" hangingPunct="0">
              <a:lnSpc>
                <a:spcPct val="100000"/>
              </a:lnSpc>
              <a:spcBef>
                <a:spcPct val="0"/>
              </a:spcBef>
              <a:spcAft>
                <a:spcPct val="0"/>
              </a:spcAft>
              <a:buClrTx/>
              <a:buSzTx/>
              <a:buFontTx/>
              <a:buNone/>
              <a:tabLst>
                <a:tab pos="611188" algn="l"/>
              </a:tabLst>
            </a:pPr>
            <a:br>
              <a:rPr kumimoji="0" lang="fr-FR" altLang="fr-FR" sz="1000" b="0" i="0" u="none" strike="noStrike" cap="none" normalizeH="0" baseline="0" dirty="0">
                <a:ln>
                  <a:noFill/>
                </a:ln>
                <a:solidFill>
                  <a:schemeClr val="tx1"/>
                </a:solidFill>
                <a:effectLst/>
                <a:latin typeface="Arial" panose="020B0604020202020204" pitchFamily="34" charset="0"/>
                <a:ea typeface="Arial" panose="020B0604020202020204" pitchFamily="34" charset="0"/>
              </a:rPr>
            </a:br>
            <a:endParaRPr kumimoji="0" lang="fr-FR" altLang="fr-FR" sz="6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0258473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6210300" y="1042416"/>
            <a:ext cx="1440180" cy="1438910"/>
          </a:xfrm>
          <a:custGeom>
            <a:avLst/>
            <a:gdLst/>
            <a:ahLst/>
            <a:cxnLst/>
            <a:rect l="l" t="t" r="r" b="b"/>
            <a:pathLst>
              <a:path w="1440179" h="1438910">
                <a:moveTo>
                  <a:pt x="0" y="719328"/>
                </a:moveTo>
                <a:lnTo>
                  <a:pt x="1531" y="672033"/>
                </a:lnTo>
                <a:lnTo>
                  <a:pt x="6064" y="625556"/>
                </a:lnTo>
                <a:lnTo>
                  <a:pt x="13502" y="579990"/>
                </a:lnTo>
                <a:lnTo>
                  <a:pt x="23751" y="535430"/>
                </a:lnTo>
                <a:lnTo>
                  <a:pt x="36716" y="491971"/>
                </a:lnTo>
                <a:lnTo>
                  <a:pt x="52301" y="449708"/>
                </a:lnTo>
                <a:lnTo>
                  <a:pt x="70412" y="408735"/>
                </a:lnTo>
                <a:lnTo>
                  <a:pt x="90955" y="369148"/>
                </a:lnTo>
                <a:lnTo>
                  <a:pt x="113833" y="331041"/>
                </a:lnTo>
                <a:lnTo>
                  <a:pt x="138952" y="294509"/>
                </a:lnTo>
                <a:lnTo>
                  <a:pt x="166217" y="259647"/>
                </a:lnTo>
                <a:lnTo>
                  <a:pt x="195533" y="226550"/>
                </a:lnTo>
                <a:lnTo>
                  <a:pt x="226805" y="195312"/>
                </a:lnTo>
                <a:lnTo>
                  <a:pt x="259939" y="166028"/>
                </a:lnTo>
                <a:lnTo>
                  <a:pt x="294839" y="138793"/>
                </a:lnTo>
                <a:lnTo>
                  <a:pt x="331410" y="113702"/>
                </a:lnTo>
                <a:lnTo>
                  <a:pt x="369557" y="90850"/>
                </a:lnTo>
                <a:lnTo>
                  <a:pt x="409186" y="70331"/>
                </a:lnTo>
                <a:lnTo>
                  <a:pt x="450201" y="52241"/>
                </a:lnTo>
                <a:lnTo>
                  <a:pt x="492508" y="36673"/>
                </a:lnTo>
                <a:lnTo>
                  <a:pt x="536011" y="23723"/>
                </a:lnTo>
                <a:lnTo>
                  <a:pt x="580615" y="13486"/>
                </a:lnTo>
                <a:lnTo>
                  <a:pt x="626227" y="6057"/>
                </a:lnTo>
                <a:lnTo>
                  <a:pt x="672750" y="1530"/>
                </a:lnTo>
                <a:lnTo>
                  <a:pt x="720090" y="0"/>
                </a:lnTo>
                <a:lnTo>
                  <a:pt x="767429" y="1530"/>
                </a:lnTo>
                <a:lnTo>
                  <a:pt x="813952" y="6057"/>
                </a:lnTo>
                <a:lnTo>
                  <a:pt x="859564" y="13486"/>
                </a:lnTo>
                <a:lnTo>
                  <a:pt x="904168" y="23723"/>
                </a:lnTo>
                <a:lnTo>
                  <a:pt x="947671" y="36673"/>
                </a:lnTo>
                <a:lnTo>
                  <a:pt x="989978" y="52241"/>
                </a:lnTo>
                <a:lnTo>
                  <a:pt x="1030993" y="70331"/>
                </a:lnTo>
                <a:lnTo>
                  <a:pt x="1070622" y="90850"/>
                </a:lnTo>
                <a:lnTo>
                  <a:pt x="1108769" y="113702"/>
                </a:lnTo>
                <a:lnTo>
                  <a:pt x="1145340" y="138793"/>
                </a:lnTo>
                <a:lnTo>
                  <a:pt x="1180240" y="166028"/>
                </a:lnTo>
                <a:lnTo>
                  <a:pt x="1213374" y="195312"/>
                </a:lnTo>
                <a:lnTo>
                  <a:pt x="1244646" y="226550"/>
                </a:lnTo>
                <a:lnTo>
                  <a:pt x="1273962" y="259647"/>
                </a:lnTo>
                <a:lnTo>
                  <a:pt x="1301227" y="294509"/>
                </a:lnTo>
                <a:lnTo>
                  <a:pt x="1326346" y="331041"/>
                </a:lnTo>
                <a:lnTo>
                  <a:pt x="1349224" y="369148"/>
                </a:lnTo>
                <a:lnTo>
                  <a:pt x="1369767" y="408735"/>
                </a:lnTo>
                <a:lnTo>
                  <a:pt x="1387878" y="449708"/>
                </a:lnTo>
                <a:lnTo>
                  <a:pt x="1403463" y="491971"/>
                </a:lnTo>
                <a:lnTo>
                  <a:pt x="1416428" y="535430"/>
                </a:lnTo>
                <a:lnTo>
                  <a:pt x="1426677" y="579990"/>
                </a:lnTo>
                <a:lnTo>
                  <a:pt x="1434115" y="625556"/>
                </a:lnTo>
                <a:lnTo>
                  <a:pt x="1438648" y="672033"/>
                </a:lnTo>
                <a:lnTo>
                  <a:pt x="1440179" y="719328"/>
                </a:lnTo>
                <a:lnTo>
                  <a:pt x="1438648" y="766622"/>
                </a:lnTo>
                <a:lnTo>
                  <a:pt x="1434115" y="813099"/>
                </a:lnTo>
                <a:lnTo>
                  <a:pt x="1426677" y="858665"/>
                </a:lnTo>
                <a:lnTo>
                  <a:pt x="1416428" y="903225"/>
                </a:lnTo>
                <a:lnTo>
                  <a:pt x="1403463" y="946684"/>
                </a:lnTo>
                <a:lnTo>
                  <a:pt x="1387878" y="988947"/>
                </a:lnTo>
                <a:lnTo>
                  <a:pt x="1369767" y="1029920"/>
                </a:lnTo>
                <a:lnTo>
                  <a:pt x="1349224" y="1069507"/>
                </a:lnTo>
                <a:lnTo>
                  <a:pt x="1326346" y="1107614"/>
                </a:lnTo>
                <a:lnTo>
                  <a:pt x="1301227" y="1144146"/>
                </a:lnTo>
                <a:lnTo>
                  <a:pt x="1273962" y="1179008"/>
                </a:lnTo>
                <a:lnTo>
                  <a:pt x="1244646" y="1212105"/>
                </a:lnTo>
                <a:lnTo>
                  <a:pt x="1213374" y="1243343"/>
                </a:lnTo>
                <a:lnTo>
                  <a:pt x="1180240" y="1272627"/>
                </a:lnTo>
                <a:lnTo>
                  <a:pt x="1145340" y="1299862"/>
                </a:lnTo>
                <a:lnTo>
                  <a:pt x="1108769" y="1324953"/>
                </a:lnTo>
                <a:lnTo>
                  <a:pt x="1070622" y="1347805"/>
                </a:lnTo>
                <a:lnTo>
                  <a:pt x="1030993" y="1368324"/>
                </a:lnTo>
                <a:lnTo>
                  <a:pt x="989978" y="1386414"/>
                </a:lnTo>
                <a:lnTo>
                  <a:pt x="947671" y="1401982"/>
                </a:lnTo>
                <a:lnTo>
                  <a:pt x="904168" y="1414932"/>
                </a:lnTo>
                <a:lnTo>
                  <a:pt x="859564" y="1425169"/>
                </a:lnTo>
                <a:lnTo>
                  <a:pt x="813952" y="1432598"/>
                </a:lnTo>
                <a:lnTo>
                  <a:pt x="767429" y="1437125"/>
                </a:lnTo>
                <a:lnTo>
                  <a:pt x="720090" y="1438656"/>
                </a:lnTo>
                <a:lnTo>
                  <a:pt x="672750" y="1437125"/>
                </a:lnTo>
                <a:lnTo>
                  <a:pt x="626227" y="1432598"/>
                </a:lnTo>
                <a:lnTo>
                  <a:pt x="580615" y="1425169"/>
                </a:lnTo>
                <a:lnTo>
                  <a:pt x="536011" y="1414932"/>
                </a:lnTo>
                <a:lnTo>
                  <a:pt x="492508" y="1401982"/>
                </a:lnTo>
                <a:lnTo>
                  <a:pt x="450201" y="1386414"/>
                </a:lnTo>
                <a:lnTo>
                  <a:pt x="409186" y="1368324"/>
                </a:lnTo>
                <a:lnTo>
                  <a:pt x="369557" y="1347805"/>
                </a:lnTo>
                <a:lnTo>
                  <a:pt x="331410" y="1324953"/>
                </a:lnTo>
                <a:lnTo>
                  <a:pt x="294839" y="1299862"/>
                </a:lnTo>
                <a:lnTo>
                  <a:pt x="259939" y="1272627"/>
                </a:lnTo>
                <a:lnTo>
                  <a:pt x="226805" y="1243343"/>
                </a:lnTo>
                <a:lnTo>
                  <a:pt x="195533" y="1212105"/>
                </a:lnTo>
                <a:lnTo>
                  <a:pt x="166217" y="1179008"/>
                </a:lnTo>
                <a:lnTo>
                  <a:pt x="138952" y="1144146"/>
                </a:lnTo>
                <a:lnTo>
                  <a:pt x="113833" y="1107614"/>
                </a:lnTo>
                <a:lnTo>
                  <a:pt x="90955" y="1069507"/>
                </a:lnTo>
                <a:lnTo>
                  <a:pt x="70412" y="1029920"/>
                </a:lnTo>
                <a:lnTo>
                  <a:pt x="52301" y="988947"/>
                </a:lnTo>
                <a:lnTo>
                  <a:pt x="36716" y="946684"/>
                </a:lnTo>
                <a:lnTo>
                  <a:pt x="23751" y="903225"/>
                </a:lnTo>
                <a:lnTo>
                  <a:pt x="13502" y="858665"/>
                </a:lnTo>
                <a:lnTo>
                  <a:pt x="6064" y="813099"/>
                </a:lnTo>
                <a:lnTo>
                  <a:pt x="1531" y="766622"/>
                </a:lnTo>
                <a:lnTo>
                  <a:pt x="0" y="719328"/>
                </a:lnTo>
                <a:close/>
              </a:path>
            </a:pathLst>
          </a:custGeom>
          <a:ln w="24344">
            <a:solidFill>
              <a:srgbClr val="B14669"/>
            </a:solidFill>
          </a:ln>
        </p:spPr>
        <p:txBody>
          <a:bodyPr wrap="square" lIns="0" tIns="0" rIns="0" bIns="0" rtlCol="0"/>
          <a:lstStyle/>
          <a:p>
            <a:endParaRPr/>
          </a:p>
        </p:txBody>
      </p:sp>
      <p:sp>
        <p:nvSpPr>
          <p:cNvPr id="4" name="object 4"/>
          <p:cNvSpPr txBox="1"/>
          <p:nvPr/>
        </p:nvSpPr>
        <p:spPr>
          <a:xfrm>
            <a:off x="6523481" y="1138173"/>
            <a:ext cx="817244" cy="330200"/>
          </a:xfrm>
          <a:prstGeom prst="rect">
            <a:avLst/>
          </a:prstGeom>
        </p:spPr>
        <p:txBody>
          <a:bodyPr vert="horz" wrap="square" lIns="0" tIns="12065" rIns="0" bIns="0" rtlCol="0">
            <a:spAutoFit/>
          </a:bodyPr>
          <a:lstStyle/>
          <a:p>
            <a:pPr marL="12700" marR="5080" indent="33020">
              <a:lnSpc>
                <a:spcPct val="100000"/>
              </a:lnSpc>
              <a:spcBef>
                <a:spcPts val="95"/>
              </a:spcBef>
            </a:pPr>
            <a:r>
              <a:rPr sz="1000" b="1" spc="-10" dirty="0">
                <a:solidFill>
                  <a:srgbClr val="3B465D"/>
                </a:solidFill>
                <a:latin typeface="Tahoma"/>
                <a:cs typeface="Tahoma"/>
              </a:rPr>
              <a:t>Instructure </a:t>
            </a:r>
            <a:r>
              <a:rPr sz="1000" b="1" spc="-280" dirty="0">
                <a:solidFill>
                  <a:srgbClr val="3B465D"/>
                </a:solidFill>
                <a:latin typeface="Tahoma"/>
                <a:cs typeface="Tahoma"/>
              </a:rPr>
              <a:t> </a:t>
            </a:r>
            <a:r>
              <a:rPr sz="1000" b="1" spc="-5" dirty="0">
                <a:solidFill>
                  <a:srgbClr val="3B465D"/>
                </a:solidFill>
                <a:latin typeface="Tahoma"/>
                <a:cs typeface="Tahoma"/>
              </a:rPr>
              <a:t>as-a-S</a:t>
            </a:r>
            <a:r>
              <a:rPr sz="1000" b="1" spc="-10" dirty="0">
                <a:solidFill>
                  <a:srgbClr val="3B465D"/>
                </a:solidFill>
                <a:latin typeface="Tahoma"/>
                <a:cs typeface="Tahoma"/>
              </a:rPr>
              <a:t>e</a:t>
            </a:r>
            <a:r>
              <a:rPr sz="1000" b="1" spc="-5" dirty="0">
                <a:solidFill>
                  <a:srgbClr val="3B465D"/>
                </a:solidFill>
                <a:latin typeface="Tahoma"/>
                <a:cs typeface="Tahoma"/>
              </a:rPr>
              <a:t>rvice</a:t>
            </a:r>
            <a:endParaRPr sz="1000">
              <a:latin typeface="Tahoma"/>
              <a:cs typeface="Tahoma"/>
            </a:endParaRPr>
          </a:p>
        </p:txBody>
      </p:sp>
      <p:sp>
        <p:nvSpPr>
          <p:cNvPr id="9" name="object 9"/>
          <p:cNvSpPr txBox="1"/>
          <p:nvPr/>
        </p:nvSpPr>
        <p:spPr>
          <a:xfrm>
            <a:off x="6408801" y="2046859"/>
            <a:ext cx="914400" cy="299720"/>
          </a:xfrm>
          <a:prstGeom prst="rect">
            <a:avLst/>
          </a:prstGeom>
        </p:spPr>
        <p:txBody>
          <a:bodyPr vert="horz" wrap="square" lIns="0" tIns="12700" rIns="0" bIns="0" rtlCol="0">
            <a:spAutoFit/>
          </a:bodyPr>
          <a:lstStyle/>
          <a:p>
            <a:pPr marL="128270" marR="5080" indent="-116205">
              <a:lnSpc>
                <a:spcPct val="100000"/>
              </a:lnSpc>
              <a:spcBef>
                <a:spcPts val="100"/>
              </a:spcBef>
              <a:tabLst>
                <a:tab pos="694055" algn="l"/>
              </a:tabLst>
            </a:pPr>
            <a:r>
              <a:rPr sz="900" spc="-5" dirty="0">
                <a:solidFill>
                  <a:srgbClr val="3B465D"/>
                </a:solidFill>
                <a:latin typeface="Tahoma"/>
                <a:cs typeface="Tahoma"/>
              </a:rPr>
              <a:t>Bull</a:t>
            </a:r>
            <a:r>
              <a:rPr sz="900" spc="-10" dirty="0">
                <a:solidFill>
                  <a:srgbClr val="3B465D"/>
                </a:solidFill>
                <a:latin typeface="Tahoma"/>
                <a:cs typeface="Tahoma"/>
              </a:rPr>
              <a:t>e</a:t>
            </a:r>
            <a:r>
              <a:rPr sz="900" spc="-5" dirty="0">
                <a:solidFill>
                  <a:srgbClr val="3B465D"/>
                </a:solidFill>
                <a:latin typeface="Tahoma"/>
                <a:cs typeface="Tahoma"/>
              </a:rPr>
              <a:t>t</a:t>
            </a:r>
            <a:r>
              <a:rPr sz="900" spc="-10" dirty="0">
                <a:solidFill>
                  <a:srgbClr val="3B465D"/>
                </a:solidFill>
                <a:latin typeface="Tahoma"/>
                <a:cs typeface="Tahoma"/>
              </a:rPr>
              <a:t>p</a:t>
            </a:r>
            <a:r>
              <a:rPr sz="900" spc="-5" dirty="0">
                <a:solidFill>
                  <a:srgbClr val="3B465D"/>
                </a:solidFill>
                <a:latin typeface="Tahoma"/>
                <a:cs typeface="Tahoma"/>
              </a:rPr>
              <a:t>r</a:t>
            </a:r>
            <a:r>
              <a:rPr sz="900" dirty="0">
                <a:solidFill>
                  <a:srgbClr val="3B465D"/>
                </a:solidFill>
                <a:latin typeface="Tahoma"/>
                <a:cs typeface="Tahoma"/>
              </a:rPr>
              <a:t>oof	V</a:t>
            </a:r>
            <a:r>
              <a:rPr sz="900" spc="-5" dirty="0">
                <a:solidFill>
                  <a:srgbClr val="3B465D"/>
                </a:solidFill>
                <a:latin typeface="Tahoma"/>
                <a:cs typeface="Tahoma"/>
              </a:rPr>
              <a:t>P</a:t>
            </a:r>
            <a:r>
              <a:rPr sz="900" dirty="0">
                <a:solidFill>
                  <a:srgbClr val="3B465D"/>
                </a:solidFill>
                <a:latin typeface="Tahoma"/>
                <a:cs typeface="Tahoma"/>
              </a:rPr>
              <a:t>N  </a:t>
            </a:r>
            <a:r>
              <a:rPr sz="900" spc="-5" dirty="0">
                <a:solidFill>
                  <a:srgbClr val="3B465D"/>
                </a:solidFill>
                <a:latin typeface="Tahoma"/>
                <a:cs typeface="Tahoma"/>
              </a:rPr>
              <a:t>hoster</a:t>
            </a:r>
            <a:endParaRPr sz="900">
              <a:latin typeface="Tahoma"/>
              <a:cs typeface="Tahoma"/>
            </a:endParaRPr>
          </a:p>
        </p:txBody>
      </p:sp>
      <p:sp>
        <p:nvSpPr>
          <p:cNvPr id="11" name="object 11"/>
          <p:cNvSpPr txBox="1"/>
          <p:nvPr/>
        </p:nvSpPr>
        <p:spPr>
          <a:xfrm>
            <a:off x="306324" y="966216"/>
            <a:ext cx="5039995" cy="402590"/>
          </a:xfrm>
          <a:prstGeom prst="rect">
            <a:avLst/>
          </a:prstGeom>
          <a:solidFill>
            <a:srgbClr val="24A43B"/>
          </a:solidFill>
          <a:ln w="12700">
            <a:solidFill>
              <a:srgbClr val="2E528F"/>
            </a:solidFill>
          </a:ln>
        </p:spPr>
        <p:txBody>
          <a:bodyPr vert="horz" wrap="square" lIns="0" tIns="48895" rIns="0" bIns="0" rtlCol="0">
            <a:spAutoFit/>
          </a:bodyPr>
          <a:lstStyle>
            <a:defPPr>
              <a:defRPr lang="fr-FR"/>
            </a:defPPr>
            <a:lvl1pPr marL="90805">
              <a:lnSpc>
                <a:spcPct val="100000"/>
              </a:lnSpc>
              <a:spcBef>
                <a:spcPts val="385"/>
              </a:spcBef>
              <a:defRPr b="1" spc="-5">
                <a:solidFill>
                  <a:srgbClr val="FFFFFF"/>
                </a:solidFill>
                <a:latin typeface="Calibri"/>
                <a:cs typeface="Calibri"/>
              </a:defRPr>
            </a:lvl1pPr>
          </a:lstStyle>
          <a:p>
            <a:r>
              <a:rPr dirty="0"/>
              <a:t>Groupe 2 : les hébergeurs peu regardants</a:t>
            </a:r>
            <a:endParaRPr/>
          </a:p>
        </p:txBody>
      </p:sp>
      <p:sp>
        <p:nvSpPr>
          <p:cNvPr id="12" name="object 12"/>
          <p:cNvSpPr txBox="1"/>
          <p:nvPr/>
        </p:nvSpPr>
        <p:spPr>
          <a:xfrm>
            <a:off x="306324" y="1450847"/>
            <a:ext cx="5222494" cy="829073"/>
          </a:xfrm>
          <a:prstGeom prst="rect">
            <a:avLst/>
          </a:prstGeom>
          <a:solidFill>
            <a:srgbClr val="E7E6E6"/>
          </a:solidFill>
        </p:spPr>
        <p:txBody>
          <a:bodyPr vert="horz" wrap="square" lIns="0" tIns="80645" rIns="0" bIns="0" rtlCol="0">
            <a:spAutoFit/>
          </a:bodyPr>
          <a:lstStyle>
            <a:defPPr>
              <a:defRPr lang="fr-FR"/>
            </a:defPPr>
            <a:lvl1pPr marL="107314">
              <a:lnSpc>
                <a:spcPts val="1825"/>
              </a:lnSpc>
              <a:spcBef>
                <a:spcPts val="635"/>
              </a:spcBef>
              <a:tabLst>
                <a:tab pos="394335" algn="l"/>
              </a:tabLst>
              <a:defRPr sz="1200" spc="-5">
                <a:solidFill>
                  <a:srgbClr val="003964"/>
                </a:solidFill>
                <a:latin typeface="Helvetica" panose="020B0504020202030204" pitchFamily="34" charset="0"/>
                <a:cs typeface="Tahoma"/>
              </a:defRPr>
            </a:lvl1pPr>
          </a:lstStyle>
          <a:p>
            <a:r>
              <a:rPr dirty="0"/>
              <a:t>Des offreurs très dispersés et agiles, avec des </a:t>
            </a:r>
            <a:r>
              <a:rPr dirty="0" err="1"/>
              <a:t>offres</a:t>
            </a:r>
            <a:r>
              <a:rPr lang="fr-FR" dirty="0"/>
              <a:t> </a:t>
            </a:r>
            <a:r>
              <a:rPr dirty="0" err="1"/>
              <a:t>professionnelles</a:t>
            </a:r>
            <a:endParaRPr dirty="0"/>
          </a:p>
          <a:p>
            <a:r>
              <a:rPr dirty="0" err="1"/>
              <a:t>Utilisent</a:t>
            </a:r>
            <a:r>
              <a:rPr dirty="0"/>
              <a:t> souvent des structures ayant pignon sur rue  mais avec des filiales / sous-traitants</a:t>
            </a:r>
          </a:p>
        </p:txBody>
      </p:sp>
      <p:grpSp>
        <p:nvGrpSpPr>
          <p:cNvPr id="13" name="object 13"/>
          <p:cNvGrpSpPr/>
          <p:nvPr/>
        </p:nvGrpSpPr>
        <p:grpSpPr>
          <a:xfrm>
            <a:off x="320040" y="1115567"/>
            <a:ext cx="11585575" cy="5245735"/>
            <a:chOff x="320040" y="1115567"/>
            <a:chExt cx="11585575" cy="5245735"/>
          </a:xfrm>
        </p:grpSpPr>
        <p:pic>
          <p:nvPicPr>
            <p:cNvPr id="14" name="object 14"/>
            <p:cNvPicPr/>
            <p:nvPr/>
          </p:nvPicPr>
          <p:blipFill>
            <a:blip r:embed="rId2" cstate="print"/>
            <a:stretch>
              <a:fillRect/>
            </a:stretch>
          </p:blipFill>
          <p:spPr>
            <a:xfrm>
              <a:off x="320040" y="2877311"/>
              <a:ext cx="5050536" cy="2525268"/>
            </a:xfrm>
            <a:prstGeom prst="rect">
              <a:avLst/>
            </a:prstGeom>
          </p:spPr>
        </p:pic>
        <p:pic>
          <p:nvPicPr>
            <p:cNvPr id="15" name="object 15"/>
            <p:cNvPicPr/>
            <p:nvPr/>
          </p:nvPicPr>
          <p:blipFill>
            <a:blip r:embed="rId3" cstate="print"/>
            <a:stretch>
              <a:fillRect/>
            </a:stretch>
          </p:blipFill>
          <p:spPr>
            <a:xfrm>
              <a:off x="958595" y="3810000"/>
              <a:ext cx="3735324" cy="2551176"/>
            </a:xfrm>
            <a:prstGeom prst="rect">
              <a:avLst/>
            </a:prstGeom>
          </p:spPr>
        </p:pic>
        <p:pic>
          <p:nvPicPr>
            <p:cNvPr id="16" name="object 16"/>
            <p:cNvPicPr/>
            <p:nvPr/>
          </p:nvPicPr>
          <p:blipFill>
            <a:blip r:embed="rId4" cstate="print"/>
            <a:stretch>
              <a:fillRect/>
            </a:stretch>
          </p:blipFill>
          <p:spPr>
            <a:xfrm>
              <a:off x="4856987" y="4041647"/>
              <a:ext cx="3963923" cy="2087879"/>
            </a:xfrm>
            <a:prstGeom prst="rect">
              <a:avLst/>
            </a:prstGeom>
          </p:spPr>
        </p:pic>
        <p:pic>
          <p:nvPicPr>
            <p:cNvPr id="17" name="object 17"/>
            <p:cNvPicPr/>
            <p:nvPr/>
          </p:nvPicPr>
          <p:blipFill>
            <a:blip r:embed="rId5" cstate="print"/>
            <a:stretch>
              <a:fillRect/>
            </a:stretch>
          </p:blipFill>
          <p:spPr>
            <a:xfrm>
              <a:off x="8267526" y="1115567"/>
              <a:ext cx="3637902" cy="3918458"/>
            </a:xfrm>
            <a:prstGeom prst="rect">
              <a:avLst/>
            </a:prstGeom>
          </p:spPr>
        </p:pic>
      </p:grpSp>
      <p:sp>
        <p:nvSpPr>
          <p:cNvPr id="18" name="object 18"/>
          <p:cNvSpPr txBox="1"/>
          <p:nvPr/>
        </p:nvSpPr>
        <p:spPr>
          <a:xfrm>
            <a:off x="10271886" y="3794886"/>
            <a:ext cx="277495" cy="166370"/>
          </a:xfrm>
          <a:prstGeom prst="rect">
            <a:avLst/>
          </a:prstGeom>
        </p:spPr>
        <p:txBody>
          <a:bodyPr vert="horz" wrap="square" lIns="0" tIns="15875" rIns="0" bIns="0" rtlCol="0">
            <a:spAutoFit/>
          </a:bodyPr>
          <a:lstStyle/>
          <a:p>
            <a:pPr marL="12700">
              <a:lnSpc>
                <a:spcPct val="100000"/>
              </a:lnSpc>
              <a:spcBef>
                <a:spcPts val="125"/>
              </a:spcBef>
            </a:pPr>
            <a:r>
              <a:rPr sz="900" spc="5" dirty="0">
                <a:solidFill>
                  <a:srgbClr val="FFFFFF"/>
                </a:solidFill>
                <a:latin typeface="Tahoma"/>
                <a:cs typeface="Tahoma"/>
              </a:rPr>
              <a:t>Cible</a:t>
            </a:r>
            <a:endParaRPr sz="900">
              <a:latin typeface="Tahoma"/>
              <a:cs typeface="Tahoma"/>
            </a:endParaRPr>
          </a:p>
        </p:txBody>
      </p:sp>
      <p:sp>
        <p:nvSpPr>
          <p:cNvPr id="19" name="object 19"/>
          <p:cNvSpPr txBox="1"/>
          <p:nvPr/>
        </p:nvSpPr>
        <p:spPr>
          <a:xfrm>
            <a:off x="10950067" y="2779267"/>
            <a:ext cx="277495" cy="166370"/>
          </a:xfrm>
          <a:prstGeom prst="rect">
            <a:avLst/>
          </a:prstGeom>
        </p:spPr>
        <p:txBody>
          <a:bodyPr vert="horz" wrap="square" lIns="0" tIns="15875" rIns="0" bIns="0" rtlCol="0">
            <a:spAutoFit/>
          </a:bodyPr>
          <a:lstStyle/>
          <a:p>
            <a:pPr marL="12700">
              <a:lnSpc>
                <a:spcPct val="100000"/>
              </a:lnSpc>
              <a:spcBef>
                <a:spcPts val="125"/>
              </a:spcBef>
            </a:pPr>
            <a:r>
              <a:rPr sz="900" spc="5" dirty="0">
                <a:solidFill>
                  <a:srgbClr val="FFFFFF"/>
                </a:solidFill>
                <a:latin typeface="Tahoma"/>
                <a:cs typeface="Tahoma"/>
              </a:rPr>
              <a:t>Cible</a:t>
            </a:r>
            <a:endParaRPr sz="900">
              <a:latin typeface="Tahoma"/>
              <a:cs typeface="Tahoma"/>
            </a:endParaRPr>
          </a:p>
        </p:txBody>
      </p:sp>
      <p:sp>
        <p:nvSpPr>
          <p:cNvPr id="20" name="object 20"/>
          <p:cNvSpPr txBox="1"/>
          <p:nvPr/>
        </p:nvSpPr>
        <p:spPr>
          <a:xfrm>
            <a:off x="9718293" y="2691511"/>
            <a:ext cx="277495" cy="166370"/>
          </a:xfrm>
          <a:prstGeom prst="rect">
            <a:avLst/>
          </a:prstGeom>
        </p:spPr>
        <p:txBody>
          <a:bodyPr vert="horz" wrap="square" lIns="0" tIns="15875" rIns="0" bIns="0" rtlCol="0">
            <a:spAutoFit/>
          </a:bodyPr>
          <a:lstStyle/>
          <a:p>
            <a:pPr marL="12700">
              <a:lnSpc>
                <a:spcPct val="100000"/>
              </a:lnSpc>
              <a:spcBef>
                <a:spcPts val="125"/>
              </a:spcBef>
            </a:pPr>
            <a:r>
              <a:rPr sz="900" spc="5" dirty="0">
                <a:solidFill>
                  <a:srgbClr val="FFFFFF"/>
                </a:solidFill>
                <a:latin typeface="Tahoma"/>
                <a:cs typeface="Tahoma"/>
              </a:rPr>
              <a:t>Cible</a:t>
            </a:r>
            <a:endParaRPr sz="900">
              <a:latin typeface="Tahoma"/>
              <a:cs typeface="Tahoma"/>
            </a:endParaRPr>
          </a:p>
        </p:txBody>
      </p:sp>
      <p:grpSp>
        <p:nvGrpSpPr>
          <p:cNvPr id="21" name="object 21"/>
          <p:cNvGrpSpPr/>
          <p:nvPr/>
        </p:nvGrpSpPr>
        <p:grpSpPr>
          <a:xfrm>
            <a:off x="6074664" y="443293"/>
            <a:ext cx="2950845" cy="1664970"/>
            <a:chOff x="6074664" y="443293"/>
            <a:chExt cx="2950845" cy="1664970"/>
          </a:xfrm>
        </p:grpSpPr>
        <p:pic>
          <p:nvPicPr>
            <p:cNvPr id="22" name="object 22"/>
            <p:cNvPicPr/>
            <p:nvPr/>
          </p:nvPicPr>
          <p:blipFill>
            <a:blip r:embed="rId6" cstate="print"/>
            <a:stretch>
              <a:fillRect/>
            </a:stretch>
          </p:blipFill>
          <p:spPr>
            <a:xfrm>
              <a:off x="6074664" y="1085087"/>
              <a:ext cx="473963" cy="473963"/>
            </a:xfrm>
            <a:prstGeom prst="rect">
              <a:avLst/>
            </a:prstGeom>
          </p:spPr>
        </p:pic>
        <p:sp>
          <p:nvSpPr>
            <p:cNvPr id="23" name="object 23"/>
            <p:cNvSpPr/>
            <p:nvPr/>
          </p:nvSpPr>
          <p:spPr>
            <a:xfrm>
              <a:off x="7374636" y="455675"/>
              <a:ext cx="1638300" cy="1640205"/>
            </a:xfrm>
            <a:custGeom>
              <a:avLst/>
              <a:gdLst/>
              <a:ahLst/>
              <a:cxnLst/>
              <a:rect l="l" t="t" r="r" b="b"/>
              <a:pathLst>
                <a:path w="1638300" h="1640205">
                  <a:moveTo>
                    <a:pt x="819150" y="0"/>
                  </a:moveTo>
                  <a:lnTo>
                    <a:pt x="771021" y="1391"/>
                  </a:lnTo>
                  <a:lnTo>
                    <a:pt x="723625" y="5515"/>
                  </a:lnTo>
                  <a:lnTo>
                    <a:pt x="677037" y="12294"/>
                  </a:lnTo>
                  <a:lnTo>
                    <a:pt x="631335" y="21651"/>
                  </a:lnTo>
                  <a:lnTo>
                    <a:pt x="586596" y="33510"/>
                  </a:lnTo>
                  <a:lnTo>
                    <a:pt x="542896" y="47793"/>
                  </a:lnTo>
                  <a:lnTo>
                    <a:pt x="500312" y="64424"/>
                  </a:lnTo>
                  <a:lnTo>
                    <a:pt x="458921" y="83326"/>
                  </a:lnTo>
                  <a:lnTo>
                    <a:pt x="418800" y="104422"/>
                  </a:lnTo>
                  <a:lnTo>
                    <a:pt x="380026" y="127636"/>
                  </a:lnTo>
                  <a:lnTo>
                    <a:pt x="342676" y="152890"/>
                  </a:lnTo>
                  <a:lnTo>
                    <a:pt x="306826" y="180107"/>
                  </a:lnTo>
                  <a:lnTo>
                    <a:pt x="272553" y="209211"/>
                  </a:lnTo>
                  <a:lnTo>
                    <a:pt x="239934" y="240125"/>
                  </a:lnTo>
                  <a:lnTo>
                    <a:pt x="209047" y="272772"/>
                  </a:lnTo>
                  <a:lnTo>
                    <a:pt x="179967" y="307074"/>
                  </a:lnTo>
                  <a:lnTo>
                    <a:pt x="152772" y="342957"/>
                  </a:lnTo>
                  <a:lnTo>
                    <a:pt x="127539" y="380341"/>
                  </a:lnTo>
                  <a:lnTo>
                    <a:pt x="104344" y="419151"/>
                  </a:lnTo>
                  <a:lnTo>
                    <a:pt x="83264" y="459310"/>
                  </a:lnTo>
                  <a:lnTo>
                    <a:pt x="64377" y="500741"/>
                  </a:lnTo>
                  <a:lnTo>
                    <a:pt x="47758" y="543366"/>
                  </a:lnTo>
                  <a:lnTo>
                    <a:pt x="33485" y="587110"/>
                  </a:lnTo>
                  <a:lnTo>
                    <a:pt x="21635" y="631895"/>
                  </a:lnTo>
                  <a:lnTo>
                    <a:pt x="12285" y="677645"/>
                  </a:lnTo>
                  <a:lnTo>
                    <a:pt x="5511" y="724282"/>
                  </a:lnTo>
                  <a:lnTo>
                    <a:pt x="1390" y="771730"/>
                  </a:lnTo>
                  <a:lnTo>
                    <a:pt x="0" y="819912"/>
                  </a:lnTo>
                  <a:lnTo>
                    <a:pt x="1390" y="868093"/>
                  </a:lnTo>
                  <a:lnTo>
                    <a:pt x="5511" y="915541"/>
                  </a:lnTo>
                  <a:lnTo>
                    <a:pt x="12285" y="962178"/>
                  </a:lnTo>
                  <a:lnTo>
                    <a:pt x="21635" y="1007928"/>
                  </a:lnTo>
                  <a:lnTo>
                    <a:pt x="33485" y="1052713"/>
                  </a:lnTo>
                  <a:lnTo>
                    <a:pt x="47758" y="1096457"/>
                  </a:lnTo>
                  <a:lnTo>
                    <a:pt x="64377" y="1139082"/>
                  </a:lnTo>
                  <a:lnTo>
                    <a:pt x="83264" y="1180513"/>
                  </a:lnTo>
                  <a:lnTo>
                    <a:pt x="104344" y="1220672"/>
                  </a:lnTo>
                  <a:lnTo>
                    <a:pt x="127539" y="1259482"/>
                  </a:lnTo>
                  <a:lnTo>
                    <a:pt x="152772" y="1296866"/>
                  </a:lnTo>
                  <a:lnTo>
                    <a:pt x="179967" y="1332749"/>
                  </a:lnTo>
                  <a:lnTo>
                    <a:pt x="209047" y="1367051"/>
                  </a:lnTo>
                  <a:lnTo>
                    <a:pt x="239934" y="1399698"/>
                  </a:lnTo>
                  <a:lnTo>
                    <a:pt x="272553" y="1430612"/>
                  </a:lnTo>
                  <a:lnTo>
                    <a:pt x="306826" y="1459716"/>
                  </a:lnTo>
                  <a:lnTo>
                    <a:pt x="342676" y="1486933"/>
                  </a:lnTo>
                  <a:lnTo>
                    <a:pt x="380026" y="1512187"/>
                  </a:lnTo>
                  <a:lnTo>
                    <a:pt x="418800" y="1535401"/>
                  </a:lnTo>
                  <a:lnTo>
                    <a:pt x="458921" y="1556497"/>
                  </a:lnTo>
                  <a:lnTo>
                    <a:pt x="500312" y="1575399"/>
                  </a:lnTo>
                  <a:lnTo>
                    <a:pt x="542896" y="1592030"/>
                  </a:lnTo>
                  <a:lnTo>
                    <a:pt x="586596" y="1606313"/>
                  </a:lnTo>
                  <a:lnTo>
                    <a:pt x="631335" y="1618172"/>
                  </a:lnTo>
                  <a:lnTo>
                    <a:pt x="677037" y="1627529"/>
                  </a:lnTo>
                  <a:lnTo>
                    <a:pt x="723625" y="1634308"/>
                  </a:lnTo>
                  <a:lnTo>
                    <a:pt x="771021" y="1638432"/>
                  </a:lnTo>
                  <a:lnTo>
                    <a:pt x="819150" y="1639824"/>
                  </a:lnTo>
                  <a:lnTo>
                    <a:pt x="867278" y="1638432"/>
                  </a:lnTo>
                  <a:lnTo>
                    <a:pt x="914674" y="1634308"/>
                  </a:lnTo>
                  <a:lnTo>
                    <a:pt x="961262" y="1627529"/>
                  </a:lnTo>
                  <a:lnTo>
                    <a:pt x="1006964" y="1618172"/>
                  </a:lnTo>
                  <a:lnTo>
                    <a:pt x="1051703" y="1606313"/>
                  </a:lnTo>
                  <a:lnTo>
                    <a:pt x="1095403" y="1592030"/>
                  </a:lnTo>
                  <a:lnTo>
                    <a:pt x="1137987" y="1575399"/>
                  </a:lnTo>
                  <a:lnTo>
                    <a:pt x="1179378" y="1556497"/>
                  </a:lnTo>
                  <a:lnTo>
                    <a:pt x="1219499" y="1535401"/>
                  </a:lnTo>
                  <a:lnTo>
                    <a:pt x="1258273" y="1512187"/>
                  </a:lnTo>
                  <a:lnTo>
                    <a:pt x="1295623" y="1486933"/>
                  </a:lnTo>
                  <a:lnTo>
                    <a:pt x="1331473" y="1459716"/>
                  </a:lnTo>
                  <a:lnTo>
                    <a:pt x="1365746" y="1430612"/>
                  </a:lnTo>
                  <a:lnTo>
                    <a:pt x="1398365" y="1399698"/>
                  </a:lnTo>
                  <a:lnTo>
                    <a:pt x="1429252" y="1367051"/>
                  </a:lnTo>
                  <a:lnTo>
                    <a:pt x="1458332" y="1332749"/>
                  </a:lnTo>
                  <a:lnTo>
                    <a:pt x="1485527" y="1296866"/>
                  </a:lnTo>
                  <a:lnTo>
                    <a:pt x="1510760" y="1259482"/>
                  </a:lnTo>
                  <a:lnTo>
                    <a:pt x="1533955" y="1220672"/>
                  </a:lnTo>
                  <a:lnTo>
                    <a:pt x="1555035" y="1180513"/>
                  </a:lnTo>
                  <a:lnTo>
                    <a:pt x="1573922" y="1139082"/>
                  </a:lnTo>
                  <a:lnTo>
                    <a:pt x="1590541" y="1096457"/>
                  </a:lnTo>
                  <a:lnTo>
                    <a:pt x="1604814" y="1052713"/>
                  </a:lnTo>
                  <a:lnTo>
                    <a:pt x="1616664" y="1007928"/>
                  </a:lnTo>
                  <a:lnTo>
                    <a:pt x="1626014" y="962178"/>
                  </a:lnTo>
                  <a:lnTo>
                    <a:pt x="1632788" y="915541"/>
                  </a:lnTo>
                  <a:lnTo>
                    <a:pt x="1636909" y="868093"/>
                  </a:lnTo>
                  <a:lnTo>
                    <a:pt x="1638300" y="819912"/>
                  </a:lnTo>
                  <a:lnTo>
                    <a:pt x="1636909" y="771730"/>
                  </a:lnTo>
                  <a:lnTo>
                    <a:pt x="1632788" y="724282"/>
                  </a:lnTo>
                  <a:lnTo>
                    <a:pt x="1626014" y="677645"/>
                  </a:lnTo>
                  <a:lnTo>
                    <a:pt x="1616664" y="631895"/>
                  </a:lnTo>
                  <a:lnTo>
                    <a:pt x="1604814" y="587110"/>
                  </a:lnTo>
                  <a:lnTo>
                    <a:pt x="1590541" y="543366"/>
                  </a:lnTo>
                  <a:lnTo>
                    <a:pt x="1573922" y="500741"/>
                  </a:lnTo>
                  <a:lnTo>
                    <a:pt x="1555035" y="459310"/>
                  </a:lnTo>
                  <a:lnTo>
                    <a:pt x="1533955" y="419151"/>
                  </a:lnTo>
                  <a:lnTo>
                    <a:pt x="1510760" y="380341"/>
                  </a:lnTo>
                  <a:lnTo>
                    <a:pt x="1485527" y="342957"/>
                  </a:lnTo>
                  <a:lnTo>
                    <a:pt x="1458332" y="307074"/>
                  </a:lnTo>
                  <a:lnTo>
                    <a:pt x="1429252" y="272772"/>
                  </a:lnTo>
                  <a:lnTo>
                    <a:pt x="1398365" y="240125"/>
                  </a:lnTo>
                  <a:lnTo>
                    <a:pt x="1365746" y="209211"/>
                  </a:lnTo>
                  <a:lnTo>
                    <a:pt x="1331473" y="180107"/>
                  </a:lnTo>
                  <a:lnTo>
                    <a:pt x="1295623" y="152890"/>
                  </a:lnTo>
                  <a:lnTo>
                    <a:pt x="1258273" y="127636"/>
                  </a:lnTo>
                  <a:lnTo>
                    <a:pt x="1219499" y="104422"/>
                  </a:lnTo>
                  <a:lnTo>
                    <a:pt x="1179378" y="83326"/>
                  </a:lnTo>
                  <a:lnTo>
                    <a:pt x="1137987" y="64424"/>
                  </a:lnTo>
                  <a:lnTo>
                    <a:pt x="1095403" y="47793"/>
                  </a:lnTo>
                  <a:lnTo>
                    <a:pt x="1051703" y="33510"/>
                  </a:lnTo>
                  <a:lnTo>
                    <a:pt x="1006964" y="21651"/>
                  </a:lnTo>
                  <a:lnTo>
                    <a:pt x="961262" y="12294"/>
                  </a:lnTo>
                  <a:lnTo>
                    <a:pt x="914674" y="5515"/>
                  </a:lnTo>
                  <a:lnTo>
                    <a:pt x="867278" y="1391"/>
                  </a:lnTo>
                  <a:lnTo>
                    <a:pt x="819150" y="0"/>
                  </a:lnTo>
                  <a:close/>
                </a:path>
              </a:pathLst>
            </a:custGeom>
            <a:solidFill>
              <a:srgbClr val="FFFFFF"/>
            </a:solidFill>
          </p:spPr>
          <p:txBody>
            <a:bodyPr wrap="square" lIns="0" tIns="0" rIns="0" bIns="0" rtlCol="0"/>
            <a:lstStyle/>
            <a:p>
              <a:endParaRPr/>
            </a:p>
          </p:txBody>
        </p:sp>
        <p:sp>
          <p:nvSpPr>
            <p:cNvPr id="24" name="object 24"/>
            <p:cNvSpPr/>
            <p:nvPr/>
          </p:nvSpPr>
          <p:spPr>
            <a:xfrm>
              <a:off x="7374636" y="455675"/>
              <a:ext cx="1638300" cy="1640205"/>
            </a:xfrm>
            <a:custGeom>
              <a:avLst/>
              <a:gdLst/>
              <a:ahLst/>
              <a:cxnLst/>
              <a:rect l="l" t="t" r="r" b="b"/>
              <a:pathLst>
                <a:path w="1638300" h="1640205">
                  <a:moveTo>
                    <a:pt x="0" y="819912"/>
                  </a:moveTo>
                  <a:lnTo>
                    <a:pt x="1390" y="771730"/>
                  </a:lnTo>
                  <a:lnTo>
                    <a:pt x="5511" y="724282"/>
                  </a:lnTo>
                  <a:lnTo>
                    <a:pt x="12285" y="677645"/>
                  </a:lnTo>
                  <a:lnTo>
                    <a:pt x="21635" y="631895"/>
                  </a:lnTo>
                  <a:lnTo>
                    <a:pt x="33485" y="587110"/>
                  </a:lnTo>
                  <a:lnTo>
                    <a:pt x="47758" y="543366"/>
                  </a:lnTo>
                  <a:lnTo>
                    <a:pt x="64377" y="500741"/>
                  </a:lnTo>
                  <a:lnTo>
                    <a:pt x="83264" y="459310"/>
                  </a:lnTo>
                  <a:lnTo>
                    <a:pt x="104344" y="419151"/>
                  </a:lnTo>
                  <a:lnTo>
                    <a:pt x="127539" y="380341"/>
                  </a:lnTo>
                  <a:lnTo>
                    <a:pt x="152772" y="342957"/>
                  </a:lnTo>
                  <a:lnTo>
                    <a:pt x="179967" y="307074"/>
                  </a:lnTo>
                  <a:lnTo>
                    <a:pt x="209047" y="272772"/>
                  </a:lnTo>
                  <a:lnTo>
                    <a:pt x="239934" y="240125"/>
                  </a:lnTo>
                  <a:lnTo>
                    <a:pt x="272553" y="209211"/>
                  </a:lnTo>
                  <a:lnTo>
                    <a:pt x="306826" y="180107"/>
                  </a:lnTo>
                  <a:lnTo>
                    <a:pt x="342676" y="152890"/>
                  </a:lnTo>
                  <a:lnTo>
                    <a:pt x="380026" y="127636"/>
                  </a:lnTo>
                  <a:lnTo>
                    <a:pt x="418800" y="104422"/>
                  </a:lnTo>
                  <a:lnTo>
                    <a:pt x="458921" y="83326"/>
                  </a:lnTo>
                  <a:lnTo>
                    <a:pt x="500312" y="64424"/>
                  </a:lnTo>
                  <a:lnTo>
                    <a:pt x="542896" y="47793"/>
                  </a:lnTo>
                  <a:lnTo>
                    <a:pt x="586596" y="33510"/>
                  </a:lnTo>
                  <a:lnTo>
                    <a:pt x="631335" y="21651"/>
                  </a:lnTo>
                  <a:lnTo>
                    <a:pt x="677037" y="12294"/>
                  </a:lnTo>
                  <a:lnTo>
                    <a:pt x="723625" y="5515"/>
                  </a:lnTo>
                  <a:lnTo>
                    <a:pt x="771021" y="1391"/>
                  </a:lnTo>
                  <a:lnTo>
                    <a:pt x="819150" y="0"/>
                  </a:lnTo>
                  <a:lnTo>
                    <a:pt x="867278" y="1391"/>
                  </a:lnTo>
                  <a:lnTo>
                    <a:pt x="914674" y="5515"/>
                  </a:lnTo>
                  <a:lnTo>
                    <a:pt x="961262" y="12294"/>
                  </a:lnTo>
                  <a:lnTo>
                    <a:pt x="1006964" y="21651"/>
                  </a:lnTo>
                  <a:lnTo>
                    <a:pt x="1051703" y="33510"/>
                  </a:lnTo>
                  <a:lnTo>
                    <a:pt x="1095403" y="47793"/>
                  </a:lnTo>
                  <a:lnTo>
                    <a:pt x="1137987" y="64424"/>
                  </a:lnTo>
                  <a:lnTo>
                    <a:pt x="1179378" y="83326"/>
                  </a:lnTo>
                  <a:lnTo>
                    <a:pt x="1219499" y="104422"/>
                  </a:lnTo>
                  <a:lnTo>
                    <a:pt x="1258273" y="127636"/>
                  </a:lnTo>
                  <a:lnTo>
                    <a:pt x="1295623" y="152890"/>
                  </a:lnTo>
                  <a:lnTo>
                    <a:pt x="1331473" y="180107"/>
                  </a:lnTo>
                  <a:lnTo>
                    <a:pt x="1365746" y="209211"/>
                  </a:lnTo>
                  <a:lnTo>
                    <a:pt x="1398365" y="240125"/>
                  </a:lnTo>
                  <a:lnTo>
                    <a:pt x="1429252" y="272772"/>
                  </a:lnTo>
                  <a:lnTo>
                    <a:pt x="1458332" y="307074"/>
                  </a:lnTo>
                  <a:lnTo>
                    <a:pt x="1485527" y="342957"/>
                  </a:lnTo>
                  <a:lnTo>
                    <a:pt x="1510760" y="380341"/>
                  </a:lnTo>
                  <a:lnTo>
                    <a:pt x="1533955" y="419151"/>
                  </a:lnTo>
                  <a:lnTo>
                    <a:pt x="1555035" y="459310"/>
                  </a:lnTo>
                  <a:lnTo>
                    <a:pt x="1573922" y="500741"/>
                  </a:lnTo>
                  <a:lnTo>
                    <a:pt x="1590541" y="543366"/>
                  </a:lnTo>
                  <a:lnTo>
                    <a:pt x="1604814" y="587110"/>
                  </a:lnTo>
                  <a:lnTo>
                    <a:pt x="1616664" y="631895"/>
                  </a:lnTo>
                  <a:lnTo>
                    <a:pt x="1626014" y="677645"/>
                  </a:lnTo>
                  <a:lnTo>
                    <a:pt x="1632788" y="724282"/>
                  </a:lnTo>
                  <a:lnTo>
                    <a:pt x="1636909" y="771730"/>
                  </a:lnTo>
                  <a:lnTo>
                    <a:pt x="1638300" y="819912"/>
                  </a:lnTo>
                  <a:lnTo>
                    <a:pt x="1636909" y="868093"/>
                  </a:lnTo>
                  <a:lnTo>
                    <a:pt x="1632788" y="915541"/>
                  </a:lnTo>
                  <a:lnTo>
                    <a:pt x="1626014" y="962178"/>
                  </a:lnTo>
                  <a:lnTo>
                    <a:pt x="1616664" y="1007928"/>
                  </a:lnTo>
                  <a:lnTo>
                    <a:pt x="1604814" y="1052713"/>
                  </a:lnTo>
                  <a:lnTo>
                    <a:pt x="1590541" y="1096457"/>
                  </a:lnTo>
                  <a:lnTo>
                    <a:pt x="1573922" y="1139082"/>
                  </a:lnTo>
                  <a:lnTo>
                    <a:pt x="1555035" y="1180513"/>
                  </a:lnTo>
                  <a:lnTo>
                    <a:pt x="1533955" y="1220672"/>
                  </a:lnTo>
                  <a:lnTo>
                    <a:pt x="1510760" y="1259482"/>
                  </a:lnTo>
                  <a:lnTo>
                    <a:pt x="1485527" y="1296866"/>
                  </a:lnTo>
                  <a:lnTo>
                    <a:pt x="1458332" y="1332749"/>
                  </a:lnTo>
                  <a:lnTo>
                    <a:pt x="1429252" y="1367051"/>
                  </a:lnTo>
                  <a:lnTo>
                    <a:pt x="1398365" y="1399698"/>
                  </a:lnTo>
                  <a:lnTo>
                    <a:pt x="1365746" y="1430612"/>
                  </a:lnTo>
                  <a:lnTo>
                    <a:pt x="1331473" y="1459716"/>
                  </a:lnTo>
                  <a:lnTo>
                    <a:pt x="1295623" y="1486933"/>
                  </a:lnTo>
                  <a:lnTo>
                    <a:pt x="1258273" y="1512187"/>
                  </a:lnTo>
                  <a:lnTo>
                    <a:pt x="1219499" y="1535401"/>
                  </a:lnTo>
                  <a:lnTo>
                    <a:pt x="1179378" y="1556497"/>
                  </a:lnTo>
                  <a:lnTo>
                    <a:pt x="1137987" y="1575399"/>
                  </a:lnTo>
                  <a:lnTo>
                    <a:pt x="1095403" y="1592030"/>
                  </a:lnTo>
                  <a:lnTo>
                    <a:pt x="1051703" y="1606313"/>
                  </a:lnTo>
                  <a:lnTo>
                    <a:pt x="1006964" y="1618172"/>
                  </a:lnTo>
                  <a:lnTo>
                    <a:pt x="961262" y="1627529"/>
                  </a:lnTo>
                  <a:lnTo>
                    <a:pt x="914674" y="1634308"/>
                  </a:lnTo>
                  <a:lnTo>
                    <a:pt x="867278" y="1638432"/>
                  </a:lnTo>
                  <a:lnTo>
                    <a:pt x="819150" y="1639824"/>
                  </a:lnTo>
                  <a:lnTo>
                    <a:pt x="771021" y="1638432"/>
                  </a:lnTo>
                  <a:lnTo>
                    <a:pt x="723625" y="1634308"/>
                  </a:lnTo>
                  <a:lnTo>
                    <a:pt x="677037" y="1627529"/>
                  </a:lnTo>
                  <a:lnTo>
                    <a:pt x="631335" y="1618172"/>
                  </a:lnTo>
                  <a:lnTo>
                    <a:pt x="586596" y="1606313"/>
                  </a:lnTo>
                  <a:lnTo>
                    <a:pt x="542896" y="1592030"/>
                  </a:lnTo>
                  <a:lnTo>
                    <a:pt x="500312" y="1575399"/>
                  </a:lnTo>
                  <a:lnTo>
                    <a:pt x="458921" y="1556497"/>
                  </a:lnTo>
                  <a:lnTo>
                    <a:pt x="418800" y="1535401"/>
                  </a:lnTo>
                  <a:lnTo>
                    <a:pt x="380026" y="1512187"/>
                  </a:lnTo>
                  <a:lnTo>
                    <a:pt x="342676" y="1486933"/>
                  </a:lnTo>
                  <a:lnTo>
                    <a:pt x="306826" y="1459716"/>
                  </a:lnTo>
                  <a:lnTo>
                    <a:pt x="272553" y="1430612"/>
                  </a:lnTo>
                  <a:lnTo>
                    <a:pt x="239934" y="1399698"/>
                  </a:lnTo>
                  <a:lnTo>
                    <a:pt x="209047" y="1367051"/>
                  </a:lnTo>
                  <a:lnTo>
                    <a:pt x="179967" y="1332749"/>
                  </a:lnTo>
                  <a:lnTo>
                    <a:pt x="152772" y="1296866"/>
                  </a:lnTo>
                  <a:lnTo>
                    <a:pt x="127539" y="1259482"/>
                  </a:lnTo>
                  <a:lnTo>
                    <a:pt x="104344" y="1220672"/>
                  </a:lnTo>
                  <a:lnTo>
                    <a:pt x="83264" y="1180513"/>
                  </a:lnTo>
                  <a:lnTo>
                    <a:pt x="64377" y="1139082"/>
                  </a:lnTo>
                  <a:lnTo>
                    <a:pt x="47758" y="1096457"/>
                  </a:lnTo>
                  <a:lnTo>
                    <a:pt x="33485" y="1052713"/>
                  </a:lnTo>
                  <a:lnTo>
                    <a:pt x="21635" y="1007928"/>
                  </a:lnTo>
                  <a:lnTo>
                    <a:pt x="12285" y="962178"/>
                  </a:lnTo>
                  <a:lnTo>
                    <a:pt x="5511" y="915541"/>
                  </a:lnTo>
                  <a:lnTo>
                    <a:pt x="1390" y="868093"/>
                  </a:lnTo>
                  <a:lnTo>
                    <a:pt x="0" y="819912"/>
                  </a:lnTo>
                  <a:close/>
                </a:path>
              </a:pathLst>
            </a:custGeom>
            <a:ln w="24344">
              <a:solidFill>
                <a:srgbClr val="3B465D"/>
              </a:solidFill>
            </a:ln>
          </p:spPr>
          <p:txBody>
            <a:bodyPr wrap="square" lIns="0" tIns="0" rIns="0" bIns="0" rtlCol="0"/>
            <a:lstStyle/>
            <a:p>
              <a:endParaRPr/>
            </a:p>
          </p:txBody>
        </p:sp>
        <p:pic>
          <p:nvPicPr>
            <p:cNvPr id="25" name="object 25"/>
            <p:cNvPicPr/>
            <p:nvPr/>
          </p:nvPicPr>
          <p:blipFill>
            <a:blip r:embed="rId7" cstate="print"/>
            <a:stretch>
              <a:fillRect/>
            </a:stretch>
          </p:blipFill>
          <p:spPr>
            <a:xfrm>
              <a:off x="7647432" y="986027"/>
              <a:ext cx="472440" cy="473963"/>
            </a:xfrm>
            <a:prstGeom prst="rect">
              <a:avLst/>
            </a:prstGeom>
          </p:spPr>
        </p:pic>
      </p:grpSp>
      <p:sp>
        <p:nvSpPr>
          <p:cNvPr id="26" name="object 26"/>
          <p:cNvSpPr txBox="1"/>
          <p:nvPr/>
        </p:nvSpPr>
        <p:spPr>
          <a:xfrm>
            <a:off x="7575931" y="1467103"/>
            <a:ext cx="620395" cy="299720"/>
          </a:xfrm>
          <a:prstGeom prst="rect">
            <a:avLst/>
          </a:prstGeom>
        </p:spPr>
        <p:txBody>
          <a:bodyPr vert="horz" wrap="square" lIns="0" tIns="12700" rIns="0" bIns="0" rtlCol="0">
            <a:spAutoFit/>
          </a:bodyPr>
          <a:lstStyle/>
          <a:p>
            <a:pPr marL="12700" marR="5080" indent="34925">
              <a:lnSpc>
                <a:spcPct val="100000"/>
              </a:lnSpc>
              <a:spcBef>
                <a:spcPts val="100"/>
              </a:spcBef>
            </a:pPr>
            <a:r>
              <a:rPr sz="900" spc="-5" dirty="0">
                <a:solidFill>
                  <a:srgbClr val="3B465D"/>
                </a:solidFill>
                <a:latin typeface="Tahoma"/>
                <a:cs typeface="Tahoma"/>
              </a:rPr>
              <a:t>Spécialiste </a:t>
            </a:r>
            <a:r>
              <a:rPr sz="900" spc="-270" dirty="0">
                <a:solidFill>
                  <a:srgbClr val="3B465D"/>
                </a:solidFill>
                <a:latin typeface="Tahoma"/>
                <a:cs typeface="Tahoma"/>
              </a:rPr>
              <a:t> </a:t>
            </a:r>
            <a:r>
              <a:rPr sz="900" spc="-5" dirty="0">
                <a:solidFill>
                  <a:srgbClr val="3B465D"/>
                </a:solidFill>
                <a:latin typeface="Tahoma"/>
                <a:cs typeface="Tahoma"/>
              </a:rPr>
              <a:t>en</a:t>
            </a:r>
            <a:r>
              <a:rPr sz="900" spc="-60" dirty="0">
                <a:solidFill>
                  <a:srgbClr val="3B465D"/>
                </a:solidFill>
                <a:latin typeface="Tahoma"/>
                <a:cs typeface="Tahoma"/>
              </a:rPr>
              <a:t> </a:t>
            </a:r>
            <a:r>
              <a:rPr sz="900" spc="-5" dirty="0">
                <a:solidFill>
                  <a:srgbClr val="3B465D"/>
                </a:solidFill>
                <a:latin typeface="Tahoma"/>
                <a:cs typeface="Tahoma"/>
              </a:rPr>
              <a:t>intrusion</a:t>
            </a:r>
            <a:endParaRPr sz="900">
              <a:latin typeface="Tahoma"/>
              <a:cs typeface="Tahoma"/>
            </a:endParaRPr>
          </a:p>
        </p:txBody>
      </p:sp>
      <p:pic>
        <p:nvPicPr>
          <p:cNvPr id="27" name="object 27"/>
          <p:cNvPicPr/>
          <p:nvPr/>
        </p:nvPicPr>
        <p:blipFill>
          <a:blip r:embed="rId7" cstate="print"/>
          <a:stretch>
            <a:fillRect/>
          </a:stretch>
        </p:blipFill>
        <p:spPr>
          <a:xfrm>
            <a:off x="8284464" y="984503"/>
            <a:ext cx="472440" cy="472439"/>
          </a:xfrm>
          <a:prstGeom prst="rect">
            <a:avLst/>
          </a:prstGeom>
        </p:spPr>
      </p:pic>
      <p:sp>
        <p:nvSpPr>
          <p:cNvPr id="28" name="object 28"/>
          <p:cNvSpPr txBox="1"/>
          <p:nvPr/>
        </p:nvSpPr>
        <p:spPr>
          <a:xfrm>
            <a:off x="8275701" y="1467992"/>
            <a:ext cx="499109" cy="299720"/>
          </a:xfrm>
          <a:prstGeom prst="rect">
            <a:avLst/>
          </a:prstGeom>
        </p:spPr>
        <p:txBody>
          <a:bodyPr vert="horz" wrap="square" lIns="0" tIns="12700" rIns="0" bIns="0" rtlCol="0">
            <a:spAutoFit/>
          </a:bodyPr>
          <a:lstStyle/>
          <a:p>
            <a:pPr marL="86995" marR="5080" indent="-74930">
              <a:lnSpc>
                <a:spcPct val="100000"/>
              </a:lnSpc>
              <a:spcBef>
                <a:spcPts val="100"/>
              </a:spcBef>
            </a:pPr>
            <a:r>
              <a:rPr sz="900" dirty="0">
                <a:solidFill>
                  <a:srgbClr val="3B465D"/>
                </a:solidFill>
                <a:latin typeface="Tahoma"/>
                <a:cs typeface="Tahoma"/>
              </a:rPr>
              <a:t>A</a:t>
            </a:r>
            <a:r>
              <a:rPr sz="900" spc="-5" dirty="0">
                <a:solidFill>
                  <a:srgbClr val="3B465D"/>
                </a:solidFill>
                <a:latin typeface="Tahoma"/>
                <a:cs typeface="Tahoma"/>
              </a:rPr>
              <a:t>d</a:t>
            </a:r>
            <a:r>
              <a:rPr sz="900" dirty="0">
                <a:solidFill>
                  <a:srgbClr val="3B465D"/>
                </a:solidFill>
                <a:latin typeface="Tahoma"/>
                <a:cs typeface="Tahoma"/>
              </a:rPr>
              <a:t>min</a:t>
            </a:r>
            <a:r>
              <a:rPr sz="900" spc="-20" dirty="0">
                <a:solidFill>
                  <a:srgbClr val="3B465D"/>
                </a:solidFill>
                <a:latin typeface="Tahoma"/>
                <a:cs typeface="Tahoma"/>
              </a:rPr>
              <a:t> </a:t>
            </a:r>
            <a:r>
              <a:rPr sz="900" spc="-10" dirty="0">
                <a:solidFill>
                  <a:srgbClr val="3B465D"/>
                </a:solidFill>
                <a:latin typeface="Tahoma"/>
                <a:cs typeface="Tahoma"/>
              </a:rPr>
              <a:t>d</a:t>
            </a:r>
            <a:r>
              <a:rPr sz="900" dirty="0">
                <a:solidFill>
                  <a:srgbClr val="3B465D"/>
                </a:solidFill>
                <a:latin typeface="Tahoma"/>
                <a:cs typeface="Tahoma"/>
              </a:rPr>
              <a:t>e  </a:t>
            </a:r>
            <a:r>
              <a:rPr sz="900" spc="-5" dirty="0">
                <a:solidFill>
                  <a:srgbClr val="3B465D"/>
                </a:solidFill>
                <a:latin typeface="Tahoma"/>
                <a:cs typeface="Tahoma"/>
              </a:rPr>
              <a:t>botnet</a:t>
            </a:r>
            <a:endParaRPr sz="900">
              <a:latin typeface="Tahoma"/>
              <a:cs typeface="Tahoma"/>
            </a:endParaRPr>
          </a:p>
        </p:txBody>
      </p:sp>
      <p:sp>
        <p:nvSpPr>
          <p:cNvPr id="30" name="object 30"/>
          <p:cNvSpPr txBox="1"/>
          <p:nvPr/>
        </p:nvSpPr>
        <p:spPr>
          <a:xfrm>
            <a:off x="967841" y="6573189"/>
            <a:ext cx="1049655" cy="178435"/>
          </a:xfrm>
          <a:prstGeom prst="rect">
            <a:avLst/>
          </a:prstGeom>
        </p:spPr>
        <p:txBody>
          <a:bodyPr vert="horz" wrap="square" lIns="0" tIns="0" rIns="0" bIns="0" rtlCol="0">
            <a:spAutoFit/>
          </a:bodyPr>
          <a:lstStyle/>
          <a:p>
            <a:pPr marL="12700">
              <a:lnSpc>
                <a:spcPts val="1240"/>
              </a:lnSpc>
            </a:pPr>
            <a:r>
              <a:rPr sz="1200" spc="-5" dirty="0">
                <a:solidFill>
                  <a:srgbClr val="FFFFFF"/>
                </a:solidFill>
                <a:latin typeface="Calibri"/>
                <a:cs typeface="Calibri"/>
              </a:rPr>
              <a:t>Se</a:t>
            </a:r>
            <a:r>
              <a:rPr sz="1200" dirty="0">
                <a:solidFill>
                  <a:srgbClr val="FFFFFF"/>
                </a:solidFill>
                <a:latin typeface="Calibri"/>
                <a:cs typeface="Calibri"/>
              </a:rPr>
              <a:t>p</a:t>
            </a:r>
            <a:r>
              <a:rPr sz="1200" spc="-10" dirty="0">
                <a:solidFill>
                  <a:srgbClr val="FFFFFF"/>
                </a:solidFill>
                <a:latin typeface="Calibri"/>
                <a:cs typeface="Calibri"/>
              </a:rPr>
              <a:t>t</a:t>
            </a:r>
            <a:r>
              <a:rPr sz="1200" dirty="0">
                <a:solidFill>
                  <a:srgbClr val="FFFFFF"/>
                </a:solidFill>
                <a:latin typeface="Calibri"/>
                <a:cs typeface="Calibri"/>
              </a:rPr>
              <a:t>emb</a:t>
            </a:r>
            <a:r>
              <a:rPr sz="1200" spc="-25" dirty="0">
                <a:solidFill>
                  <a:srgbClr val="FFFFFF"/>
                </a:solidFill>
                <a:latin typeface="Calibri"/>
                <a:cs typeface="Calibri"/>
              </a:rPr>
              <a:t>r</a:t>
            </a:r>
            <a:r>
              <a:rPr sz="1200" dirty="0">
                <a:solidFill>
                  <a:srgbClr val="FFFFFF"/>
                </a:solidFill>
                <a:latin typeface="Calibri"/>
                <a:cs typeface="Calibri"/>
              </a:rPr>
              <a:t>e</a:t>
            </a:r>
            <a:r>
              <a:rPr sz="1200" spc="-30" dirty="0">
                <a:solidFill>
                  <a:srgbClr val="FFFFFF"/>
                </a:solidFill>
                <a:latin typeface="Calibri"/>
                <a:cs typeface="Calibri"/>
              </a:rPr>
              <a:t> </a:t>
            </a:r>
            <a:r>
              <a:rPr sz="1200" dirty="0">
                <a:solidFill>
                  <a:srgbClr val="FFFFFF"/>
                </a:solidFill>
                <a:latin typeface="Calibri"/>
                <a:cs typeface="Calibri"/>
              </a:rPr>
              <a:t>2021</a:t>
            </a:r>
            <a:endParaRPr sz="1200">
              <a:latin typeface="Calibri"/>
              <a:cs typeface="Calibri"/>
            </a:endParaRPr>
          </a:p>
        </p:txBody>
      </p:sp>
      <p:sp>
        <p:nvSpPr>
          <p:cNvPr id="31" name="object 31"/>
          <p:cNvSpPr txBox="1">
            <a:spLocks noGrp="1"/>
          </p:cNvSpPr>
          <p:nvPr>
            <p:ph type="dt" sz="half" idx="6"/>
          </p:nvPr>
        </p:nvSpPr>
        <p:spPr>
          <a:xfrm>
            <a:off x="4694682" y="6579819"/>
            <a:ext cx="3261359" cy="177800"/>
          </a:xfrm>
          <a:prstGeom prst="rect">
            <a:avLst/>
          </a:prstGeom>
        </p:spPr>
        <p:txBody>
          <a:bodyPr vert="horz" wrap="square" lIns="0" tIns="0" rIns="0" bIns="0" rtlCol="0">
            <a:spAutoFit/>
          </a:bodyPr>
          <a:lstStyle>
            <a:defPPr>
              <a:defRPr lang="fr-FR"/>
            </a:defPPr>
            <a:lvl1pPr marL="0" algn="l" defTabSz="914400" rtl="0" eaLnBrk="1" latinLnBrk="0" hangingPunct="1">
              <a:defRPr sz="1200" b="0" i="0" kern="1200">
                <a:solidFill>
                  <a:schemeClr val="bg1"/>
                </a:solidFill>
                <a:latin typeface="Calibri"/>
                <a:ea typeface="+mn-ea"/>
                <a:cs typeface="Calibri"/>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lnSpc>
                <a:spcPts val="1240"/>
              </a:lnSpc>
            </a:pPr>
            <a:r>
              <a:rPr lang="fr-FR" spc="-5"/>
              <a:t>Panorama</a:t>
            </a:r>
            <a:r>
              <a:rPr lang="fr-FR" spc="-25"/>
              <a:t> </a:t>
            </a:r>
            <a:r>
              <a:rPr lang="fr-FR"/>
              <a:t>de</a:t>
            </a:r>
            <a:r>
              <a:rPr lang="fr-FR" spc="-15"/>
              <a:t> </a:t>
            </a:r>
            <a:r>
              <a:rPr lang="fr-FR"/>
              <a:t>la </a:t>
            </a:r>
            <a:r>
              <a:rPr lang="fr-FR" spc="-5"/>
              <a:t>cybercriminalité</a:t>
            </a:r>
            <a:r>
              <a:rPr lang="fr-FR" spc="-30"/>
              <a:t> </a:t>
            </a:r>
            <a:r>
              <a:rPr lang="fr-FR"/>
              <a:t>– </a:t>
            </a:r>
            <a:r>
              <a:rPr lang="fr-FR" spc="-5"/>
              <a:t>Extrait</a:t>
            </a:r>
            <a:r>
              <a:rPr lang="fr-FR" spc="-20"/>
              <a:t> </a:t>
            </a:r>
            <a:r>
              <a:rPr lang="fr-FR"/>
              <a:t>pour</a:t>
            </a:r>
            <a:r>
              <a:rPr lang="fr-FR" spc="-25"/>
              <a:t> </a:t>
            </a:r>
            <a:r>
              <a:rPr lang="fr-FR"/>
              <a:t>le </a:t>
            </a:r>
            <a:r>
              <a:rPr lang="fr-FR" spc="-5"/>
              <a:t>FIC</a:t>
            </a:r>
            <a:endParaRPr spc="-5" dirty="0"/>
          </a:p>
        </p:txBody>
      </p:sp>
      <p:sp>
        <p:nvSpPr>
          <p:cNvPr id="32" name="object 32"/>
          <p:cNvSpPr txBox="1">
            <a:spLocks noGrp="1"/>
          </p:cNvSpPr>
          <p:nvPr>
            <p:ph type="ftr" sz="quarter" idx="5"/>
          </p:nvPr>
        </p:nvSpPr>
        <p:spPr>
          <a:xfrm>
            <a:off x="10995152" y="6573189"/>
            <a:ext cx="687070" cy="178434"/>
          </a:xfrm>
          <a:prstGeom prst="rect">
            <a:avLst/>
          </a:prstGeom>
        </p:spPr>
        <p:txBody>
          <a:bodyPr vert="horz" wrap="square" lIns="0" tIns="0" rIns="0" bIns="0" rtlCol="0">
            <a:spAutoFit/>
          </a:bodyPr>
          <a:lstStyle>
            <a:defPPr>
              <a:defRPr lang="fr-FR"/>
            </a:defPPr>
            <a:lvl1pPr marL="0" algn="l" defTabSz="914400" rtl="0" eaLnBrk="1" latinLnBrk="0" hangingPunct="1">
              <a:defRPr sz="1200" b="0" i="0" kern="1200">
                <a:solidFill>
                  <a:schemeClr val="bg1"/>
                </a:solidFill>
                <a:latin typeface="Calibri"/>
                <a:ea typeface="+mn-ea"/>
                <a:cs typeface="Calibri"/>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lnSpc>
                <a:spcPts val="1240"/>
              </a:lnSpc>
            </a:pPr>
            <a:r>
              <a:rPr lang="fr-FR" spc="-5"/>
              <a:t>#</a:t>
            </a:r>
            <a:r>
              <a:rPr lang="fr-FR" spc="-25"/>
              <a:t>P</a:t>
            </a:r>
            <a:r>
              <a:rPr lang="fr-FR"/>
              <a:t>an</a:t>
            </a:r>
            <a:r>
              <a:rPr lang="fr-FR" spc="-5"/>
              <a:t>ocrim</a:t>
            </a:r>
            <a:endParaRPr spc="-5" dirty="0"/>
          </a:p>
        </p:txBody>
      </p:sp>
      <p:sp>
        <p:nvSpPr>
          <p:cNvPr id="29" name="object 29"/>
          <p:cNvSpPr txBox="1"/>
          <p:nvPr/>
        </p:nvSpPr>
        <p:spPr>
          <a:xfrm>
            <a:off x="7806690" y="552449"/>
            <a:ext cx="775335" cy="330200"/>
          </a:xfrm>
          <a:prstGeom prst="rect">
            <a:avLst/>
          </a:prstGeom>
        </p:spPr>
        <p:txBody>
          <a:bodyPr vert="horz" wrap="square" lIns="0" tIns="12065" rIns="0" bIns="0" rtlCol="0">
            <a:spAutoFit/>
          </a:bodyPr>
          <a:lstStyle/>
          <a:p>
            <a:pPr algn="ctr">
              <a:lnSpc>
                <a:spcPct val="100000"/>
              </a:lnSpc>
              <a:spcBef>
                <a:spcPts val="95"/>
              </a:spcBef>
            </a:pPr>
            <a:r>
              <a:rPr sz="1000" b="1" spc="-10" dirty="0">
                <a:solidFill>
                  <a:srgbClr val="3B465D"/>
                </a:solidFill>
                <a:latin typeface="Tahoma"/>
                <a:cs typeface="Tahoma"/>
              </a:rPr>
              <a:t>Revendeurs</a:t>
            </a:r>
            <a:endParaRPr sz="1000">
              <a:latin typeface="Tahoma"/>
              <a:cs typeface="Tahoma"/>
            </a:endParaRPr>
          </a:p>
          <a:p>
            <a:pPr marL="635" algn="ctr">
              <a:lnSpc>
                <a:spcPct val="100000"/>
              </a:lnSpc>
            </a:pPr>
            <a:r>
              <a:rPr sz="1000" b="1" spc="-5" dirty="0">
                <a:solidFill>
                  <a:srgbClr val="3B465D"/>
                </a:solidFill>
                <a:latin typeface="Tahoma"/>
                <a:cs typeface="Tahoma"/>
              </a:rPr>
              <a:t>d’accès</a:t>
            </a:r>
            <a:endParaRPr sz="1000">
              <a:latin typeface="Tahoma"/>
              <a:cs typeface="Tahoma"/>
            </a:endParaRPr>
          </a:p>
        </p:txBody>
      </p:sp>
      <p:sp>
        <p:nvSpPr>
          <p:cNvPr id="34" name="Titre 33">
            <a:extLst>
              <a:ext uri="{FF2B5EF4-FFF2-40B4-BE49-F238E27FC236}">
                <a16:creationId xmlns:a16="http://schemas.microsoft.com/office/drawing/2014/main" id="{C34D15EE-1E6D-4EBF-A174-3B910FC608BA}"/>
              </a:ext>
            </a:extLst>
          </p:cNvPr>
          <p:cNvSpPr>
            <a:spLocks noGrp="1"/>
          </p:cNvSpPr>
          <p:nvPr>
            <p:ph type="title"/>
          </p:nvPr>
        </p:nvSpPr>
        <p:spPr/>
        <p:txBody>
          <a:bodyPr/>
          <a:lstStyle/>
          <a:p>
            <a:r>
              <a:rPr lang="fr-FR" sz="4400" spc="-30" dirty="0">
                <a:solidFill>
                  <a:srgbClr val="02AD53"/>
                </a:solidFill>
                <a:latin typeface="Helvetica" panose="020B0504020202030204" pitchFamily="34" charset="0"/>
                <a:cs typeface="Calibri"/>
              </a:rPr>
              <a:t>Écosystème</a:t>
            </a:r>
            <a:r>
              <a:rPr lang="fr-FR" sz="4400" spc="-60" dirty="0">
                <a:solidFill>
                  <a:srgbClr val="02AD53"/>
                </a:solidFill>
                <a:latin typeface="Helvetica" panose="020B0504020202030204" pitchFamily="34" charset="0"/>
                <a:cs typeface="Calibri"/>
              </a:rPr>
              <a:t> </a:t>
            </a:r>
            <a:r>
              <a:rPr lang="fr-FR" sz="4400" dirty="0">
                <a:solidFill>
                  <a:srgbClr val="02AD53"/>
                </a:solidFill>
                <a:latin typeface="Helvetica" panose="020B0504020202030204" pitchFamily="34" charset="0"/>
                <a:cs typeface="Calibri"/>
              </a:rPr>
              <a:t>du</a:t>
            </a:r>
            <a:r>
              <a:rPr lang="fr-FR" sz="4400" spc="-35" dirty="0">
                <a:solidFill>
                  <a:srgbClr val="02AD53"/>
                </a:solidFill>
                <a:latin typeface="Helvetica" panose="020B0504020202030204" pitchFamily="34" charset="0"/>
                <a:cs typeface="Calibri"/>
              </a:rPr>
              <a:t> </a:t>
            </a:r>
            <a:r>
              <a:rPr lang="fr-FR" sz="4400" spc="-10" dirty="0">
                <a:solidFill>
                  <a:srgbClr val="02AD53"/>
                </a:solidFill>
                <a:latin typeface="Helvetica" panose="020B0504020202030204" pitchFamily="34" charset="0"/>
                <a:cs typeface="Calibri"/>
              </a:rPr>
              <a:t>cybercrime</a:t>
            </a:r>
            <a:br>
              <a:rPr lang="fr-FR" sz="4400" dirty="0">
                <a:solidFill>
                  <a:srgbClr val="02AD53"/>
                </a:solidFill>
                <a:latin typeface="Helvetica" panose="020B0504020202030204" pitchFamily="34" charset="0"/>
                <a:cs typeface="Calibri"/>
              </a:rPr>
            </a:br>
            <a:endParaRPr lang="fr-FR" dirty="0"/>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object 3"/>
          <p:cNvGrpSpPr/>
          <p:nvPr/>
        </p:nvGrpSpPr>
        <p:grpSpPr>
          <a:xfrm>
            <a:off x="5806566" y="2313558"/>
            <a:ext cx="2625725" cy="2625725"/>
            <a:chOff x="5806566" y="2313558"/>
            <a:chExt cx="2625725" cy="2625725"/>
          </a:xfrm>
        </p:grpSpPr>
        <p:sp>
          <p:nvSpPr>
            <p:cNvPr id="4" name="object 4"/>
            <p:cNvSpPr/>
            <p:nvPr/>
          </p:nvSpPr>
          <p:spPr>
            <a:xfrm>
              <a:off x="5818631" y="2325623"/>
              <a:ext cx="2601595" cy="2601595"/>
            </a:xfrm>
            <a:custGeom>
              <a:avLst/>
              <a:gdLst/>
              <a:ahLst/>
              <a:cxnLst/>
              <a:rect l="l" t="t" r="r" b="b"/>
              <a:pathLst>
                <a:path w="2601595" h="2601595">
                  <a:moveTo>
                    <a:pt x="0" y="1300733"/>
                  </a:moveTo>
                  <a:lnTo>
                    <a:pt x="897" y="1251965"/>
                  </a:lnTo>
                  <a:lnTo>
                    <a:pt x="3567" y="1203650"/>
                  </a:lnTo>
                  <a:lnTo>
                    <a:pt x="7979" y="1155820"/>
                  </a:lnTo>
                  <a:lnTo>
                    <a:pt x="14101" y="1108506"/>
                  </a:lnTo>
                  <a:lnTo>
                    <a:pt x="21903" y="1061740"/>
                  </a:lnTo>
                  <a:lnTo>
                    <a:pt x="31352" y="1015553"/>
                  </a:lnTo>
                  <a:lnTo>
                    <a:pt x="42417" y="969976"/>
                  </a:lnTo>
                  <a:lnTo>
                    <a:pt x="55066" y="925041"/>
                  </a:lnTo>
                  <a:lnTo>
                    <a:pt x="69269" y="880780"/>
                  </a:lnTo>
                  <a:lnTo>
                    <a:pt x="84994" y="837223"/>
                  </a:lnTo>
                  <a:lnTo>
                    <a:pt x="102209" y="794402"/>
                  </a:lnTo>
                  <a:lnTo>
                    <a:pt x="120883" y="752349"/>
                  </a:lnTo>
                  <a:lnTo>
                    <a:pt x="140984" y="711095"/>
                  </a:lnTo>
                  <a:lnTo>
                    <a:pt x="162482" y="670672"/>
                  </a:lnTo>
                  <a:lnTo>
                    <a:pt x="185344" y="631110"/>
                  </a:lnTo>
                  <a:lnTo>
                    <a:pt x="209540" y="592442"/>
                  </a:lnTo>
                  <a:lnTo>
                    <a:pt x="235037" y="554699"/>
                  </a:lnTo>
                  <a:lnTo>
                    <a:pt x="261805" y="517911"/>
                  </a:lnTo>
                  <a:lnTo>
                    <a:pt x="289812" y="482111"/>
                  </a:lnTo>
                  <a:lnTo>
                    <a:pt x="319026" y="447331"/>
                  </a:lnTo>
                  <a:lnTo>
                    <a:pt x="349417" y="413600"/>
                  </a:lnTo>
                  <a:lnTo>
                    <a:pt x="380952" y="380952"/>
                  </a:lnTo>
                  <a:lnTo>
                    <a:pt x="413600" y="349417"/>
                  </a:lnTo>
                  <a:lnTo>
                    <a:pt x="447331" y="319026"/>
                  </a:lnTo>
                  <a:lnTo>
                    <a:pt x="482111" y="289812"/>
                  </a:lnTo>
                  <a:lnTo>
                    <a:pt x="517911" y="261805"/>
                  </a:lnTo>
                  <a:lnTo>
                    <a:pt x="554699" y="235037"/>
                  </a:lnTo>
                  <a:lnTo>
                    <a:pt x="592442" y="209540"/>
                  </a:lnTo>
                  <a:lnTo>
                    <a:pt x="631110" y="185344"/>
                  </a:lnTo>
                  <a:lnTo>
                    <a:pt x="670672" y="162482"/>
                  </a:lnTo>
                  <a:lnTo>
                    <a:pt x="711095" y="140984"/>
                  </a:lnTo>
                  <a:lnTo>
                    <a:pt x="752349" y="120883"/>
                  </a:lnTo>
                  <a:lnTo>
                    <a:pt x="794402" y="102209"/>
                  </a:lnTo>
                  <a:lnTo>
                    <a:pt x="837223" y="84994"/>
                  </a:lnTo>
                  <a:lnTo>
                    <a:pt x="880780" y="69269"/>
                  </a:lnTo>
                  <a:lnTo>
                    <a:pt x="925041" y="55066"/>
                  </a:lnTo>
                  <a:lnTo>
                    <a:pt x="969976" y="42417"/>
                  </a:lnTo>
                  <a:lnTo>
                    <a:pt x="1015553" y="31352"/>
                  </a:lnTo>
                  <a:lnTo>
                    <a:pt x="1061740" y="21903"/>
                  </a:lnTo>
                  <a:lnTo>
                    <a:pt x="1108506" y="14101"/>
                  </a:lnTo>
                  <a:lnTo>
                    <a:pt x="1155820" y="7979"/>
                  </a:lnTo>
                  <a:lnTo>
                    <a:pt x="1203650" y="3567"/>
                  </a:lnTo>
                  <a:lnTo>
                    <a:pt x="1251965" y="897"/>
                  </a:lnTo>
                  <a:lnTo>
                    <a:pt x="1300734" y="0"/>
                  </a:lnTo>
                  <a:lnTo>
                    <a:pt x="1349494" y="897"/>
                  </a:lnTo>
                  <a:lnTo>
                    <a:pt x="1397801" y="3567"/>
                  </a:lnTo>
                  <a:lnTo>
                    <a:pt x="1445624" y="7979"/>
                  </a:lnTo>
                  <a:lnTo>
                    <a:pt x="1492932" y="14101"/>
                  </a:lnTo>
                  <a:lnTo>
                    <a:pt x="1539693" y="21903"/>
                  </a:lnTo>
                  <a:lnTo>
                    <a:pt x="1585876" y="31352"/>
                  </a:lnTo>
                  <a:lnTo>
                    <a:pt x="1631448" y="42417"/>
                  </a:lnTo>
                  <a:lnTo>
                    <a:pt x="1676379" y="55066"/>
                  </a:lnTo>
                  <a:lnTo>
                    <a:pt x="1720638" y="69269"/>
                  </a:lnTo>
                  <a:lnTo>
                    <a:pt x="1764192" y="84994"/>
                  </a:lnTo>
                  <a:lnTo>
                    <a:pt x="1807011" y="102209"/>
                  </a:lnTo>
                  <a:lnTo>
                    <a:pt x="1849063" y="120883"/>
                  </a:lnTo>
                  <a:lnTo>
                    <a:pt x="1890316" y="140984"/>
                  </a:lnTo>
                  <a:lnTo>
                    <a:pt x="1930739" y="162482"/>
                  </a:lnTo>
                  <a:lnTo>
                    <a:pt x="1970300" y="185344"/>
                  </a:lnTo>
                  <a:lnTo>
                    <a:pt x="2008969" y="209540"/>
                  </a:lnTo>
                  <a:lnTo>
                    <a:pt x="2046713" y="235037"/>
                  </a:lnTo>
                  <a:lnTo>
                    <a:pt x="2083501" y="261805"/>
                  </a:lnTo>
                  <a:lnTo>
                    <a:pt x="2119302" y="289812"/>
                  </a:lnTo>
                  <a:lnTo>
                    <a:pt x="2154085" y="319026"/>
                  </a:lnTo>
                  <a:lnTo>
                    <a:pt x="2187817" y="349417"/>
                  </a:lnTo>
                  <a:lnTo>
                    <a:pt x="2220467" y="380952"/>
                  </a:lnTo>
                  <a:lnTo>
                    <a:pt x="2252005" y="413600"/>
                  </a:lnTo>
                  <a:lnTo>
                    <a:pt x="2282398" y="447331"/>
                  </a:lnTo>
                  <a:lnTo>
                    <a:pt x="2311615" y="482111"/>
                  </a:lnTo>
                  <a:lnTo>
                    <a:pt x="2339624" y="517911"/>
                  </a:lnTo>
                  <a:lnTo>
                    <a:pt x="2366395" y="554699"/>
                  </a:lnTo>
                  <a:lnTo>
                    <a:pt x="2391895" y="592442"/>
                  </a:lnTo>
                  <a:lnTo>
                    <a:pt x="2416094" y="631110"/>
                  </a:lnTo>
                  <a:lnTo>
                    <a:pt x="2438959" y="670672"/>
                  </a:lnTo>
                  <a:lnTo>
                    <a:pt x="2460459" y="711095"/>
                  </a:lnTo>
                  <a:lnTo>
                    <a:pt x="2480564" y="752349"/>
                  </a:lnTo>
                  <a:lnTo>
                    <a:pt x="2499240" y="794402"/>
                  </a:lnTo>
                  <a:lnTo>
                    <a:pt x="2516458" y="837223"/>
                  </a:lnTo>
                  <a:lnTo>
                    <a:pt x="2532185" y="880780"/>
                  </a:lnTo>
                  <a:lnTo>
                    <a:pt x="2546391" y="925041"/>
                  </a:lnTo>
                  <a:lnTo>
                    <a:pt x="2559042" y="969976"/>
                  </a:lnTo>
                  <a:lnTo>
                    <a:pt x="2570109" y="1015553"/>
                  </a:lnTo>
                  <a:lnTo>
                    <a:pt x="2579560" y="1061740"/>
                  </a:lnTo>
                  <a:lnTo>
                    <a:pt x="2587363" y="1108506"/>
                  </a:lnTo>
                  <a:lnTo>
                    <a:pt x="2593486" y="1155820"/>
                  </a:lnTo>
                  <a:lnTo>
                    <a:pt x="2597899" y="1203650"/>
                  </a:lnTo>
                  <a:lnTo>
                    <a:pt x="2600570" y="1251965"/>
                  </a:lnTo>
                  <a:lnTo>
                    <a:pt x="2601467" y="1300733"/>
                  </a:lnTo>
                  <a:lnTo>
                    <a:pt x="2600570" y="1349494"/>
                  </a:lnTo>
                  <a:lnTo>
                    <a:pt x="2597899" y="1397801"/>
                  </a:lnTo>
                  <a:lnTo>
                    <a:pt x="2593486" y="1445624"/>
                  </a:lnTo>
                  <a:lnTo>
                    <a:pt x="2587363" y="1492932"/>
                  </a:lnTo>
                  <a:lnTo>
                    <a:pt x="2579560" y="1539693"/>
                  </a:lnTo>
                  <a:lnTo>
                    <a:pt x="2570109" y="1585876"/>
                  </a:lnTo>
                  <a:lnTo>
                    <a:pt x="2559042" y="1631448"/>
                  </a:lnTo>
                  <a:lnTo>
                    <a:pt x="2546391" y="1676379"/>
                  </a:lnTo>
                  <a:lnTo>
                    <a:pt x="2532185" y="1720638"/>
                  </a:lnTo>
                  <a:lnTo>
                    <a:pt x="2516458" y="1764192"/>
                  </a:lnTo>
                  <a:lnTo>
                    <a:pt x="2499240" y="1807011"/>
                  </a:lnTo>
                  <a:lnTo>
                    <a:pt x="2480564" y="1849063"/>
                  </a:lnTo>
                  <a:lnTo>
                    <a:pt x="2460459" y="1890316"/>
                  </a:lnTo>
                  <a:lnTo>
                    <a:pt x="2438959" y="1930739"/>
                  </a:lnTo>
                  <a:lnTo>
                    <a:pt x="2416094" y="1970300"/>
                  </a:lnTo>
                  <a:lnTo>
                    <a:pt x="2391895" y="2008969"/>
                  </a:lnTo>
                  <a:lnTo>
                    <a:pt x="2366395" y="2046713"/>
                  </a:lnTo>
                  <a:lnTo>
                    <a:pt x="2339624" y="2083501"/>
                  </a:lnTo>
                  <a:lnTo>
                    <a:pt x="2311615" y="2119302"/>
                  </a:lnTo>
                  <a:lnTo>
                    <a:pt x="2282398" y="2154085"/>
                  </a:lnTo>
                  <a:lnTo>
                    <a:pt x="2252005" y="2187817"/>
                  </a:lnTo>
                  <a:lnTo>
                    <a:pt x="2220467" y="2220468"/>
                  </a:lnTo>
                  <a:lnTo>
                    <a:pt x="2187817" y="2252005"/>
                  </a:lnTo>
                  <a:lnTo>
                    <a:pt x="2154085" y="2282398"/>
                  </a:lnTo>
                  <a:lnTo>
                    <a:pt x="2119302" y="2311615"/>
                  </a:lnTo>
                  <a:lnTo>
                    <a:pt x="2083501" y="2339624"/>
                  </a:lnTo>
                  <a:lnTo>
                    <a:pt x="2046713" y="2366395"/>
                  </a:lnTo>
                  <a:lnTo>
                    <a:pt x="2008969" y="2391895"/>
                  </a:lnTo>
                  <a:lnTo>
                    <a:pt x="1970300" y="2416094"/>
                  </a:lnTo>
                  <a:lnTo>
                    <a:pt x="1930739" y="2438959"/>
                  </a:lnTo>
                  <a:lnTo>
                    <a:pt x="1890316" y="2460459"/>
                  </a:lnTo>
                  <a:lnTo>
                    <a:pt x="1849063" y="2480564"/>
                  </a:lnTo>
                  <a:lnTo>
                    <a:pt x="1807011" y="2499240"/>
                  </a:lnTo>
                  <a:lnTo>
                    <a:pt x="1764192" y="2516458"/>
                  </a:lnTo>
                  <a:lnTo>
                    <a:pt x="1720638" y="2532185"/>
                  </a:lnTo>
                  <a:lnTo>
                    <a:pt x="1676379" y="2546391"/>
                  </a:lnTo>
                  <a:lnTo>
                    <a:pt x="1631448" y="2559042"/>
                  </a:lnTo>
                  <a:lnTo>
                    <a:pt x="1585876" y="2570109"/>
                  </a:lnTo>
                  <a:lnTo>
                    <a:pt x="1539693" y="2579560"/>
                  </a:lnTo>
                  <a:lnTo>
                    <a:pt x="1492932" y="2587363"/>
                  </a:lnTo>
                  <a:lnTo>
                    <a:pt x="1445624" y="2593486"/>
                  </a:lnTo>
                  <a:lnTo>
                    <a:pt x="1397801" y="2597899"/>
                  </a:lnTo>
                  <a:lnTo>
                    <a:pt x="1349494" y="2600570"/>
                  </a:lnTo>
                  <a:lnTo>
                    <a:pt x="1300734" y="2601468"/>
                  </a:lnTo>
                  <a:lnTo>
                    <a:pt x="1251965" y="2600570"/>
                  </a:lnTo>
                  <a:lnTo>
                    <a:pt x="1203650" y="2597899"/>
                  </a:lnTo>
                  <a:lnTo>
                    <a:pt x="1155820" y="2593486"/>
                  </a:lnTo>
                  <a:lnTo>
                    <a:pt x="1108506" y="2587363"/>
                  </a:lnTo>
                  <a:lnTo>
                    <a:pt x="1061740" y="2579560"/>
                  </a:lnTo>
                  <a:lnTo>
                    <a:pt x="1015553" y="2570109"/>
                  </a:lnTo>
                  <a:lnTo>
                    <a:pt x="969976" y="2559042"/>
                  </a:lnTo>
                  <a:lnTo>
                    <a:pt x="925041" y="2546391"/>
                  </a:lnTo>
                  <a:lnTo>
                    <a:pt x="880780" y="2532185"/>
                  </a:lnTo>
                  <a:lnTo>
                    <a:pt x="837223" y="2516458"/>
                  </a:lnTo>
                  <a:lnTo>
                    <a:pt x="794402" y="2499240"/>
                  </a:lnTo>
                  <a:lnTo>
                    <a:pt x="752349" y="2480564"/>
                  </a:lnTo>
                  <a:lnTo>
                    <a:pt x="711095" y="2460459"/>
                  </a:lnTo>
                  <a:lnTo>
                    <a:pt x="670672" y="2438959"/>
                  </a:lnTo>
                  <a:lnTo>
                    <a:pt x="631110" y="2416094"/>
                  </a:lnTo>
                  <a:lnTo>
                    <a:pt x="592442" y="2391895"/>
                  </a:lnTo>
                  <a:lnTo>
                    <a:pt x="554699" y="2366395"/>
                  </a:lnTo>
                  <a:lnTo>
                    <a:pt x="517911" y="2339624"/>
                  </a:lnTo>
                  <a:lnTo>
                    <a:pt x="482111" y="2311615"/>
                  </a:lnTo>
                  <a:lnTo>
                    <a:pt x="447331" y="2282398"/>
                  </a:lnTo>
                  <a:lnTo>
                    <a:pt x="413600" y="2252005"/>
                  </a:lnTo>
                  <a:lnTo>
                    <a:pt x="380952" y="2220467"/>
                  </a:lnTo>
                  <a:lnTo>
                    <a:pt x="349417" y="2187817"/>
                  </a:lnTo>
                  <a:lnTo>
                    <a:pt x="319026" y="2154085"/>
                  </a:lnTo>
                  <a:lnTo>
                    <a:pt x="289812" y="2119302"/>
                  </a:lnTo>
                  <a:lnTo>
                    <a:pt x="261805" y="2083501"/>
                  </a:lnTo>
                  <a:lnTo>
                    <a:pt x="235037" y="2046713"/>
                  </a:lnTo>
                  <a:lnTo>
                    <a:pt x="209540" y="2008969"/>
                  </a:lnTo>
                  <a:lnTo>
                    <a:pt x="185344" y="1970300"/>
                  </a:lnTo>
                  <a:lnTo>
                    <a:pt x="162482" y="1930739"/>
                  </a:lnTo>
                  <a:lnTo>
                    <a:pt x="140984" y="1890316"/>
                  </a:lnTo>
                  <a:lnTo>
                    <a:pt x="120883" y="1849063"/>
                  </a:lnTo>
                  <a:lnTo>
                    <a:pt x="102209" y="1807011"/>
                  </a:lnTo>
                  <a:lnTo>
                    <a:pt x="84994" y="1764192"/>
                  </a:lnTo>
                  <a:lnTo>
                    <a:pt x="69269" y="1720638"/>
                  </a:lnTo>
                  <a:lnTo>
                    <a:pt x="55066" y="1676379"/>
                  </a:lnTo>
                  <a:lnTo>
                    <a:pt x="42417" y="1631448"/>
                  </a:lnTo>
                  <a:lnTo>
                    <a:pt x="31352" y="1585876"/>
                  </a:lnTo>
                  <a:lnTo>
                    <a:pt x="21903" y="1539693"/>
                  </a:lnTo>
                  <a:lnTo>
                    <a:pt x="14101" y="1492932"/>
                  </a:lnTo>
                  <a:lnTo>
                    <a:pt x="7979" y="1445624"/>
                  </a:lnTo>
                  <a:lnTo>
                    <a:pt x="3567" y="1397801"/>
                  </a:lnTo>
                  <a:lnTo>
                    <a:pt x="897" y="1349494"/>
                  </a:lnTo>
                  <a:lnTo>
                    <a:pt x="0" y="1300733"/>
                  </a:lnTo>
                  <a:close/>
                </a:path>
              </a:pathLst>
            </a:custGeom>
            <a:ln w="24033">
              <a:solidFill>
                <a:srgbClr val="B14669"/>
              </a:solidFill>
            </a:ln>
          </p:spPr>
          <p:txBody>
            <a:bodyPr wrap="square" lIns="0" tIns="0" rIns="0" bIns="0" rtlCol="0"/>
            <a:lstStyle/>
            <a:p>
              <a:endParaRPr/>
            </a:p>
          </p:txBody>
        </p:sp>
        <p:pic>
          <p:nvPicPr>
            <p:cNvPr id="5" name="object 5"/>
            <p:cNvPicPr/>
            <p:nvPr/>
          </p:nvPicPr>
          <p:blipFill>
            <a:blip r:embed="rId2" cstate="print"/>
            <a:stretch>
              <a:fillRect/>
            </a:stretch>
          </p:blipFill>
          <p:spPr>
            <a:xfrm>
              <a:off x="6327402" y="3651844"/>
              <a:ext cx="274809" cy="442803"/>
            </a:xfrm>
            <a:prstGeom prst="rect">
              <a:avLst/>
            </a:prstGeom>
          </p:spPr>
        </p:pic>
      </p:grpSp>
      <p:sp>
        <p:nvSpPr>
          <p:cNvPr id="6" name="object 6"/>
          <p:cNvSpPr txBox="1"/>
          <p:nvPr/>
        </p:nvSpPr>
        <p:spPr>
          <a:xfrm>
            <a:off x="6027165" y="4148073"/>
            <a:ext cx="878205" cy="295275"/>
          </a:xfrm>
          <a:prstGeom prst="rect">
            <a:avLst/>
          </a:prstGeom>
        </p:spPr>
        <p:txBody>
          <a:bodyPr vert="horz" wrap="square" lIns="0" tIns="12700" rIns="0" bIns="0" rtlCol="0">
            <a:spAutoFit/>
          </a:bodyPr>
          <a:lstStyle/>
          <a:p>
            <a:pPr marL="140335" marR="5080" indent="-128270">
              <a:lnSpc>
                <a:spcPct val="103499"/>
              </a:lnSpc>
              <a:spcBef>
                <a:spcPts val="100"/>
              </a:spcBef>
            </a:pPr>
            <a:r>
              <a:rPr sz="850" spc="15" dirty="0">
                <a:solidFill>
                  <a:srgbClr val="3B465D"/>
                </a:solidFill>
                <a:latin typeface="Tahoma"/>
                <a:cs typeface="Tahoma"/>
              </a:rPr>
              <a:t>Maître</a:t>
            </a:r>
            <a:r>
              <a:rPr sz="850" spc="-60" dirty="0">
                <a:solidFill>
                  <a:srgbClr val="3B465D"/>
                </a:solidFill>
                <a:latin typeface="Tahoma"/>
                <a:cs typeface="Tahoma"/>
              </a:rPr>
              <a:t> </a:t>
            </a:r>
            <a:r>
              <a:rPr sz="850" spc="15" dirty="0">
                <a:solidFill>
                  <a:srgbClr val="3B465D"/>
                </a:solidFill>
                <a:latin typeface="Tahoma"/>
                <a:cs typeface="Tahoma"/>
              </a:rPr>
              <a:t>chanteur</a:t>
            </a:r>
            <a:r>
              <a:rPr sz="850" spc="-55" dirty="0">
                <a:solidFill>
                  <a:srgbClr val="3B465D"/>
                </a:solidFill>
                <a:latin typeface="Tahoma"/>
                <a:cs typeface="Tahoma"/>
              </a:rPr>
              <a:t> </a:t>
            </a:r>
            <a:r>
              <a:rPr sz="850" spc="10" dirty="0">
                <a:solidFill>
                  <a:srgbClr val="3B465D"/>
                </a:solidFill>
                <a:latin typeface="Tahoma"/>
                <a:cs typeface="Tahoma"/>
              </a:rPr>
              <a:t>/ </a:t>
            </a:r>
            <a:r>
              <a:rPr sz="850" spc="-250" dirty="0">
                <a:solidFill>
                  <a:srgbClr val="3B465D"/>
                </a:solidFill>
                <a:latin typeface="Tahoma"/>
                <a:cs typeface="Tahoma"/>
              </a:rPr>
              <a:t> </a:t>
            </a:r>
            <a:r>
              <a:rPr sz="850" spc="10" dirty="0">
                <a:solidFill>
                  <a:srgbClr val="3B465D"/>
                </a:solidFill>
                <a:latin typeface="Tahoma"/>
                <a:cs typeface="Tahoma"/>
              </a:rPr>
              <a:t>Négociateur</a:t>
            </a:r>
            <a:endParaRPr sz="850">
              <a:latin typeface="Tahoma"/>
              <a:cs typeface="Tahoma"/>
            </a:endParaRPr>
          </a:p>
        </p:txBody>
      </p:sp>
      <p:grpSp>
        <p:nvGrpSpPr>
          <p:cNvPr id="7" name="object 7"/>
          <p:cNvGrpSpPr/>
          <p:nvPr/>
        </p:nvGrpSpPr>
        <p:grpSpPr>
          <a:xfrm>
            <a:off x="6592578" y="2920324"/>
            <a:ext cx="1448435" cy="1174750"/>
            <a:chOff x="6592578" y="2920324"/>
            <a:chExt cx="1448435" cy="1174750"/>
          </a:xfrm>
        </p:grpSpPr>
        <p:pic>
          <p:nvPicPr>
            <p:cNvPr id="8" name="object 8"/>
            <p:cNvPicPr/>
            <p:nvPr/>
          </p:nvPicPr>
          <p:blipFill>
            <a:blip r:embed="rId2" cstate="print"/>
            <a:stretch>
              <a:fillRect/>
            </a:stretch>
          </p:blipFill>
          <p:spPr>
            <a:xfrm>
              <a:off x="6592578" y="2920324"/>
              <a:ext cx="274809" cy="442803"/>
            </a:xfrm>
            <a:prstGeom prst="rect">
              <a:avLst/>
            </a:prstGeom>
          </p:spPr>
        </p:pic>
        <p:pic>
          <p:nvPicPr>
            <p:cNvPr id="9" name="object 9"/>
            <p:cNvPicPr/>
            <p:nvPr/>
          </p:nvPicPr>
          <p:blipFill>
            <a:blip r:embed="rId2" cstate="print"/>
            <a:stretch>
              <a:fillRect/>
            </a:stretch>
          </p:blipFill>
          <p:spPr>
            <a:xfrm>
              <a:off x="7766059" y="3651844"/>
              <a:ext cx="274809" cy="442803"/>
            </a:xfrm>
            <a:prstGeom prst="rect">
              <a:avLst/>
            </a:prstGeom>
          </p:spPr>
        </p:pic>
      </p:grpSp>
      <p:sp>
        <p:nvSpPr>
          <p:cNvPr id="10" name="object 10"/>
          <p:cNvSpPr txBox="1"/>
          <p:nvPr/>
        </p:nvSpPr>
        <p:spPr>
          <a:xfrm>
            <a:off x="6510019" y="3416553"/>
            <a:ext cx="1209675" cy="295275"/>
          </a:xfrm>
          <a:prstGeom prst="rect">
            <a:avLst/>
          </a:prstGeom>
        </p:spPr>
        <p:txBody>
          <a:bodyPr vert="horz" wrap="square" lIns="0" tIns="12700" rIns="0" bIns="0" rtlCol="0">
            <a:spAutoFit/>
          </a:bodyPr>
          <a:lstStyle/>
          <a:p>
            <a:pPr marL="140335" marR="5080" indent="-128270">
              <a:lnSpc>
                <a:spcPct val="103499"/>
              </a:lnSpc>
              <a:spcBef>
                <a:spcPts val="100"/>
              </a:spcBef>
            </a:pPr>
            <a:r>
              <a:rPr sz="850" spc="15" dirty="0">
                <a:solidFill>
                  <a:srgbClr val="3B465D"/>
                </a:solidFill>
                <a:latin typeface="Tahoma"/>
                <a:cs typeface="Tahoma"/>
              </a:rPr>
              <a:t>Equipe</a:t>
            </a:r>
            <a:r>
              <a:rPr sz="850" spc="-30" dirty="0">
                <a:solidFill>
                  <a:srgbClr val="3B465D"/>
                </a:solidFill>
                <a:latin typeface="Tahoma"/>
                <a:cs typeface="Tahoma"/>
              </a:rPr>
              <a:t> </a:t>
            </a:r>
            <a:r>
              <a:rPr sz="850" spc="20" dirty="0">
                <a:solidFill>
                  <a:srgbClr val="3B465D"/>
                </a:solidFill>
                <a:latin typeface="Tahoma"/>
                <a:cs typeface="Tahoma"/>
              </a:rPr>
              <a:t>de</a:t>
            </a:r>
            <a:r>
              <a:rPr sz="850" spc="-10" dirty="0">
                <a:solidFill>
                  <a:srgbClr val="3B465D"/>
                </a:solidFill>
                <a:latin typeface="Tahoma"/>
                <a:cs typeface="Tahoma"/>
              </a:rPr>
              <a:t> </a:t>
            </a:r>
            <a:r>
              <a:rPr sz="850" spc="10" dirty="0">
                <a:solidFill>
                  <a:srgbClr val="3B465D"/>
                </a:solidFill>
                <a:latin typeface="Tahoma"/>
                <a:cs typeface="Tahoma"/>
              </a:rPr>
              <a:t>développeurs </a:t>
            </a:r>
            <a:r>
              <a:rPr sz="850" spc="-254" dirty="0">
                <a:solidFill>
                  <a:srgbClr val="3B465D"/>
                </a:solidFill>
                <a:latin typeface="Tahoma"/>
                <a:cs typeface="Tahoma"/>
              </a:rPr>
              <a:t> </a:t>
            </a:r>
            <a:r>
              <a:rPr sz="850" spc="10" dirty="0">
                <a:solidFill>
                  <a:srgbClr val="3B465D"/>
                </a:solidFill>
                <a:latin typeface="Tahoma"/>
                <a:cs typeface="Tahoma"/>
              </a:rPr>
              <a:t>(i.e.</a:t>
            </a:r>
            <a:r>
              <a:rPr sz="850" spc="-25" dirty="0">
                <a:solidFill>
                  <a:srgbClr val="3B465D"/>
                </a:solidFill>
                <a:latin typeface="Tahoma"/>
                <a:cs typeface="Tahoma"/>
              </a:rPr>
              <a:t> </a:t>
            </a:r>
            <a:r>
              <a:rPr sz="850" spc="15" dirty="0">
                <a:solidFill>
                  <a:srgbClr val="3B465D"/>
                </a:solidFill>
                <a:latin typeface="Tahoma"/>
                <a:cs typeface="Tahoma"/>
              </a:rPr>
              <a:t>10</a:t>
            </a:r>
            <a:r>
              <a:rPr sz="850" spc="5" dirty="0">
                <a:solidFill>
                  <a:srgbClr val="3B465D"/>
                </a:solidFill>
                <a:latin typeface="Tahoma"/>
                <a:cs typeface="Tahoma"/>
              </a:rPr>
              <a:t> </a:t>
            </a:r>
            <a:r>
              <a:rPr sz="850" spc="15" dirty="0">
                <a:solidFill>
                  <a:srgbClr val="3B465D"/>
                </a:solidFill>
                <a:latin typeface="Tahoma"/>
                <a:cs typeface="Tahoma"/>
              </a:rPr>
              <a:t>chez</a:t>
            </a:r>
            <a:r>
              <a:rPr sz="850" spc="-10" dirty="0">
                <a:solidFill>
                  <a:srgbClr val="3B465D"/>
                </a:solidFill>
                <a:latin typeface="Tahoma"/>
                <a:cs typeface="Tahoma"/>
              </a:rPr>
              <a:t> </a:t>
            </a:r>
            <a:r>
              <a:rPr sz="850" spc="15" dirty="0">
                <a:solidFill>
                  <a:srgbClr val="3B465D"/>
                </a:solidFill>
                <a:latin typeface="Tahoma"/>
                <a:cs typeface="Tahoma"/>
              </a:rPr>
              <a:t>REvil)</a:t>
            </a:r>
            <a:endParaRPr sz="850">
              <a:latin typeface="Tahoma"/>
              <a:cs typeface="Tahoma"/>
            </a:endParaRPr>
          </a:p>
        </p:txBody>
      </p:sp>
      <p:sp>
        <p:nvSpPr>
          <p:cNvPr id="11" name="object 11"/>
          <p:cNvSpPr txBox="1"/>
          <p:nvPr/>
        </p:nvSpPr>
        <p:spPr>
          <a:xfrm>
            <a:off x="7687182" y="4145026"/>
            <a:ext cx="433705" cy="295275"/>
          </a:xfrm>
          <a:prstGeom prst="rect">
            <a:avLst/>
          </a:prstGeom>
        </p:spPr>
        <p:txBody>
          <a:bodyPr vert="horz" wrap="square" lIns="0" tIns="12700" rIns="0" bIns="0" rtlCol="0">
            <a:spAutoFit/>
          </a:bodyPr>
          <a:lstStyle/>
          <a:p>
            <a:pPr marL="12700" marR="5080" indent="48260">
              <a:lnSpc>
                <a:spcPct val="103499"/>
              </a:lnSpc>
              <a:spcBef>
                <a:spcPts val="100"/>
              </a:spcBef>
            </a:pPr>
            <a:r>
              <a:rPr sz="850" spc="20" dirty="0">
                <a:solidFill>
                  <a:srgbClr val="3B465D"/>
                </a:solidFill>
                <a:latin typeface="Tahoma"/>
                <a:cs typeface="Tahoma"/>
              </a:rPr>
              <a:t>Admin </a:t>
            </a:r>
            <a:r>
              <a:rPr sz="850" spc="-254" dirty="0">
                <a:solidFill>
                  <a:srgbClr val="3B465D"/>
                </a:solidFill>
                <a:latin typeface="Tahoma"/>
                <a:cs typeface="Tahoma"/>
              </a:rPr>
              <a:t> </a:t>
            </a:r>
            <a:r>
              <a:rPr sz="850" spc="10" dirty="0">
                <a:solidFill>
                  <a:srgbClr val="3B465D"/>
                </a:solidFill>
                <a:latin typeface="Tahoma"/>
                <a:cs typeface="Tahoma"/>
              </a:rPr>
              <a:t>syst</a:t>
            </a:r>
            <a:r>
              <a:rPr sz="850" spc="15" dirty="0">
                <a:solidFill>
                  <a:srgbClr val="3B465D"/>
                </a:solidFill>
                <a:latin typeface="Tahoma"/>
                <a:cs typeface="Tahoma"/>
              </a:rPr>
              <a:t>ème</a:t>
            </a:r>
            <a:endParaRPr sz="850">
              <a:latin typeface="Tahoma"/>
              <a:cs typeface="Tahoma"/>
            </a:endParaRPr>
          </a:p>
        </p:txBody>
      </p:sp>
      <p:sp>
        <p:nvSpPr>
          <p:cNvPr id="12" name="object 12"/>
          <p:cNvSpPr txBox="1"/>
          <p:nvPr/>
        </p:nvSpPr>
        <p:spPr>
          <a:xfrm>
            <a:off x="6702932" y="2471419"/>
            <a:ext cx="835660" cy="330200"/>
          </a:xfrm>
          <a:prstGeom prst="rect">
            <a:avLst/>
          </a:prstGeom>
        </p:spPr>
        <p:txBody>
          <a:bodyPr vert="horz" wrap="square" lIns="0" tIns="12065" rIns="0" bIns="0" rtlCol="0">
            <a:spAutoFit/>
          </a:bodyPr>
          <a:lstStyle/>
          <a:p>
            <a:pPr marL="12700">
              <a:lnSpc>
                <a:spcPct val="100000"/>
              </a:lnSpc>
              <a:spcBef>
                <a:spcPts val="95"/>
              </a:spcBef>
            </a:pPr>
            <a:r>
              <a:rPr sz="1000" b="1" spc="-10" dirty="0">
                <a:solidFill>
                  <a:srgbClr val="3B465D"/>
                </a:solidFill>
                <a:latin typeface="Tahoma"/>
                <a:cs typeface="Tahoma"/>
              </a:rPr>
              <a:t>Rançongiciel</a:t>
            </a:r>
            <a:endParaRPr sz="1000">
              <a:latin typeface="Tahoma"/>
              <a:cs typeface="Tahoma"/>
            </a:endParaRPr>
          </a:p>
          <a:p>
            <a:pPr marL="21590">
              <a:lnSpc>
                <a:spcPct val="100000"/>
              </a:lnSpc>
            </a:pPr>
            <a:r>
              <a:rPr sz="1000" b="1" spc="-5" dirty="0">
                <a:solidFill>
                  <a:srgbClr val="3B465D"/>
                </a:solidFill>
                <a:latin typeface="Tahoma"/>
                <a:cs typeface="Tahoma"/>
              </a:rPr>
              <a:t>as-a-Service</a:t>
            </a:r>
            <a:endParaRPr sz="1000">
              <a:latin typeface="Tahoma"/>
              <a:cs typeface="Tahoma"/>
            </a:endParaRPr>
          </a:p>
        </p:txBody>
      </p:sp>
      <p:grpSp>
        <p:nvGrpSpPr>
          <p:cNvPr id="13" name="object 13"/>
          <p:cNvGrpSpPr/>
          <p:nvPr/>
        </p:nvGrpSpPr>
        <p:grpSpPr>
          <a:xfrm>
            <a:off x="6976940" y="1115567"/>
            <a:ext cx="4928870" cy="3918585"/>
            <a:chOff x="6976940" y="1115567"/>
            <a:chExt cx="4928870" cy="3918585"/>
          </a:xfrm>
        </p:grpSpPr>
        <p:pic>
          <p:nvPicPr>
            <p:cNvPr id="14" name="object 14"/>
            <p:cNvPicPr/>
            <p:nvPr/>
          </p:nvPicPr>
          <p:blipFill>
            <a:blip r:embed="rId2" cstate="print"/>
            <a:stretch>
              <a:fillRect/>
            </a:stretch>
          </p:blipFill>
          <p:spPr>
            <a:xfrm>
              <a:off x="6976940" y="2920324"/>
              <a:ext cx="275707" cy="442803"/>
            </a:xfrm>
            <a:prstGeom prst="rect">
              <a:avLst/>
            </a:prstGeom>
          </p:spPr>
        </p:pic>
        <p:pic>
          <p:nvPicPr>
            <p:cNvPr id="15" name="object 15"/>
            <p:cNvPicPr/>
            <p:nvPr/>
          </p:nvPicPr>
          <p:blipFill>
            <a:blip r:embed="rId2" cstate="print"/>
            <a:stretch>
              <a:fillRect/>
            </a:stretch>
          </p:blipFill>
          <p:spPr>
            <a:xfrm>
              <a:off x="7360988" y="2920324"/>
              <a:ext cx="275707" cy="442803"/>
            </a:xfrm>
            <a:prstGeom prst="rect">
              <a:avLst/>
            </a:prstGeom>
          </p:spPr>
        </p:pic>
        <p:pic>
          <p:nvPicPr>
            <p:cNvPr id="16" name="object 16"/>
            <p:cNvPicPr/>
            <p:nvPr/>
          </p:nvPicPr>
          <p:blipFill>
            <a:blip r:embed="rId2" cstate="print"/>
            <a:stretch>
              <a:fillRect/>
            </a:stretch>
          </p:blipFill>
          <p:spPr>
            <a:xfrm>
              <a:off x="7015040" y="4087708"/>
              <a:ext cx="275707" cy="442803"/>
            </a:xfrm>
            <a:prstGeom prst="rect">
              <a:avLst/>
            </a:prstGeom>
          </p:spPr>
        </p:pic>
        <p:pic>
          <p:nvPicPr>
            <p:cNvPr id="17" name="object 17"/>
            <p:cNvPicPr/>
            <p:nvPr/>
          </p:nvPicPr>
          <p:blipFill>
            <a:blip r:embed="rId3" cstate="print"/>
            <a:stretch>
              <a:fillRect/>
            </a:stretch>
          </p:blipFill>
          <p:spPr>
            <a:xfrm>
              <a:off x="8267525" y="1115567"/>
              <a:ext cx="3637902" cy="3918458"/>
            </a:xfrm>
            <a:prstGeom prst="rect">
              <a:avLst/>
            </a:prstGeom>
          </p:spPr>
        </p:pic>
      </p:grpSp>
      <p:sp>
        <p:nvSpPr>
          <p:cNvPr id="18" name="object 18"/>
          <p:cNvSpPr txBox="1"/>
          <p:nvPr/>
        </p:nvSpPr>
        <p:spPr>
          <a:xfrm>
            <a:off x="6915657" y="4584319"/>
            <a:ext cx="476884" cy="295275"/>
          </a:xfrm>
          <a:prstGeom prst="rect">
            <a:avLst/>
          </a:prstGeom>
        </p:spPr>
        <p:txBody>
          <a:bodyPr vert="horz" wrap="square" lIns="0" tIns="17145" rIns="0" bIns="0" rtlCol="0">
            <a:spAutoFit/>
          </a:bodyPr>
          <a:lstStyle/>
          <a:p>
            <a:pPr marL="60960">
              <a:lnSpc>
                <a:spcPct val="100000"/>
              </a:lnSpc>
              <a:spcBef>
                <a:spcPts val="135"/>
              </a:spcBef>
            </a:pPr>
            <a:r>
              <a:rPr sz="850" spc="15" dirty="0">
                <a:solidFill>
                  <a:srgbClr val="3B465D"/>
                </a:solidFill>
                <a:latin typeface="Tahoma"/>
                <a:cs typeface="Tahoma"/>
              </a:rPr>
              <a:t>Chargé</a:t>
            </a:r>
            <a:endParaRPr sz="850">
              <a:latin typeface="Tahoma"/>
              <a:cs typeface="Tahoma"/>
            </a:endParaRPr>
          </a:p>
          <a:p>
            <a:pPr marL="12700">
              <a:lnSpc>
                <a:spcPct val="100000"/>
              </a:lnSpc>
              <a:spcBef>
                <a:spcPts val="35"/>
              </a:spcBef>
            </a:pPr>
            <a:r>
              <a:rPr sz="850" spc="10" dirty="0">
                <a:solidFill>
                  <a:srgbClr val="3B465D"/>
                </a:solidFill>
                <a:latin typeface="Tahoma"/>
                <a:cs typeface="Tahoma"/>
              </a:rPr>
              <a:t>d’affaires</a:t>
            </a:r>
            <a:endParaRPr sz="850">
              <a:latin typeface="Tahoma"/>
              <a:cs typeface="Tahoma"/>
            </a:endParaRPr>
          </a:p>
        </p:txBody>
      </p:sp>
      <p:sp>
        <p:nvSpPr>
          <p:cNvPr id="21" name="object 21"/>
          <p:cNvSpPr txBox="1"/>
          <p:nvPr/>
        </p:nvSpPr>
        <p:spPr>
          <a:xfrm>
            <a:off x="10271886" y="3794886"/>
            <a:ext cx="277495" cy="166370"/>
          </a:xfrm>
          <a:prstGeom prst="rect">
            <a:avLst/>
          </a:prstGeom>
        </p:spPr>
        <p:txBody>
          <a:bodyPr vert="horz" wrap="square" lIns="0" tIns="15875" rIns="0" bIns="0" rtlCol="0">
            <a:spAutoFit/>
          </a:bodyPr>
          <a:lstStyle/>
          <a:p>
            <a:pPr marL="12700">
              <a:lnSpc>
                <a:spcPct val="100000"/>
              </a:lnSpc>
              <a:spcBef>
                <a:spcPts val="125"/>
              </a:spcBef>
            </a:pPr>
            <a:r>
              <a:rPr sz="900" spc="5" dirty="0">
                <a:solidFill>
                  <a:srgbClr val="FFFFFF"/>
                </a:solidFill>
                <a:latin typeface="Tahoma"/>
                <a:cs typeface="Tahoma"/>
              </a:rPr>
              <a:t>Cible</a:t>
            </a:r>
            <a:endParaRPr sz="900">
              <a:latin typeface="Tahoma"/>
              <a:cs typeface="Tahoma"/>
            </a:endParaRPr>
          </a:p>
        </p:txBody>
      </p:sp>
      <p:sp>
        <p:nvSpPr>
          <p:cNvPr id="22" name="object 22"/>
          <p:cNvSpPr txBox="1"/>
          <p:nvPr/>
        </p:nvSpPr>
        <p:spPr>
          <a:xfrm>
            <a:off x="10950067" y="2779267"/>
            <a:ext cx="277495" cy="166370"/>
          </a:xfrm>
          <a:prstGeom prst="rect">
            <a:avLst/>
          </a:prstGeom>
        </p:spPr>
        <p:txBody>
          <a:bodyPr vert="horz" wrap="square" lIns="0" tIns="15875" rIns="0" bIns="0" rtlCol="0">
            <a:spAutoFit/>
          </a:bodyPr>
          <a:lstStyle/>
          <a:p>
            <a:pPr marL="12700">
              <a:lnSpc>
                <a:spcPct val="100000"/>
              </a:lnSpc>
              <a:spcBef>
                <a:spcPts val="125"/>
              </a:spcBef>
            </a:pPr>
            <a:r>
              <a:rPr sz="900" spc="5" dirty="0">
                <a:solidFill>
                  <a:srgbClr val="FFFFFF"/>
                </a:solidFill>
                <a:latin typeface="Tahoma"/>
                <a:cs typeface="Tahoma"/>
              </a:rPr>
              <a:t>Cible</a:t>
            </a:r>
            <a:endParaRPr sz="900">
              <a:latin typeface="Tahoma"/>
              <a:cs typeface="Tahoma"/>
            </a:endParaRPr>
          </a:p>
        </p:txBody>
      </p:sp>
      <p:sp>
        <p:nvSpPr>
          <p:cNvPr id="23" name="object 23"/>
          <p:cNvSpPr txBox="1"/>
          <p:nvPr/>
        </p:nvSpPr>
        <p:spPr>
          <a:xfrm>
            <a:off x="9718293" y="2691511"/>
            <a:ext cx="277495" cy="166370"/>
          </a:xfrm>
          <a:prstGeom prst="rect">
            <a:avLst/>
          </a:prstGeom>
        </p:spPr>
        <p:txBody>
          <a:bodyPr vert="horz" wrap="square" lIns="0" tIns="15875" rIns="0" bIns="0" rtlCol="0">
            <a:spAutoFit/>
          </a:bodyPr>
          <a:lstStyle/>
          <a:p>
            <a:pPr marL="12700">
              <a:lnSpc>
                <a:spcPct val="100000"/>
              </a:lnSpc>
              <a:spcBef>
                <a:spcPts val="125"/>
              </a:spcBef>
            </a:pPr>
            <a:r>
              <a:rPr sz="900" spc="5" dirty="0">
                <a:solidFill>
                  <a:srgbClr val="FFFFFF"/>
                </a:solidFill>
                <a:latin typeface="Tahoma"/>
                <a:cs typeface="Tahoma"/>
              </a:rPr>
              <a:t>Cible</a:t>
            </a:r>
            <a:endParaRPr sz="900">
              <a:latin typeface="Tahoma"/>
              <a:cs typeface="Tahoma"/>
            </a:endParaRPr>
          </a:p>
        </p:txBody>
      </p:sp>
      <p:sp>
        <p:nvSpPr>
          <p:cNvPr id="24" name="object 24"/>
          <p:cNvSpPr txBox="1"/>
          <p:nvPr/>
        </p:nvSpPr>
        <p:spPr>
          <a:xfrm>
            <a:off x="306324" y="966216"/>
            <a:ext cx="5039995" cy="402590"/>
          </a:xfrm>
          <a:prstGeom prst="rect">
            <a:avLst/>
          </a:prstGeom>
          <a:solidFill>
            <a:srgbClr val="24A43B"/>
          </a:solidFill>
          <a:ln w="12700">
            <a:solidFill>
              <a:srgbClr val="2E528F"/>
            </a:solidFill>
          </a:ln>
        </p:spPr>
        <p:txBody>
          <a:bodyPr vert="horz" wrap="square" lIns="0" tIns="48895" rIns="0" bIns="0" rtlCol="0">
            <a:spAutoFit/>
          </a:bodyPr>
          <a:lstStyle>
            <a:defPPr>
              <a:defRPr lang="fr-FR"/>
            </a:defPPr>
            <a:lvl1pPr marL="90805">
              <a:lnSpc>
                <a:spcPct val="100000"/>
              </a:lnSpc>
              <a:spcBef>
                <a:spcPts val="385"/>
              </a:spcBef>
              <a:defRPr b="1" spc="-5">
                <a:solidFill>
                  <a:srgbClr val="FFFFFF"/>
                </a:solidFill>
                <a:latin typeface="Calibri"/>
                <a:cs typeface="Calibri"/>
              </a:defRPr>
            </a:lvl1pPr>
          </a:lstStyle>
          <a:p>
            <a:r>
              <a:rPr dirty="0"/>
              <a:t>Groupe 3 : les rançongiciels « as a service »</a:t>
            </a:r>
          </a:p>
        </p:txBody>
      </p:sp>
      <p:sp>
        <p:nvSpPr>
          <p:cNvPr id="25" name="object 25"/>
          <p:cNvSpPr txBox="1"/>
          <p:nvPr/>
        </p:nvSpPr>
        <p:spPr>
          <a:xfrm>
            <a:off x="306324" y="1450847"/>
            <a:ext cx="5039995" cy="2367956"/>
          </a:xfrm>
          <a:prstGeom prst="rect">
            <a:avLst/>
          </a:prstGeom>
          <a:solidFill>
            <a:srgbClr val="E7E6E6"/>
          </a:solidFill>
        </p:spPr>
        <p:txBody>
          <a:bodyPr vert="horz" wrap="square" lIns="0" tIns="80645" rIns="0" bIns="0" rtlCol="0">
            <a:spAutoFit/>
          </a:bodyPr>
          <a:lstStyle>
            <a:defPPr>
              <a:defRPr lang="fr-FR"/>
            </a:defPPr>
            <a:lvl1pPr marL="107314">
              <a:lnSpc>
                <a:spcPts val="1825"/>
              </a:lnSpc>
              <a:spcBef>
                <a:spcPts val="635"/>
              </a:spcBef>
              <a:tabLst>
                <a:tab pos="394335" algn="l"/>
              </a:tabLst>
              <a:defRPr sz="1200" spc="-5">
                <a:solidFill>
                  <a:srgbClr val="003964"/>
                </a:solidFill>
                <a:latin typeface="Helvetica" panose="020B0504020202030204" pitchFamily="34" charset="0"/>
                <a:cs typeface="Tahoma"/>
              </a:defRPr>
            </a:lvl1pPr>
          </a:lstStyle>
          <a:p>
            <a:r>
              <a:rPr dirty="0"/>
              <a:t>/ Ces groupes fournissent une plateforme et les charges  malveillantes à déployer chez les victimes</a:t>
            </a:r>
          </a:p>
          <a:p>
            <a:r>
              <a:rPr dirty="0"/>
              <a:t>/ Ils s’occupent également de la négociation de la rançon</a:t>
            </a:r>
          </a:p>
          <a:p>
            <a:r>
              <a:rPr dirty="0"/>
              <a:t>et de récupérer le paiement</a:t>
            </a:r>
          </a:p>
          <a:p>
            <a:r>
              <a:rPr dirty="0"/>
              <a:t>/ Pour Sodinokibi entre 1% et 10% du CA, avec un maximum de 42M€</a:t>
            </a:r>
          </a:p>
          <a:p>
            <a:r>
              <a:rPr dirty="0"/>
              <a:t>/ Des groupes de mieux en mieux structurés et organisés.</a:t>
            </a:r>
          </a:p>
          <a:p>
            <a:r>
              <a:rPr dirty="0"/>
              <a:t>Par exemple, le groupe REvil indique avoir une équipe</a:t>
            </a:r>
          </a:p>
          <a:p>
            <a:r>
              <a:rPr dirty="0"/>
              <a:t>d’une dizaine de développeurs</a:t>
            </a:r>
          </a:p>
        </p:txBody>
      </p:sp>
      <p:grpSp>
        <p:nvGrpSpPr>
          <p:cNvPr id="26" name="object 26"/>
          <p:cNvGrpSpPr/>
          <p:nvPr/>
        </p:nvGrpSpPr>
        <p:grpSpPr>
          <a:xfrm>
            <a:off x="6197917" y="1020889"/>
            <a:ext cx="1464945" cy="1464945"/>
            <a:chOff x="6197917" y="1020889"/>
            <a:chExt cx="1464945" cy="1464945"/>
          </a:xfrm>
        </p:grpSpPr>
        <p:sp>
          <p:nvSpPr>
            <p:cNvPr id="27" name="object 27"/>
            <p:cNvSpPr/>
            <p:nvPr/>
          </p:nvSpPr>
          <p:spPr>
            <a:xfrm>
              <a:off x="6210299" y="1033272"/>
              <a:ext cx="1440180" cy="1440180"/>
            </a:xfrm>
            <a:custGeom>
              <a:avLst/>
              <a:gdLst/>
              <a:ahLst/>
              <a:cxnLst/>
              <a:rect l="l" t="t" r="r" b="b"/>
              <a:pathLst>
                <a:path w="1440179" h="1440180">
                  <a:moveTo>
                    <a:pt x="720090" y="0"/>
                  </a:moveTo>
                  <a:lnTo>
                    <a:pt x="672750" y="1531"/>
                  </a:lnTo>
                  <a:lnTo>
                    <a:pt x="626227" y="6064"/>
                  </a:lnTo>
                  <a:lnTo>
                    <a:pt x="580615" y="13502"/>
                  </a:lnTo>
                  <a:lnTo>
                    <a:pt x="536011" y="23751"/>
                  </a:lnTo>
                  <a:lnTo>
                    <a:pt x="492508" y="36716"/>
                  </a:lnTo>
                  <a:lnTo>
                    <a:pt x="450201" y="52301"/>
                  </a:lnTo>
                  <a:lnTo>
                    <a:pt x="409186" y="70412"/>
                  </a:lnTo>
                  <a:lnTo>
                    <a:pt x="369557" y="90955"/>
                  </a:lnTo>
                  <a:lnTo>
                    <a:pt x="331410" y="113833"/>
                  </a:lnTo>
                  <a:lnTo>
                    <a:pt x="294839" y="138952"/>
                  </a:lnTo>
                  <a:lnTo>
                    <a:pt x="259939" y="166217"/>
                  </a:lnTo>
                  <a:lnTo>
                    <a:pt x="226805" y="195533"/>
                  </a:lnTo>
                  <a:lnTo>
                    <a:pt x="195533" y="226805"/>
                  </a:lnTo>
                  <a:lnTo>
                    <a:pt x="166217" y="259939"/>
                  </a:lnTo>
                  <a:lnTo>
                    <a:pt x="138952" y="294839"/>
                  </a:lnTo>
                  <a:lnTo>
                    <a:pt x="113833" y="331410"/>
                  </a:lnTo>
                  <a:lnTo>
                    <a:pt x="90955" y="369557"/>
                  </a:lnTo>
                  <a:lnTo>
                    <a:pt x="70412" y="409186"/>
                  </a:lnTo>
                  <a:lnTo>
                    <a:pt x="52301" y="450201"/>
                  </a:lnTo>
                  <a:lnTo>
                    <a:pt x="36716" y="492508"/>
                  </a:lnTo>
                  <a:lnTo>
                    <a:pt x="23751" y="536011"/>
                  </a:lnTo>
                  <a:lnTo>
                    <a:pt x="13502" y="580615"/>
                  </a:lnTo>
                  <a:lnTo>
                    <a:pt x="6064" y="626227"/>
                  </a:lnTo>
                  <a:lnTo>
                    <a:pt x="1531" y="672750"/>
                  </a:lnTo>
                  <a:lnTo>
                    <a:pt x="0" y="720089"/>
                  </a:lnTo>
                  <a:lnTo>
                    <a:pt x="1531" y="767429"/>
                  </a:lnTo>
                  <a:lnTo>
                    <a:pt x="6064" y="813952"/>
                  </a:lnTo>
                  <a:lnTo>
                    <a:pt x="13502" y="859564"/>
                  </a:lnTo>
                  <a:lnTo>
                    <a:pt x="23751" y="904168"/>
                  </a:lnTo>
                  <a:lnTo>
                    <a:pt x="36716" y="947671"/>
                  </a:lnTo>
                  <a:lnTo>
                    <a:pt x="52301" y="989978"/>
                  </a:lnTo>
                  <a:lnTo>
                    <a:pt x="70412" y="1030993"/>
                  </a:lnTo>
                  <a:lnTo>
                    <a:pt x="90955" y="1070622"/>
                  </a:lnTo>
                  <a:lnTo>
                    <a:pt x="113833" y="1108769"/>
                  </a:lnTo>
                  <a:lnTo>
                    <a:pt x="138952" y="1145340"/>
                  </a:lnTo>
                  <a:lnTo>
                    <a:pt x="166217" y="1180240"/>
                  </a:lnTo>
                  <a:lnTo>
                    <a:pt x="195533" y="1213374"/>
                  </a:lnTo>
                  <a:lnTo>
                    <a:pt x="226805" y="1244646"/>
                  </a:lnTo>
                  <a:lnTo>
                    <a:pt x="259939" y="1273962"/>
                  </a:lnTo>
                  <a:lnTo>
                    <a:pt x="294839" y="1301227"/>
                  </a:lnTo>
                  <a:lnTo>
                    <a:pt x="331410" y="1326346"/>
                  </a:lnTo>
                  <a:lnTo>
                    <a:pt x="369557" y="1349224"/>
                  </a:lnTo>
                  <a:lnTo>
                    <a:pt x="409186" y="1369767"/>
                  </a:lnTo>
                  <a:lnTo>
                    <a:pt x="450201" y="1387878"/>
                  </a:lnTo>
                  <a:lnTo>
                    <a:pt x="492508" y="1403463"/>
                  </a:lnTo>
                  <a:lnTo>
                    <a:pt x="536011" y="1416428"/>
                  </a:lnTo>
                  <a:lnTo>
                    <a:pt x="580615" y="1426677"/>
                  </a:lnTo>
                  <a:lnTo>
                    <a:pt x="626227" y="1434115"/>
                  </a:lnTo>
                  <a:lnTo>
                    <a:pt x="672750" y="1438648"/>
                  </a:lnTo>
                  <a:lnTo>
                    <a:pt x="720090" y="1440179"/>
                  </a:lnTo>
                  <a:lnTo>
                    <a:pt x="767429" y="1438648"/>
                  </a:lnTo>
                  <a:lnTo>
                    <a:pt x="813952" y="1434115"/>
                  </a:lnTo>
                  <a:lnTo>
                    <a:pt x="859564" y="1426677"/>
                  </a:lnTo>
                  <a:lnTo>
                    <a:pt x="904168" y="1416428"/>
                  </a:lnTo>
                  <a:lnTo>
                    <a:pt x="947671" y="1403463"/>
                  </a:lnTo>
                  <a:lnTo>
                    <a:pt x="989978" y="1387878"/>
                  </a:lnTo>
                  <a:lnTo>
                    <a:pt x="1030993" y="1369767"/>
                  </a:lnTo>
                  <a:lnTo>
                    <a:pt x="1070622" y="1349224"/>
                  </a:lnTo>
                  <a:lnTo>
                    <a:pt x="1108769" y="1326346"/>
                  </a:lnTo>
                  <a:lnTo>
                    <a:pt x="1145340" y="1301227"/>
                  </a:lnTo>
                  <a:lnTo>
                    <a:pt x="1180240" y="1273962"/>
                  </a:lnTo>
                  <a:lnTo>
                    <a:pt x="1213374" y="1244646"/>
                  </a:lnTo>
                  <a:lnTo>
                    <a:pt x="1244646" y="1213374"/>
                  </a:lnTo>
                  <a:lnTo>
                    <a:pt x="1273962" y="1180240"/>
                  </a:lnTo>
                  <a:lnTo>
                    <a:pt x="1301227" y="1145340"/>
                  </a:lnTo>
                  <a:lnTo>
                    <a:pt x="1326346" y="1108769"/>
                  </a:lnTo>
                  <a:lnTo>
                    <a:pt x="1349224" y="1070622"/>
                  </a:lnTo>
                  <a:lnTo>
                    <a:pt x="1369767" y="1030993"/>
                  </a:lnTo>
                  <a:lnTo>
                    <a:pt x="1387878" y="989978"/>
                  </a:lnTo>
                  <a:lnTo>
                    <a:pt x="1403463" y="947671"/>
                  </a:lnTo>
                  <a:lnTo>
                    <a:pt x="1416428" y="904168"/>
                  </a:lnTo>
                  <a:lnTo>
                    <a:pt x="1426677" y="859564"/>
                  </a:lnTo>
                  <a:lnTo>
                    <a:pt x="1434115" y="813952"/>
                  </a:lnTo>
                  <a:lnTo>
                    <a:pt x="1438648" y="767429"/>
                  </a:lnTo>
                  <a:lnTo>
                    <a:pt x="1440179" y="720089"/>
                  </a:lnTo>
                  <a:lnTo>
                    <a:pt x="1438648" y="672750"/>
                  </a:lnTo>
                  <a:lnTo>
                    <a:pt x="1434115" y="626227"/>
                  </a:lnTo>
                  <a:lnTo>
                    <a:pt x="1426677" y="580615"/>
                  </a:lnTo>
                  <a:lnTo>
                    <a:pt x="1416428" y="536011"/>
                  </a:lnTo>
                  <a:lnTo>
                    <a:pt x="1403463" y="492508"/>
                  </a:lnTo>
                  <a:lnTo>
                    <a:pt x="1387878" y="450201"/>
                  </a:lnTo>
                  <a:lnTo>
                    <a:pt x="1369767" y="409186"/>
                  </a:lnTo>
                  <a:lnTo>
                    <a:pt x="1349224" y="369557"/>
                  </a:lnTo>
                  <a:lnTo>
                    <a:pt x="1326346" y="331410"/>
                  </a:lnTo>
                  <a:lnTo>
                    <a:pt x="1301227" y="294839"/>
                  </a:lnTo>
                  <a:lnTo>
                    <a:pt x="1273962" y="259939"/>
                  </a:lnTo>
                  <a:lnTo>
                    <a:pt x="1244646" y="226805"/>
                  </a:lnTo>
                  <a:lnTo>
                    <a:pt x="1213374" y="195533"/>
                  </a:lnTo>
                  <a:lnTo>
                    <a:pt x="1180240" y="166217"/>
                  </a:lnTo>
                  <a:lnTo>
                    <a:pt x="1145340" y="138952"/>
                  </a:lnTo>
                  <a:lnTo>
                    <a:pt x="1108769" y="113833"/>
                  </a:lnTo>
                  <a:lnTo>
                    <a:pt x="1070622" y="90955"/>
                  </a:lnTo>
                  <a:lnTo>
                    <a:pt x="1030993" y="70412"/>
                  </a:lnTo>
                  <a:lnTo>
                    <a:pt x="989978" y="52301"/>
                  </a:lnTo>
                  <a:lnTo>
                    <a:pt x="947671" y="36716"/>
                  </a:lnTo>
                  <a:lnTo>
                    <a:pt x="904168" y="23751"/>
                  </a:lnTo>
                  <a:lnTo>
                    <a:pt x="859564" y="13502"/>
                  </a:lnTo>
                  <a:lnTo>
                    <a:pt x="813952" y="6064"/>
                  </a:lnTo>
                  <a:lnTo>
                    <a:pt x="767429" y="1531"/>
                  </a:lnTo>
                  <a:lnTo>
                    <a:pt x="720090" y="0"/>
                  </a:lnTo>
                  <a:close/>
                </a:path>
              </a:pathLst>
            </a:custGeom>
            <a:solidFill>
              <a:srgbClr val="FFFFFF"/>
            </a:solidFill>
          </p:spPr>
          <p:txBody>
            <a:bodyPr wrap="square" lIns="0" tIns="0" rIns="0" bIns="0" rtlCol="0"/>
            <a:lstStyle/>
            <a:p>
              <a:endParaRPr/>
            </a:p>
          </p:txBody>
        </p:sp>
        <p:sp>
          <p:nvSpPr>
            <p:cNvPr id="28" name="object 28"/>
            <p:cNvSpPr/>
            <p:nvPr/>
          </p:nvSpPr>
          <p:spPr>
            <a:xfrm>
              <a:off x="6210299" y="1033272"/>
              <a:ext cx="1440180" cy="1440180"/>
            </a:xfrm>
            <a:custGeom>
              <a:avLst/>
              <a:gdLst/>
              <a:ahLst/>
              <a:cxnLst/>
              <a:rect l="l" t="t" r="r" b="b"/>
              <a:pathLst>
                <a:path w="1440179" h="1440180">
                  <a:moveTo>
                    <a:pt x="0" y="720089"/>
                  </a:moveTo>
                  <a:lnTo>
                    <a:pt x="1531" y="672750"/>
                  </a:lnTo>
                  <a:lnTo>
                    <a:pt x="6064" y="626227"/>
                  </a:lnTo>
                  <a:lnTo>
                    <a:pt x="13502" y="580615"/>
                  </a:lnTo>
                  <a:lnTo>
                    <a:pt x="23751" y="536011"/>
                  </a:lnTo>
                  <a:lnTo>
                    <a:pt x="36716" y="492508"/>
                  </a:lnTo>
                  <a:lnTo>
                    <a:pt x="52301" y="450201"/>
                  </a:lnTo>
                  <a:lnTo>
                    <a:pt x="70412" y="409186"/>
                  </a:lnTo>
                  <a:lnTo>
                    <a:pt x="90955" y="369557"/>
                  </a:lnTo>
                  <a:lnTo>
                    <a:pt x="113833" y="331410"/>
                  </a:lnTo>
                  <a:lnTo>
                    <a:pt x="138952" y="294839"/>
                  </a:lnTo>
                  <a:lnTo>
                    <a:pt x="166217" y="259939"/>
                  </a:lnTo>
                  <a:lnTo>
                    <a:pt x="195533" y="226805"/>
                  </a:lnTo>
                  <a:lnTo>
                    <a:pt x="226805" y="195533"/>
                  </a:lnTo>
                  <a:lnTo>
                    <a:pt x="259939" y="166217"/>
                  </a:lnTo>
                  <a:lnTo>
                    <a:pt x="294839" y="138952"/>
                  </a:lnTo>
                  <a:lnTo>
                    <a:pt x="331410" y="113833"/>
                  </a:lnTo>
                  <a:lnTo>
                    <a:pt x="369557" y="90955"/>
                  </a:lnTo>
                  <a:lnTo>
                    <a:pt x="409186" y="70412"/>
                  </a:lnTo>
                  <a:lnTo>
                    <a:pt x="450201" y="52301"/>
                  </a:lnTo>
                  <a:lnTo>
                    <a:pt x="492508" y="36716"/>
                  </a:lnTo>
                  <a:lnTo>
                    <a:pt x="536011" y="23751"/>
                  </a:lnTo>
                  <a:lnTo>
                    <a:pt x="580615" y="13502"/>
                  </a:lnTo>
                  <a:lnTo>
                    <a:pt x="626227" y="6064"/>
                  </a:lnTo>
                  <a:lnTo>
                    <a:pt x="672750" y="1531"/>
                  </a:lnTo>
                  <a:lnTo>
                    <a:pt x="720090" y="0"/>
                  </a:lnTo>
                  <a:lnTo>
                    <a:pt x="767429" y="1531"/>
                  </a:lnTo>
                  <a:lnTo>
                    <a:pt x="813952" y="6064"/>
                  </a:lnTo>
                  <a:lnTo>
                    <a:pt x="859564" y="13502"/>
                  </a:lnTo>
                  <a:lnTo>
                    <a:pt x="904168" y="23751"/>
                  </a:lnTo>
                  <a:lnTo>
                    <a:pt x="947671" y="36716"/>
                  </a:lnTo>
                  <a:lnTo>
                    <a:pt x="989978" y="52301"/>
                  </a:lnTo>
                  <a:lnTo>
                    <a:pt x="1030993" y="70412"/>
                  </a:lnTo>
                  <a:lnTo>
                    <a:pt x="1070622" y="90955"/>
                  </a:lnTo>
                  <a:lnTo>
                    <a:pt x="1108769" y="113833"/>
                  </a:lnTo>
                  <a:lnTo>
                    <a:pt x="1145340" y="138952"/>
                  </a:lnTo>
                  <a:lnTo>
                    <a:pt x="1180240" y="166217"/>
                  </a:lnTo>
                  <a:lnTo>
                    <a:pt x="1213374" y="195533"/>
                  </a:lnTo>
                  <a:lnTo>
                    <a:pt x="1244646" y="226805"/>
                  </a:lnTo>
                  <a:lnTo>
                    <a:pt x="1273962" y="259939"/>
                  </a:lnTo>
                  <a:lnTo>
                    <a:pt x="1301227" y="294839"/>
                  </a:lnTo>
                  <a:lnTo>
                    <a:pt x="1326346" y="331410"/>
                  </a:lnTo>
                  <a:lnTo>
                    <a:pt x="1349224" y="369557"/>
                  </a:lnTo>
                  <a:lnTo>
                    <a:pt x="1369767" y="409186"/>
                  </a:lnTo>
                  <a:lnTo>
                    <a:pt x="1387878" y="450201"/>
                  </a:lnTo>
                  <a:lnTo>
                    <a:pt x="1403463" y="492508"/>
                  </a:lnTo>
                  <a:lnTo>
                    <a:pt x="1416428" y="536011"/>
                  </a:lnTo>
                  <a:lnTo>
                    <a:pt x="1426677" y="580615"/>
                  </a:lnTo>
                  <a:lnTo>
                    <a:pt x="1434115" y="626227"/>
                  </a:lnTo>
                  <a:lnTo>
                    <a:pt x="1438648" y="672750"/>
                  </a:lnTo>
                  <a:lnTo>
                    <a:pt x="1440179" y="720089"/>
                  </a:lnTo>
                  <a:lnTo>
                    <a:pt x="1438648" y="767429"/>
                  </a:lnTo>
                  <a:lnTo>
                    <a:pt x="1434115" y="813952"/>
                  </a:lnTo>
                  <a:lnTo>
                    <a:pt x="1426677" y="859564"/>
                  </a:lnTo>
                  <a:lnTo>
                    <a:pt x="1416428" y="904168"/>
                  </a:lnTo>
                  <a:lnTo>
                    <a:pt x="1403463" y="947671"/>
                  </a:lnTo>
                  <a:lnTo>
                    <a:pt x="1387878" y="989978"/>
                  </a:lnTo>
                  <a:lnTo>
                    <a:pt x="1369767" y="1030993"/>
                  </a:lnTo>
                  <a:lnTo>
                    <a:pt x="1349224" y="1070622"/>
                  </a:lnTo>
                  <a:lnTo>
                    <a:pt x="1326346" y="1108769"/>
                  </a:lnTo>
                  <a:lnTo>
                    <a:pt x="1301227" y="1145340"/>
                  </a:lnTo>
                  <a:lnTo>
                    <a:pt x="1273962" y="1180240"/>
                  </a:lnTo>
                  <a:lnTo>
                    <a:pt x="1244646" y="1213374"/>
                  </a:lnTo>
                  <a:lnTo>
                    <a:pt x="1213374" y="1244646"/>
                  </a:lnTo>
                  <a:lnTo>
                    <a:pt x="1180240" y="1273962"/>
                  </a:lnTo>
                  <a:lnTo>
                    <a:pt x="1145340" y="1301227"/>
                  </a:lnTo>
                  <a:lnTo>
                    <a:pt x="1108769" y="1326346"/>
                  </a:lnTo>
                  <a:lnTo>
                    <a:pt x="1070622" y="1349224"/>
                  </a:lnTo>
                  <a:lnTo>
                    <a:pt x="1030993" y="1369767"/>
                  </a:lnTo>
                  <a:lnTo>
                    <a:pt x="989978" y="1387878"/>
                  </a:lnTo>
                  <a:lnTo>
                    <a:pt x="947671" y="1403463"/>
                  </a:lnTo>
                  <a:lnTo>
                    <a:pt x="904168" y="1416428"/>
                  </a:lnTo>
                  <a:lnTo>
                    <a:pt x="859564" y="1426677"/>
                  </a:lnTo>
                  <a:lnTo>
                    <a:pt x="813952" y="1434115"/>
                  </a:lnTo>
                  <a:lnTo>
                    <a:pt x="767429" y="1438648"/>
                  </a:lnTo>
                  <a:lnTo>
                    <a:pt x="720090" y="1440179"/>
                  </a:lnTo>
                  <a:lnTo>
                    <a:pt x="672750" y="1438648"/>
                  </a:lnTo>
                  <a:lnTo>
                    <a:pt x="626227" y="1434115"/>
                  </a:lnTo>
                  <a:lnTo>
                    <a:pt x="580615" y="1426677"/>
                  </a:lnTo>
                  <a:lnTo>
                    <a:pt x="536011" y="1416428"/>
                  </a:lnTo>
                  <a:lnTo>
                    <a:pt x="492508" y="1403463"/>
                  </a:lnTo>
                  <a:lnTo>
                    <a:pt x="450201" y="1387878"/>
                  </a:lnTo>
                  <a:lnTo>
                    <a:pt x="409186" y="1369767"/>
                  </a:lnTo>
                  <a:lnTo>
                    <a:pt x="369557" y="1349224"/>
                  </a:lnTo>
                  <a:lnTo>
                    <a:pt x="331410" y="1326346"/>
                  </a:lnTo>
                  <a:lnTo>
                    <a:pt x="294839" y="1301227"/>
                  </a:lnTo>
                  <a:lnTo>
                    <a:pt x="259939" y="1273962"/>
                  </a:lnTo>
                  <a:lnTo>
                    <a:pt x="226805" y="1244646"/>
                  </a:lnTo>
                  <a:lnTo>
                    <a:pt x="195533" y="1213374"/>
                  </a:lnTo>
                  <a:lnTo>
                    <a:pt x="166217" y="1180240"/>
                  </a:lnTo>
                  <a:lnTo>
                    <a:pt x="138952" y="1145340"/>
                  </a:lnTo>
                  <a:lnTo>
                    <a:pt x="113833" y="1108769"/>
                  </a:lnTo>
                  <a:lnTo>
                    <a:pt x="90955" y="1070622"/>
                  </a:lnTo>
                  <a:lnTo>
                    <a:pt x="70412" y="1030993"/>
                  </a:lnTo>
                  <a:lnTo>
                    <a:pt x="52301" y="989978"/>
                  </a:lnTo>
                  <a:lnTo>
                    <a:pt x="36716" y="947671"/>
                  </a:lnTo>
                  <a:lnTo>
                    <a:pt x="23751" y="904168"/>
                  </a:lnTo>
                  <a:lnTo>
                    <a:pt x="13502" y="859564"/>
                  </a:lnTo>
                  <a:lnTo>
                    <a:pt x="6064" y="813952"/>
                  </a:lnTo>
                  <a:lnTo>
                    <a:pt x="1531" y="767429"/>
                  </a:lnTo>
                  <a:lnTo>
                    <a:pt x="0" y="720089"/>
                  </a:lnTo>
                  <a:close/>
                </a:path>
              </a:pathLst>
            </a:custGeom>
            <a:ln w="24344">
              <a:solidFill>
                <a:srgbClr val="3B465D"/>
              </a:solidFill>
            </a:ln>
          </p:spPr>
          <p:txBody>
            <a:bodyPr wrap="square" lIns="0" tIns="0" rIns="0" bIns="0" rtlCol="0"/>
            <a:lstStyle/>
            <a:p>
              <a:endParaRPr/>
            </a:p>
          </p:txBody>
        </p:sp>
      </p:grpSp>
      <p:sp>
        <p:nvSpPr>
          <p:cNvPr id="29" name="object 29"/>
          <p:cNvSpPr txBox="1"/>
          <p:nvPr/>
        </p:nvSpPr>
        <p:spPr>
          <a:xfrm>
            <a:off x="6523481" y="1129411"/>
            <a:ext cx="817244" cy="330200"/>
          </a:xfrm>
          <a:prstGeom prst="rect">
            <a:avLst/>
          </a:prstGeom>
        </p:spPr>
        <p:txBody>
          <a:bodyPr vert="horz" wrap="square" lIns="0" tIns="12065" rIns="0" bIns="0" rtlCol="0">
            <a:spAutoFit/>
          </a:bodyPr>
          <a:lstStyle/>
          <a:p>
            <a:pPr marL="12700" marR="5080" indent="33020">
              <a:lnSpc>
                <a:spcPct val="100000"/>
              </a:lnSpc>
              <a:spcBef>
                <a:spcPts val="95"/>
              </a:spcBef>
            </a:pPr>
            <a:r>
              <a:rPr sz="1000" b="1" spc="-10" dirty="0">
                <a:solidFill>
                  <a:srgbClr val="3B465D"/>
                </a:solidFill>
                <a:latin typeface="Tahoma"/>
                <a:cs typeface="Tahoma"/>
              </a:rPr>
              <a:t>Instructure </a:t>
            </a:r>
            <a:r>
              <a:rPr sz="1000" b="1" spc="-280" dirty="0">
                <a:solidFill>
                  <a:srgbClr val="3B465D"/>
                </a:solidFill>
                <a:latin typeface="Tahoma"/>
                <a:cs typeface="Tahoma"/>
              </a:rPr>
              <a:t> </a:t>
            </a:r>
            <a:r>
              <a:rPr sz="1000" b="1" spc="-5" dirty="0">
                <a:solidFill>
                  <a:srgbClr val="3B465D"/>
                </a:solidFill>
                <a:latin typeface="Tahoma"/>
                <a:cs typeface="Tahoma"/>
              </a:rPr>
              <a:t>as-a-S</a:t>
            </a:r>
            <a:r>
              <a:rPr sz="1000" b="1" spc="-10" dirty="0">
                <a:solidFill>
                  <a:srgbClr val="3B465D"/>
                </a:solidFill>
                <a:latin typeface="Tahoma"/>
                <a:cs typeface="Tahoma"/>
              </a:rPr>
              <a:t>e</a:t>
            </a:r>
            <a:r>
              <a:rPr sz="1000" b="1" spc="-5" dirty="0">
                <a:solidFill>
                  <a:srgbClr val="3B465D"/>
                </a:solidFill>
                <a:latin typeface="Tahoma"/>
                <a:cs typeface="Tahoma"/>
              </a:rPr>
              <a:t>rvice</a:t>
            </a:r>
            <a:endParaRPr sz="1000">
              <a:latin typeface="Tahoma"/>
              <a:cs typeface="Tahoma"/>
            </a:endParaRPr>
          </a:p>
        </p:txBody>
      </p:sp>
      <p:grpSp>
        <p:nvGrpSpPr>
          <p:cNvPr id="30" name="object 30"/>
          <p:cNvGrpSpPr/>
          <p:nvPr/>
        </p:nvGrpSpPr>
        <p:grpSpPr>
          <a:xfrm>
            <a:off x="6457188" y="1533144"/>
            <a:ext cx="986155" cy="472440"/>
            <a:chOff x="6457188" y="1533144"/>
            <a:chExt cx="986155" cy="472440"/>
          </a:xfrm>
        </p:grpSpPr>
        <p:pic>
          <p:nvPicPr>
            <p:cNvPr id="31" name="object 31"/>
            <p:cNvPicPr/>
            <p:nvPr/>
          </p:nvPicPr>
          <p:blipFill>
            <a:blip r:embed="rId4" cstate="print"/>
            <a:stretch>
              <a:fillRect/>
            </a:stretch>
          </p:blipFill>
          <p:spPr>
            <a:xfrm>
              <a:off x="6969252" y="1533144"/>
              <a:ext cx="473964" cy="472439"/>
            </a:xfrm>
            <a:prstGeom prst="rect">
              <a:avLst/>
            </a:prstGeom>
          </p:spPr>
        </p:pic>
        <p:pic>
          <p:nvPicPr>
            <p:cNvPr id="32" name="object 32"/>
            <p:cNvPicPr/>
            <p:nvPr/>
          </p:nvPicPr>
          <p:blipFill>
            <a:blip r:embed="rId4" cstate="print"/>
            <a:stretch>
              <a:fillRect/>
            </a:stretch>
          </p:blipFill>
          <p:spPr>
            <a:xfrm>
              <a:off x="6457188" y="1533144"/>
              <a:ext cx="473963" cy="472439"/>
            </a:xfrm>
            <a:prstGeom prst="rect">
              <a:avLst/>
            </a:prstGeom>
          </p:spPr>
        </p:pic>
      </p:grpSp>
      <p:sp>
        <p:nvSpPr>
          <p:cNvPr id="33" name="object 33"/>
          <p:cNvSpPr txBox="1"/>
          <p:nvPr/>
        </p:nvSpPr>
        <p:spPr>
          <a:xfrm>
            <a:off x="6408801" y="2037715"/>
            <a:ext cx="914400" cy="299720"/>
          </a:xfrm>
          <a:prstGeom prst="rect">
            <a:avLst/>
          </a:prstGeom>
        </p:spPr>
        <p:txBody>
          <a:bodyPr vert="horz" wrap="square" lIns="0" tIns="12700" rIns="0" bIns="0" rtlCol="0">
            <a:spAutoFit/>
          </a:bodyPr>
          <a:lstStyle/>
          <a:p>
            <a:pPr marL="128270" marR="5080" indent="-116205">
              <a:lnSpc>
                <a:spcPct val="100000"/>
              </a:lnSpc>
              <a:spcBef>
                <a:spcPts val="100"/>
              </a:spcBef>
              <a:tabLst>
                <a:tab pos="694055" algn="l"/>
              </a:tabLst>
            </a:pPr>
            <a:r>
              <a:rPr sz="900" spc="-5" dirty="0">
                <a:solidFill>
                  <a:srgbClr val="3B465D"/>
                </a:solidFill>
                <a:latin typeface="Tahoma"/>
                <a:cs typeface="Tahoma"/>
              </a:rPr>
              <a:t>Bull</a:t>
            </a:r>
            <a:r>
              <a:rPr sz="900" spc="-10" dirty="0">
                <a:solidFill>
                  <a:srgbClr val="3B465D"/>
                </a:solidFill>
                <a:latin typeface="Tahoma"/>
                <a:cs typeface="Tahoma"/>
              </a:rPr>
              <a:t>e</a:t>
            </a:r>
            <a:r>
              <a:rPr sz="900" spc="-5" dirty="0">
                <a:solidFill>
                  <a:srgbClr val="3B465D"/>
                </a:solidFill>
                <a:latin typeface="Tahoma"/>
                <a:cs typeface="Tahoma"/>
              </a:rPr>
              <a:t>t</a:t>
            </a:r>
            <a:r>
              <a:rPr sz="900" spc="-10" dirty="0">
                <a:solidFill>
                  <a:srgbClr val="3B465D"/>
                </a:solidFill>
                <a:latin typeface="Tahoma"/>
                <a:cs typeface="Tahoma"/>
              </a:rPr>
              <a:t>p</a:t>
            </a:r>
            <a:r>
              <a:rPr sz="900" spc="-5" dirty="0">
                <a:solidFill>
                  <a:srgbClr val="3B465D"/>
                </a:solidFill>
                <a:latin typeface="Tahoma"/>
                <a:cs typeface="Tahoma"/>
              </a:rPr>
              <a:t>r</a:t>
            </a:r>
            <a:r>
              <a:rPr sz="900" dirty="0">
                <a:solidFill>
                  <a:srgbClr val="3B465D"/>
                </a:solidFill>
                <a:latin typeface="Tahoma"/>
                <a:cs typeface="Tahoma"/>
              </a:rPr>
              <a:t>oof	V</a:t>
            </a:r>
            <a:r>
              <a:rPr sz="900" spc="-5" dirty="0">
                <a:solidFill>
                  <a:srgbClr val="3B465D"/>
                </a:solidFill>
                <a:latin typeface="Tahoma"/>
                <a:cs typeface="Tahoma"/>
              </a:rPr>
              <a:t>P</a:t>
            </a:r>
            <a:r>
              <a:rPr sz="900" dirty="0">
                <a:solidFill>
                  <a:srgbClr val="3B465D"/>
                </a:solidFill>
                <a:latin typeface="Tahoma"/>
                <a:cs typeface="Tahoma"/>
              </a:rPr>
              <a:t>N  </a:t>
            </a:r>
            <a:r>
              <a:rPr sz="900" spc="-5" dirty="0">
                <a:solidFill>
                  <a:srgbClr val="3B465D"/>
                </a:solidFill>
                <a:latin typeface="Tahoma"/>
                <a:cs typeface="Tahoma"/>
              </a:rPr>
              <a:t>hoster</a:t>
            </a:r>
            <a:endParaRPr sz="900">
              <a:latin typeface="Tahoma"/>
              <a:cs typeface="Tahoma"/>
            </a:endParaRPr>
          </a:p>
        </p:txBody>
      </p:sp>
      <p:grpSp>
        <p:nvGrpSpPr>
          <p:cNvPr id="34" name="object 34"/>
          <p:cNvGrpSpPr/>
          <p:nvPr/>
        </p:nvGrpSpPr>
        <p:grpSpPr>
          <a:xfrm>
            <a:off x="7362253" y="434149"/>
            <a:ext cx="1663064" cy="1664970"/>
            <a:chOff x="7362253" y="434149"/>
            <a:chExt cx="1663064" cy="1664970"/>
          </a:xfrm>
        </p:grpSpPr>
        <p:sp>
          <p:nvSpPr>
            <p:cNvPr id="35" name="object 35"/>
            <p:cNvSpPr/>
            <p:nvPr/>
          </p:nvSpPr>
          <p:spPr>
            <a:xfrm>
              <a:off x="7374636" y="446532"/>
              <a:ext cx="1638300" cy="1640205"/>
            </a:xfrm>
            <a:custGeom>
              <a:avLst/>
              <a:gdLst/>
              <a:ahLst/>
              <a:cxnLst/>
              <a:rect l="l" t="t" r="r" b="b"/>
              <a:pathLst>
                <a:path w="1638300" h="1640205">
                  <a:moveTo>
                    <a:pt x="819150" y="0"/>
                  </a:moveTo>
                  <a:lnTo>
                    <a:pt x="771021" y="1391"/>
                  </a:lnTo>
                  <a:lnTo>
                    <a:pt x="723625" y="5515"/>
                  </a:lnTo>
                  <a:lnTo>
                    <a:pt x="677037" y="12294"/>
                  </a:lnTo>
                  <a:lnTo>
                    <a:pt x="631335" y="21651"/>
                  </a:lnTo>
                  <a:lnTo>
                    <a:pt x="586596" y="33510"/>
                  </a:lnTo>
                  <a:lnTo>
                    <a:pt x="542896" y="47793"/>
                  </a:lnTo>
                  <a:lnTo>
                    <a:pt x="500312" y="64424"/>
                  </a:lnTo>
                  <a:lnTo>
                    <a:pt x="458921" y="83326"/>
                  </a:lnTo>
                  <a:lnTo>
                    <a:pt x="418800" y="104422"/>
                  </a:lnTo>
                  <a:lnTo>
                    <a:pt x="380026" y="127636"/>
                  </a:lnTo>
                  <a:lnTo>
                    <a:pt x="342676" y="152890"/>
                  </a:lnTo>
                  <a:lnTo>
                    <a:pt x="306826" y="180107"/>
                  </a:lnTo>
                  <a:lnTo>
                    <a:pt x="272553" y="209211"/>
                  </a:lnTo>
                  <a:lnTo>
                    <a:pt x="239934" y="240125"/>
                  </a:lnTo>
                  <a:lnTo>
                    <a:pt x="209047" y="272772"/>
                  </a:lnTo>
                  <a:lnTo>
                    <a:pt x="179967" y="307074"/>
                  </a:lnTo>
                  <a:lnTo>
                    <a:pt x="152772" y="342957"/>
                  </a:lnTo>
                  <a:lnTo>
                    <a:pt x="127539" y="380341"/>
                  </a:lnTo>
                  <a:lnTo>
                    <a:pt x="104344" y="419151"/>
                  </a:lnTo>
                  <a:lnTo>
                    <a:pt x="83264" y="459310"/>
                  </a:lnTo>
                  <a:lnTo>
                    <a:pt x="64377" y="500741"/>
                  </a:lnTo>
                  <a:lnTo>
                    <a:pt x="47758" y="543366"/>
                  </a:lnTo>
                  <a:lnTo>
                    <a:pt x="33485" y="587110"/>
                  </a:lnTo>
                  <a:lnTo>
                    <a:pt x="21635" y="631895"/>
                  </a:lnTo>
                  <a:lnTo>
                    <a:pt x="12285" y="677645"/>
                  </a:lnTo>
                  <a:lnTo>
                    <a:pt x="5511" y="724282"/>
                  </a:lnTo>
                  <a:lnTo>
                    <a:pt x="1390" y="771730"/>
                  </a:lnTo>
                  <a:lnTo>
                    <a:pt x="0" y="819912"/>
                  </a:lnTo>
                  <a:lnTo>
                    <a:pt x="1390" y="868093"/>
                  </a:lnTo>
                  <a:lnTo>
                    <a:pt x="5511" y="915541"/>
                  </a:lnTo>
                  <a:lnTo>
                    <a:pt x="12285" y="962178"/>
                  </a:lnTo>
                  <a:lnTo>
                    <a:pt x="21635" y="1007928"/>
                  </a:lnTo>
                  <a:lnTo>
                    <a:pt x="33485" y="1052713"/>
                  </a:lnTo>
                  <a:lnTo>
                    <a:pt x="47758" y="1096457"/>
                  </a:lnTo>
                  <a:lnTo>
                    <a:pt x="64377" y="1139082"/>
                  </a:lnTo>
                  <a:lnTo>
                    <a:pt x="83264" y="1180513"/>
                  </a:lnTo>
                  <a:lnTo>
                    <a:pt x="104344" y="1220672"/>
                  </a:lnTo>
                  <a:lnTo>
                    <a:pt x="127539" y="1259482"/>
                  </a:lnTo>
                  <a:lnTo>
                    <a:pt x="152772" y="1296866"/>
                  </a:lnTo>
                  <a:lnTo>
                    <a:pt x="179967" y="1332749"/>
                  </a:lnTo>
                  <a:lnTo>
                    <a:pt x="209047" y="1367051"/>
                  </a:lnTo>
                  <a:lnTo>
                    <a:pt x="239934" y="1399698"/>
                  </a:lnTo>
                  <a:lnTo>
                    <a:pt x="272553" y="1430612"/>
                  </a:lnTo>
                  <a:lnTo>
                    <a:pt x="306826" y="1459716"/>
                  </a:lnTo>
                  <a:lnTo>
                    <a:pt x="342676" y="1486933"/>
                  </a:lnTo>
                  <a:lnTo>
                    <a:pt x="380026" y="1512187"/>
                  </a:lnTo>
                  <a:lnTo>
                    <a:pt x="418800" y="1535401"/>
                  </a:lnTo>
                  <a:lnTo>
                    <a:pt x="458921" y="1556497"/>
                  </a:lnTo>
                  <a:lnTo>
                    <a:pt x="500312" y="1575399"/>
                  </a:lnTo>
                  <a:lnTo>
                    <a:pt x="542896" y="1592030"/>
                  </a:lnTo>
                  <a:lnTo>
                    <a:pt x="586596" y="1606313"/>
                  </a:lnTo>
                  <a:lnTo>
                    <a:pt x="631335" y="1618172"/>
                  </a:lnTo>
                  <a:lnTo>
                    <a:pt x="677037" y="1627529"/>
                  </a:lnTo>
                  <a:lnTo>
                    <a:pt x="723625" y="1634308"/>
                  </a:lnTo>
                  <a:lnTo>
                    <a:pt x="771021" y="1638432"/>
                  </a:lnTo>
                  <a:lnTo>
                    <a:pt x="819150" y="1639823"/>
                  </a:lnTo>
                  <a:lnTo>
                    <a:pt x="867278" y="1638432"/>
                  </a:lnTo>
                  <a:lnTo>
                    <a:pt x="914674" y="1634308"/>
                  </a:lnTo>
                  <a:lnTo>
                    <a:pt x="961262" y="1627529"/>
                  </a:lnTo>
                  <a:lnTo>
                    <a:pt x="1006964" y="1618172"/>
                  </a:lnTo>
                  <a:lnTo>
                    <a:pt x="1051703" y="1606313"/>
                  </a:lnTo>
                  <a:lnTo>
                    <a:pt x="1095403" y="1592030"/>
                  </a:lnTo>
                  <a:lnTo>
                    <a:pt x="1137987" y="1575399"/>
                  </a:lnTo>
                  <a:lnTo>
                    <a:pt x="1179378" y="1556497"/>
                  </a:lnTo>
                  <a:lnTo>
                    <a:pt x="1219499" y="1535401"/>
                  </a:lnTo>
                  <a:lnTo>
                    <a:pt x="1258273" y="1512187"/>
                  </a:lnTo>
                  <a:lnTo>
                    <a:pt x="1295623" y="1486933"/>
                  </a:lnTo>
                  <a:lnTo>
                    <a:pt x="1331473" y="1459716"/>
                  </a:lnTo>
                  <a:lnTo>
                    <a:pt x="1365746" y="1430612"/>
                  </a:lnTo>
                  <a:lnTo>
                    <a:pt x="1398365" y="1399698"/>
                  </a:lnTo>
                  <a:lnTo>
                    <a:pt x="1429252" y="1367051"/>
                  </a:lnTo>
                  <a:lnTo>
                    <a:pt x="1458332" y="1332749"/>
                  </a:lnTo>
                  <a:lnTo>
                    <a:pt x="1485527" y="1296866"/>
                  </a:lnTo>
                  <a:lnTo>
                    <a:pt x="1510760" y="1259482"/>
                  </a:lnTo>
                  <a:lnTo>
                    <a:pt x="1533955" y="1220672"/>
                  </a:lnTo>
                  <a:lnTo>
                    <a:pt x="1555035" y="1180513"/>
                  </a:lnTo>
                  <a:lnTo>
                    <a:pt x="1573922" y="1139082"/>
                  </a:lnTo>
                  <a:lnTo>
                    <a:pt x="1590541" y="1096457"/>
                  </a:lnTo>
                  <a:lnTo>
                    <a:pt x="1604814" y="1052713"/>
                  </a:lnTo>
                  <a:lnTo>
                    <a:pt x="1616664" y="1007928"/>
                  </a:lnTo>
                  <a:lnTo>
                    <a:pt x="1626014" y="962178"/>
                  </a:lnTo>
                  <a:lnTo>
                    <a:pt x="1632788" y="915541"/>
                  </a:lnTo>
                  <a:lnTo>
                    <a:pt x="1636909" y="868093"/>
                  </a:lnTo>
                  <a:lnTo>
                    <a:pt x="1638300" y="819912"/>
                  </a:lnTo>
                  <a:lnTo>
                    <a:pt x="1636909" y="771730"/>
                  </a:lnTo>
                  <a:lnTo>
                    <a:pt x="1632788" y="724282"/>
                  </a:lnTo>
                  <a:lnTo>
                    <a:pt x="1626014" y="677645"/>
                  </a:lnTo>
                  <a:lnTo>
                    <a:pt x="1616664" y="631895"/>
                  </a:lnTo>
                  <a:lnTo>
                    <a:pt x="1604814" y="587110"/>
                  </a:lnTo>
                  <a:lnTo>
                    <a:pt x="1590541" y="543366"/>
                  </a:lnTo>
                  <a:lnTo>
                    <a:pt x="1573922" y="500741"/>
                  </a:lnTo>
                  <a:lnTo>
                    <a:pt x="1555035" y="459310"/>
                  </a:lnTo>
                  <a:lnTo>
                    <a:pt x="1533955" y="419151"/>
                  </a:lnTo>
                  <a:lnTo>
                    <a:pt x="1510760" y="380341"/>
                  </a:lnTo>
                  <a:lnTo>
                    <a:pt x="1485527" y="342957"/>
                  </a:lnTo>
                  <a:lnTo>
                    <a:pt x="1458332" y="307074"/>
                  </a:lnTo>
                  <a:lnTo>
                    <a:pt x="1429252" y="272772"/>
                  </a:lnTo>
                  <a:lnTo>
                    <a:pt x="1398365" y="240125"/>
                  </a:lnTo>
                  <a:lnTo>
                    <a:pt x="1365746" y="209211"/>
                  </a:lnTo>
                  <a:lnTo>
                    <a:pt x="1331473" y="180107"/>
                  </a:lnTo>
                  <a:lnTo>
                    <a:pt x="1295623" y="152890"/>
                  </a:lnTo>
                  <a:lnTo>
                    <a:pt x="1258273" y="127636"/>
                  </a:lnTo>
                  <a:lnTo>
                    <a:pt x="1219499" y="104422"/>
                  </a:lnTo>
                  <a:lnTo>
                    <a:pt x="1179378" y="83326"/>
                  </a:lnTo>
                  <a:lnTo>
                    <a:pt x="1137987" y="64424"/>
                  </a:lnTo>
                  <a:lnTo>
                    <a:pt x="1095403" y="47793"/>
                  </a:lnTo>
                  <a:lnTo>
                    <a:pt x="1051703" y="33510"/>
                  </a:lnTo>
                  <a:lnTo>
                    <a:pt x="1006964" y="21651"/>
                  </a:lnTo>
                  <a:lnTo>
                    <a:pt x="961262" y="12294"/>
                  </a:lnTo>
                  <a:lnTo>
                    <a:pt x="914674" y="5515"/>
                  </a:lnTo>
                  <a:lnTo>
                    <a:pt x="867278" y="1391"/>
                  </a:lnTo>
                  <a:lnTo>
                    <a:pt x="819150" y="0"/>
                  </a:lnTo>
                  <a:close/>
                </a:path>
              </a:pathLst>
            </a:custGeom>
            <a:solidFill>
              <a:srgbClr val="FFFFFF"/>
            </a:solidFill>
          </p:spPr>
          <p:txBody>
            <a:bodyPr wrap="square" lIns="0" tIns="0" rIns="0" bIns="0" rtlCol="0"/>
            <a:lstStyle/>
            <a:p>
              <a:endParaRPr/>
            </a:p>
          </p:txBody>
        </p:sp>
        <p:sp>
          <p:nvSpPr>
            <p:cNvPr id="36" name="object 36"/>
            <p:cNvSpPr/>
            <p:nvPr/>
          </p:nvSpPr>
          <p:spPr>
            <a:xfrm>
              <a:off x="7374636" y="446532"/>
              <a:ext cx="1638300" cy="1640205"/>
            </a:xfrm>
            <a:custGeom>
              <a:avLst/>
              <a:gdLst/>
              <a:ahLst/>
              <a:cxnLst/>
              <a:rect l="l" t="t" r="r" b="b"/>
              <a:pathLst>
                <a:path w="1638300" h="1640205">
                  <a:moveTo>
                    <a:pt x="0" y="819912"/>
                  </a:moveTo>
                  <a:lnTo>
                    <a:pt x="1390" y="771730"/>
                  </a:lnTo>
                  <a:lnTo>
                    <a:pt x="5511" y="724282"/>
                  </a:lnTo>
                  <a:lnTo>
                    <a:pt x="12285" y="677645"/>
                  </a:lnTo>
                  <a:lnTo>
                    <a:pt x="21635" y="631895"/>
                  </a:lnTo>
                  <a:lnTo>
                    <a:pt x="33485" y="587110"/>
                  </a:lnTo>
                  <a:lnTo>
                    <a:pt x="47758" y="543366"/>
                  </a:lnTo>
                  <a:lnTo>
                    <a:pt x="64377" y="500741"/>
                  </a:lnTo>
                  <a:lnTo>
                    <a:pt x="83264" y="459310"/>
                  </a:lnTo>
                  <a:lnTo>
                    <a:pt x="104344" y="419151"/>
                  </a:lnTo>
                  <a:lnTo>
                    <a:pt x="127539" y="380341"/>
                  </a:lnTo>
                  <a:lnTo>
                    <a:pt x="152772" y="342957"/>
                  </a:lnTo>
                  <a:lnTo>
                    <a:pt x="179967" y="307074"/>
                  </a:lnTo>
                  <a:lnTo>
                    <a:pt x="209047" y="272772"/>
                  </a:lnTo>
                  <a:lnTo>
                    <a:pt x="239934" y="240125"/>
                  </a:lnTo>
                  <a:lnTo>
                    <a:pt x="272553" y="209211"/>
                  </a:lnTo>
                  <a:lnTo>
                    <a:pt x="306826" y="180107"/>
                  </a:lnTo>
                  <a:lnTo>
                    <a:pt x="342676" y="152890"/>
                  </a:lnTo>
                  <a:lnTo>
                    <a:pt x="380026" y="127636"/>
                  </a:lnTo>
                  <a:lnTo>
                    <a:pt x="418800" y="104422"/>
                  </a:lnTo>
                  <a:lnTo>
                    <a:pt x="458921" y="83326"/>
                  </a:lnTo>
                  <a:lnTo>
                    <a:pt x="500312" y="64424"/>
                  </a:lnTo>
                  <a:lnTo>
                    <a:pt x="542896" y="47793"/>
                  </a:lnTo>
                  <a:lnTo>
                    <a:pt x="586596" y="33510"/>
                  </a:lnTo>
                  <a:lnTo>
                    <a:pt x="631335" y="21651"/>
                  </a:lnTo>
                  <a:lnTo>
                    <a:pt x="677037" y="12294"/>
                  </a:lnTo>
                  <a:lnTo>
                    <a:pt x="723625" y="5515"/>
                  </a:lnTo>
                  <a:lnTo>
                    <a:pt x="771021" y="1391"/>
                  </a:lnTo>
                  <a:lnTo>
                    <a:pt x="819150" y="0"/>
                  </a:lnTo>
                  <a:lnTo>
                    <a:pt x="867278" y="1391"/>
                  </a:lnTo>
                  <a:lnTo>
                    <a:pt x="914674" y="5515"/>
                  </a:lnTo>
                  <a:lnTo>
                    <a:pt x="961262" y="12294"/>
                  </a:lnTo>
                  <a:lnTo>
                    <a:pt x="1006964" y="21651"/>
                  </a:lnTo>
                  <a:lnTo>
                    <a:pt x="1051703" y="33510"/>
                  </a:lnTo>
                  <a:lnTo>
                    <a:pt x="1095403" y="47793"/>
                  </a:lnTo>
                  <a:lnTo>
                    <a:pt x="1137987" y="64424"/>
                  </a:lnTo>
                  <a:lnTo>
                    <a:pt x="1179378" y="83326"/>
                  </a:lnTo>
                  <a:lnTo>
                    <a:pt x="1219499" y="104422"/>
                  </a:lnTo>
                  <a:lnTo>
                    <a:pt x="1258273" y="127636"/>
                  </a:lnTo>
                  <a:lnTo>
                    <a:pt x="1295623" y="152890"/>
                  </a:lnTo>
                  <a:lnTo>
                    <a:pt x="1331473" y="180107"/>
                  </a:lnTo>
                  <a:lnTo>
                    <a:pt x="1365746" y="209211"/>
                  </a:lnTo>
                  <a:lnTo>
                    <a:pt x="1398365" y="240125"/>
                  </a:lnTo>
                  <a:lnTo>
                    <a:pt x="1429252" y="272772"/>
                  </a:lnTo>
                  <a:lnTo>
                    <a:pt x="1458332" y="307074"/>
                  </a:lnTo>
                  <a:lnTo>
                    <a:pt x="1485527" y="342957"/>
                  </a:lnTo>
                  <a:lnTo>
                    <a:pt x="1510760" y="380341"/>
                  </a:lnTo>
                  <a:lnTo>
                    <a:pt x="1533955" y="419151"/>
                  </a:lnTo>
                  <a:lnTo>
                    <a:pt x="1555035" y="459310"/>
                  </a:lnTo>
                  <a:lnTo>
                    <a:pt x="1573922" y="500741"/>
                  </a:lnTo>
                  <a:lnTo>
                    <a:pt x="1590541" y="543366"/>
                  </a:lnTo>
                  <a:lnTo>
                    <a:pt x="1604814" y="587110"/>
                  </a:lnTo>
                  <a:lnTo>
                    <a:pt x="1616664" y="631895"/>
                  </a:lnTo>
                  <a:lnTo>
                    <a:pt x="1626014" y="677645"/>
                  </a:lnTo>
                  <a:lnTo>
                    <a:pt x="1632788" y="724282"/>
                  </a:lnTo>
                  <a:lnTo>
                    <a:pt x="1636909" y="771730"/>
                  </a:lnTo>
                  <a:lnTo>
                    <a:pt x="1638300" y="819912"/>
                  </a:lnTo>
                  <a:lnTo>
                    <a:pt x="1636909" y="868093"/>
                  </a:lnTo>
                  <a:lnTo>
                    <a:pt x="1632788" y="915541"/>
                  </a:lnTo>
                  <a:lnTo>
                    <a:pt x="1626014" y="962178"/>
                  </a:lnTo>
                  <a:lnTo>
                    <a:pt x="1616664" y="1007928"/>
                  </a:lnTo>
                  <a:lnTo>
                    <a:pt x="1604814" y="1052713"/>
                  </a:lnTo>
                  <a:lnTo>
                    <a:pt x="1590541" y="1096457"/>
                  </a:lnTo>
                  <a:lnTo>
                    <a:pt x="1573922" y="1139082"/>
                  </a:lnTo>
                  <a:lnTo>
                    <a:pt x="1555035" y="1180513"/>
                  </a:lnTo>
                  <a:lnTo>
                    <a:pt x="1533955" y="1220672"/>
                  </a:lnTo>
                  <a:lnTo>
                    <a:pt x="1510760" y="1259482"/>
                  </a:lnTo>
                  <a:lnTo>
                    <a:pt x="1485527" y="1296866"/>
                  </a:lnTo>
                  <a:lnTo>
                    <a:pt x="1458332" y="1332749"/>
                  </a:lnTo>
                  <a:lnTo>
                    <a:pt x="1429252" y="1367051"/>
                  </a:lnTo>
                  <a:lnTo>
                    <a:pt x="1398365" y="1399698"/>
                  </a:lnTo>
                  <a:lnTo>
                    <a:pt x="1365746" y="1430612"/>
                  </a:lnTo>
                  <a:lnTo>
                    <a:pt x="1331473" y="1459716"/>
                  </a:lnTo>
                  <a:lnTo>
                    <a:pt x="1295623" y="1486933"/>
                  </a:lnTo>
                  <a:lnTo>
                    <a:pt x="1258273" y="1512187"/>
                  </a:lnTo>
                  <a:lnTo>
                    <a:pt x="1219499" y="1535401"/>
                  </a:lnTo>
                  <a:lnTo>
                    <a:pt x="1179378" y="1556497"/>
                  </a:lnTo>
                  <a:lnTo>
                    <a:pt x="1137987" y="1575399"/>
                  </a:lnTo>
                  <a:lnTo>
                    <a:pt x="1095403" y="1592030"/>
                  </a:lnTo>
                  <a:lnTo>
                    <a:pt x="1051703" y="1606313"/>
                  </a:lnTo>
                  <a:lnTo>
                    <a:pt x="1006964" y="1618172"/>
                  </a:lnTo>
                  <a:lnTo>
                    <a:pt x="961262" y="1627529"/>
                  </a:lnTo>
                  <a:lnTo>
                    <a:pt x="914674" y="1634308"/>
                  </a:lnTo>
                  <a:lnTo>
                    <a:pt x="867278" y="1638432"/>
                  </a:lnTo>
                  <a:lnTo>
                    <a:pt x="819150" y="1639823"/>
                  </a:lnTo>
                  <a:lnTo>
                    <a:pt x="771021" y="1638432"/>
                  </a:lnTo>
                  <a:lnTo>
                    <a:pt x="723625" y="1634308"/>
                  </a:lnTo>
                  <a:lnTo>
                    <a:pt x="677037" y="1627529"/>
                  </a:lnTo>
                  <a:lnTo>
                    <a:pt x="631335" y="1618172"/>
                  </a:lnTo>
                  <a:lnTo>
                    <a:pt x="586596" y="1606313"/>
                  </a:lnTo>
                  <a:lnTo>
                    <a:pt x="542896" y="1592030"/>
                  </a:lnTo>
                  <a:lnTo>
                    <a:pt x="500312" y="1575399"/>
                  </a:lnTo>
                  <a:lnTo>
                    <a:pt x="458921" y="1556497"/>
                  </a:lnTo>
                  <a:lnTo>
                    <a:pt x="418800" y="1535401"/>
                  </a:lnTo>
                  <a:lnTo>
                    <a:pt x="380026" y="1512187"/>
                  </a:lnTo>
                  <a:lnTo>
                    <a:pt x="342676" y="1486933"/>
                  </a:lnTo>
                  <a:lnTo>
                    <a:pt x="306826" y="1459716"/>
                  </a:lnTo>
                  <a:lnTo>
                    <a:pt x="272553" y="1430612"/>
                  </a:lnTo>
                  <a:lnTo>
                    <a:pt x="239934" y="1399698"/>
                  </a:lnTo>
                  <a:lnTo>
                    <a:pt x="209047" y="1367051"/>
                  </a:lnTo>
                  <a:lnTo>
                    <a:pt x="179967" y="1332749"/>
                  </a:lnTo>
                  <a:lnTo>
                    <a:pt x="152772" y="1296866"/>
                  </a:lnTo>
                  <a:lnTo>
                    <a:pt x="127539" y="1259482"/>
                  </a:lnTo>
                  <a:lnTo>
                    <a:pt x="104344" y="1220672"/>
                  </a:lnTo>
                  <a:lnTo>
                    <a:pt x="83264" y="1180513"/>
                  </a:lnTo>
                  <a:lnTo>
                    <a:pt x="64377" y="1139082"/>
                  </a:lnTo>
                  <a:lnTo>
                    <a:pt x="47758" y="1096457"/>
                  </a:lnTo>
                  <a:lnTo>
                    <a:pt x="33485" y="1052713"/>
                  </a:lnTo>
                  <a:lnTo>
                    <a:pt x="21635" y="1007928"/>
                  </a:lnTo>
                  <a:lnTo>
                    <a:pt x="12285" y="962178"/>
                  </a:lnTo>
                  <a:lnTo>
                    <a:pt x="5511" y="915541"/>
                  </a:lnTo>
                  <a:lnTo>
                    <a:pt x="1390" y="868093"/>
                  </a:lnTo>
                  <a:lnTo>
                    <a:pt x="0" y="819912"/>
                  </a:lnTo>
                  <a:close/>
                </a:path>
              </a:pathLst>
            </a:custGeom>
            <a:ln w="24344">
              <a:solidFill>
                <a:srgbClr val="3B465D"/>
              </a:solidFill>
            </a:ln>
          </p:spPr>
          <p:txBody>
            <a:bodyPr wrap="square" lIns="0" tIns="0" rIns="0" bIns="0" rtlCol="0"/>
            <a:lstStyle/>
            <a:p>
              <a:endParaRPr/>
            </a:p>
          </p:txBody>
        </p:sp>
        <p:pic>
          <p:nvPicPr>
            <p:cNvPr id="37" name="object 37"/>
            <p:cNvPicPr/>
            <p:nvPr/>
          </p:nvPicPr>
          <p:blipFill>
            <a:blip r:embed="rId4" cstate="print"/>
            <a:stretch>
              <a:fillRect/>
            </a:stretch>
          </p:blipFill>
          <p:spPr>
            <a:xfrm>
              <a:off x="7647432" y="976884"/>
              <a:ext cx="472440" cy="473963"/>
            </a:xfrm>
            <a:prstGeom prst="rect">
              <a:avLst/>
            </a:prstGeom>
          </p:spPr>
        </p:pic>
      </p:grpSp>
      <p:sp>
        <p:nvSpPr>
          <p:cNvPr id="38" name="object 38"/>
          <p:cNvSpPr txBox="1"/>
          <p:nvPr/>
        </p:nvSpPr>
        <p:spPr>
          <a:xfrm>
            <a:off x="7575931" y="1458214"/>
            <a:ext cx="620395" cy="299720"/>
          </a:xfrm>
          <a:prstGeom prst="rect">
            <a:avLst/>
          </a:prstGeom>
        </p:spPr>
        <p:txBody>
          <a:bodyPr vert="horz" wrap="square" lIns="0" tIns="12700" rIns="0" bIns="0" rtlCol="0">
            <a:spAutoFit/>
          </a:bodyPr>
          <a:lstStyle/>
          <a:p>
            <a:pPr marL="12700" marR="5080" indent="34925">
              <a:lnSpc>
                <a:spcPct val="100000"/>
              </a:lnSpc>
              <a:spcBef>
                <a:spcPts val="100"/>
              </a:spcBef>
            </a:pPr>
            <a:r>
              <a:rPr sz="900" spc="-5" dirty="0">
                <a:solidFill>
                  <a:srgbClr val="3B465D"/>
                </a:solidFill>
                <a:latin typeface="Tahoma"/>
                <a:cs typeface="Tahoma"/>
              </a:rPr>
              <a:t>Spécialiste </a:t>
            </a:r>
            <a:r>
              <a:rPr sz="900" spc="-270" dirty="0">
                <a:solidFill>
                  <a:srgbClr val="3B465D"/>
                </a:solidFill>
                <a:latin typeface="Tahoma"/>
                <a:cs typeface="Tahoma"/>
              </a:rPr>
              <a:t> </a:t>
            </a:r>
            <a:r>
              <a:rPr sz="900" spc="-5" dirty="0">
                <a:solidFill>
                  <a:srgbClr val="3B465D"/>
                </a:solidFill>
                <a:latin typeface="Tahoma"/>
                <a:cs typeface="Tahoma"/>
              </a:rPr>
              <a:t>en</a:t>
            </a:r>
            <a:r>
              <a:rPr sz="900" spc="-60" dirty="0">
                <a:solidFill>
                  <a:srgbClr val="3B465D"/>
                </a:solidFill>
                <a:latin typeface="Tahoma"/>
                <a:cs typeface="Tahoma"/>
              </a:rPr>
              <a:t> </a:t>
            </a:r>
            <a:r>
              <a:rPr sz="900" spc="-5" dirty="0">
                <a:solidFill>
                  <a:srgbClr val="3B465D"/>
                </a:solidFill>
                <a:latin typeface="Tahoma"/>
                <a:cs typeface="Tahoma"/>
              </a:rPr>
              <a:t>intrusion</a:t>
            </a:r>
            <a:endParaRPr sz="900">
              <a:latin typeface="Tahoma"/>
              <a:cs typeface="Tahoma"/>
            </a:endParaRPr>
          </a:p>
        </p:txBody>
      </p:sp>
      <p:pic>
        <p:nvPicPr>
          <p:cNvPr id="39" name="object 39"/>
          <p:cNvPicPr/>
          <p:nvPr/>
        </p:nvPicPr>
        <p:blipFill>
          <a:blip r:embed="rId4" cstate="print"/>
          <a:stretch>
            <a:fillRect/>
          </a:stretch>
        </p:blipFill>
        <p:spPr>
          <a:xfrm>
            <a:off x="8284464" y="975360"/>
            <a:ext cx="472440" cy="472439"/>
          </a:xfrm>
          <a:prstGeom prst="rect">
            <a:avLst/>
          </a:prstGeom>
        </p:spPr>
      </p:pic>
      <p:sp>
        <p:nvSpPr>
          <p:cNvPr id="40" name="object 40"/>
          <p:cNvSpPr txBox="1"/>
          <p:nvPr/>
        </p:nvSpPr>
        <p:spPr>
          <a:xfrm>
            <a:off x="8275701" y="1458848"/>
            <a:ext cx="499109" cy="299720"/>
          </a:xfrm>
          <a:prstGeom prst="rect">
            <a:avLst/>
          </a:prstGeom>
        </p:spPr>
        <p:txBody>
          <a:bodyPr vert="horz" wrap="square" lIns="0" tIns="12700" rIns="0" bIns="0" rtlCol="0">
            <a:spAutoFit/>
          </a:bodyPr>
          <a:lstStyle/>
          <a:p>
            <a:pPr marL="86995" marR="5080" indent="-74930">
              <a:lnSpc>
                <a:spcPct val="100000"/>
              </a:lnSpc>
              <a:spcBef>
                <a:spcPts val="100"/>
              </a:spcBef>
            </a:pPr>
            <a:r>
              <a:rPr sz="900" dirty="0">
                <a:solidFill>
                  <a:srgbClr val="3B465D"/>
                </a:solidFill>
                <a:latin typeface="Tahoma"/>
                <a:cs typeface="Tahoma"/>
              </a:rPr>
              <a:t>A</a:t>
            </a:r>
            <a:r>
              <a:rPr sz="900" spc="-5" dirty="0">
                <a:solidFill>
                  <a:srgbClr val="3B465D"/>
                </a:solidFill>
                <a:latin typeface="Tahoma"/>
                <a:cs typeface="Tahoma"/>
              </a:rPr>
              <a:t>d</a:t>
            </a:r>
            <a:r>
              <a:rPr sz="900" dirty="0">
                <a:solidFill>
                  <a:srgbClr val="3B465D"/>
                </a:solidFill>
                <a:latin typeface="Tahoma"/>
                <a:cs typeface="Tahoma"/>
              </a:rPr>
              <a:t>min</a:t>
            </a:r>
            <a:r>
              <a:rPr sz="900" spc="-20" dirty="0">
                <a:solidFill>
                  <a:srgbClr val="3B465D"/>
                </a:solidFill>
                <a:latin typeface="Tahoma"/>
                <a:cs typeface="Tahoma"/>
              </a:rPr>
              <a:t> </a:t>
            </a:r>
            <a:r>
              <a:rPr sz="900" spc="-10" dirty="0">
                <a:solidFill>
                  <a:srgbClr val="3B465D"/>
                </a:solidFill>
                <a:latin typeface="Tahoma"/>
                <a:cs typeface="Tahoma"/>
              </a:rPr>
              <a:t>d</a:t>
            </a:r>
            <a:r>
              <a:rPr sz="900" dirty="0">
                <a:solidFill>
                  <a:srgbClr val="3B465D"/>
                </a:solidFill>
                <a:latin typeface="Tahoma"/>
                <a:cs typeface="Tahoma"/>
              </a:rPr>
              <a:t>e  </a:t>
            </a:r>
            <a:r>
              <a:rPr sz="900" spc="-5" dirty="0">
                <a:solidFill>
                  <a:srgbClr val="3B465D"/>
                </a:solidFill>
                <a:latin typeface="Tahoma"/>
                <a:cs typeface="Tahoma"/>
              </a:rPr>
              <a:t>botnet</a:t>
            </a:r>
            <a:endParaRPr sz="900">
              <a:latin typeface="Tahoma"/>
              <a:cs typeface="Tahoma"/>
            </a:endParaRPr>
          </a:p>
        </p:txBody>
      </p:sp>
      <p:sp>
        <p:nvSpPr>
          <p:cNvPr id="41" name="object 41"/>
          <p:cNvSpPr txBox="1"/>
          <p:nvPr/>
        </p:nvSpPr>
        <p:spPr>
          <a:xfrm>
            <a:off x="7806690" y="543560"/>
            <a:ext cx="775335" cy="330200"/>
          </a:xfrm>
          <a:prstGeom prst="rect">
            <a:avLst/>
          </a:prstGeom>
        </p:spPr>
        <p:txBody>
          <a:bodyPr vert="horz" wrap="square" lIns="0" tIns="12065" rIns="0" bIns="0" rtlCol="0">
            <a:spAutoFit/>
          </a:bodyPr>
          <a:lstStyle/>
          <a:p>
            <a:pPr algn="ctr">
              <a:lnSpc>
                <a:spcPct val="100000"/>
              </a:lnSpc>
              <a:spcBef>
                <a:spcPts val="95"/>
              </a:spcBef>
            </a:pPr>
            <a:r>
              <a:rPr sz="1000" b="1" spc="-10" dirty="0">
                <a:solidFill>
                  <a:srgbClr val="3B465D"/>
                </a:solidFill>
                <a:latin typeface="Tahoma"/>
                <a:cs typeface="Tahoma"/>
              </a:rPr>
              <a:t>Revendeurs</a:t>
            </a:r>
            <a:endParaRPr sz="1000">
              <a:latin typeface="Tahoma"/>
              <a:cs typeface="Tahoma"/>
            </a:endParaRPr>
          </a:p>
          <a:p>
            <a:pPr marL="635" algn="ctr">
              <a:lnSpc>
                <a:spcPct val="100000"/>
              </a:lnSpc>
            </a:pPr>
            <a:r>
              <a:rPr sz="1000" b="1" spc="-5" dirty="0">
                <a:solidFill>
                  <a:srgbClr val="3B465D"/>
                </a:solidFill>
                <a:latin typeface="Tahoma"/>
                <a:cs typeface="Tahoma"/>
              </a:rPr>
              <a:t>d’accès</a:t>
            </a:r>
            <a:endParaRPr sz="1000">
              <a:latin typeface="Tahoma"/>
              <a:cs typeface="Tahoma"/>
            </a:endParaRPr>
          </a:p>
        </p:txBody>
      </p:sp>
      <p:pic>
        <p:nvPicPr>
          <p:cNvPr id="42" name="object 42"/>
          <p:cNvPicPr/>
          <p:nvPr/>
        </p:nvPicPr>
        <p:blipFill>
          <a:blip r:embed="rId5" cstate="print"/>
          <a:stretch>
            <a:fillRect/>
          </a:stretch>
        </p:blipFill>
        <p:spPr>
          <a:xfrm>
            <a:off x="5941688" y="2562084"/>
            <a:ext cx="282715" cy="447574"/>
          </a:xfrm>
          <a:prstGeom prst="rect">
            <a:avLst/>
          </a:prstGeom>
        </p:spPr>
      </p:pic>
      <p:sp>
        <p:nvSpPr>
          <p:cNvPr id="43" name="object 43"/>
          <p:cNvSpPr txBox="1"/>
          <p:nvPr/>
        </p:nvSpPr>
        <p:spPr>
          <a:xfrm>
            <a:off x="967841" y="6573189"/>
            <a:ext cx="1049655" cy="178435"/>
          </a:xfrm>
          <a:prstGeom prst="rect">
            <a:avLst/>
          </a:prstGeom>
        </p:spPr>
        <p:txBody>
          <a:bodyPr vert="horz" wrap="square" lIns="0" tIns="0" rIns="0" bIns="0" rtlCol="0">
            <a:spAutoFit/>
          </a:bodyPr>
          <a:lstStyle/>
          <a:p>
            <a:pPr marL="12700">
              <a:lnSpc>
                <a:spcPts val="1240"/>
              </a:lnSpc>
            </a:pPr>
            <a:r>
              <a:rPr sz="1200" spc="-5" dirty="0">
                <a:solidFill>
                  <a:srgbClr val="FFFFFF"/>
                </a:solidFill>
                <a:latin typeface="Calibri"/>
                <a:cs typeface="Calibri"/>
              </a:rPr>
              <a:t>Se</a:t>
            </a:r>
            <a:r>
              <a:rPr sz="1200" dirty="0">
                <a:solidFill>
                  <a:srgbClr val="FFFFFF"/>
                </a:solidFill>
                <a:latin typeface="Calibri"/>
                <a:cs typeface="Calibri"/>
              </a:rPr>
              <a:t>p</a:t>
            </a:r>
            <a:r>
              <a:rPr sz="1200" spc="-10" dirty="0">
                <a:solidFill>
                  <a:srgbClr val="FFFFFF"/>
                </a:solidFill>
                <a:latin typeface="Calibri"/>
                <a:cs typeface="Calibri"/>
              </a:rPr>
              <a:t>t</a:t>
            </a:r>
            <a:r>
              <a:rPr sz="1200" dirty="0">
                <a:solidFill>
                  <a:srgbClr val="FFFFFF"/>
                </a:solidFill>
                <a:latin typeface="Calibri"/>
                <a:cs typeface="Calibri"/>
              </a:rPr>
              <a:t>emb</a:t>
            </a:r>
            <a:r>
              <a:rPr sz="1200" spc="-25" dirty="0">
                <a:solidFill>
                  <a:srgbClr val="FFFFFF"/>
                </a:solidFill>
                <a:latin typeface="Calibri"/>
                <a:cs typeface="Calibri"/>
              </a:rPr>
              <a:t>r</a:t>
            </a:r>
            <a:r>
              <a:rPr sz="1200" dirty="0">
                <a:solidFill>
                  <a:srgbClr val="FFFFFF"/>
                </a:solidFill>
                <a:latin typeface="Calibri"/>
                <a:cs typeface="Calibri"/>
              </a:rPr>
              <a:t>e</a:t>
            </a:r>
            <a:r>
              <a:rPr sz="1200" spc="-30" dirty="0">
                <a:solidFill>
                  <a:srgbClr val="FFFFFF"/>
                </a:solidFill>
                <a:latin typeface="Calibri"/>
                <a:cs typeface="Calibri"/>
              </a:rPr>
              <a:t> </a:t>
            </a:r>
            <a:r>
              <a:rPr sz="1200" dirty="0">
                <a:solidFill>
                  <a:srgbClr val="FFFFFF"/>
                </a:solidFill>
                <a:latin typeface="Calibri"/>
                <a:cs typeface="Calibri"/>
              </a:rPr>
              <a:t>2021</a:t>
            </a:r>
            <a:endParaRPr sz="1200">
              <a:latin typeface="Calibri"/>
              <a:cs typeface="Calibri"/>
            </a:endParaRPr>
          </a:p>
        </p:txBody>
      </p:sp>
      <p:sp>
        <p:nvSpPr>
          <p:cNvPr id="44" name="object 44"/>
          <p:cNvSpPr txBox="1">
            <a:spLocks noGrp="1"/>
          </p:cNvSpPr>
          <p:nvPr>
            <p:ph type="dt" sz="half" idx="6"/>
          </p:nvPr>
        </p:nvSpPr>
        <p:spPr>
          <a:xfrm>
            <a:off x="4694682" y="6579819"/>
            <a:ext cx="3261359" cy="177800"/>
          </a:xfrm>
          <a:prstGeom prst="rect">
            <a:avLst/>
          </a:prstGeom>
        </p:spPr>
        <p:txBody>
          <a:bodyPr vert="horz" wrap="square" lIns="0" tIns="0" rIns="0" bIns="0" rtlCol="0">
            <a:spAutoFit/>
          </a:bodyPr>
          <a:lstStyle>
            <a:defPPr>
              <a:defRPr lang="fr-FR"/>
            </a:defPPr>
            <a:lvl1pPr marL="0" algn="l" defTabSz="914400" rtl="0" eaLnBrk="1" latinLnBrk="0" hangingPunct="1">
              <a:defRPr sz="1200" b="0" i="0" kern="1200">
                <a:solidFill>
                  <a:schemeClr val="bg1"/>
                </a:solidFill>
                <a:latin typeface="Calibri"/>
                <a:ea typeface="+mn-ea"/>
                <a:cs typeface="Calibri"/>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lnSpc>
                <a:spcPts val="1240"/>
              </a:lnSpc>
            </a:pPr>
            <a:r>
              <a:rPr lang="fr-FR" spc="-5"/>
              <a:t>Panorama</a:t>
            </a:r>
            <a:r>
              <a:rPr lang="fr-FR" spc="-25"/>
              <a:t> </a:t>
            </a:r>
            <a:r>
              <a:rPr lang="fr-FR"/>
              <a:t>de</a:t>
            </a:r>
            <a:r>
              <a:rPr lang="fr-FR" spc="-15"/>
              <a:t> </a:t>
            </a:r>
            <a:r>
              <a:rPr lang="fr-FR"/>
              <a:t>la </a:t>
            </a:r>
            <a:r>
              <a:rPr lang="fr-FR" spc="-5"/>
              <a:t>cybercriminalité</a:t>
            </a:r>
            <a:r>
              <a:rPr lang="fr-FR" spc="-30"/>
              <a:t> </a:t>
            </a:r>
            <a:r>
              <a:rPr lang="fr-FR"/>
              <a:t>– </a:t>
            </a:r>
            <a:r>
              <a:rPr lang="fr-FR" spc="-5"/>
              <a:t>Extrait</a:t>
            </a:r>
            <a:r>
              <a:rPr lang="fr-FR" spc="-20"/>
              <a:t> </a:t>
            </a:r>
            <a:r>
              <a:rPr lang="fr-FR"/>
              <a:t>pour</a:t>
            </a:r>
            <a:r>
              <a:rPr lang="fr-FR" spc="-25"/>
              <a:t> </a:t>
            </a:r>
            <a:r>
              <a:rPr lang="fr-FR"/>
              <a:t>le </a:t>
            </a:r>
            <a:r>
              <a:rPr lang="fr-FR" spc="-5"/>
              <a:t>FIC</a:t>
            </a:r>
            <a:endParaRPr spc="-5" dirty="0"/>
          </a:p>
        </p:txBody>
      </p:sp>
      <p:sp>
        <p:nvSpPr>
          <p:cNvPr id="45" name="object 45"/>
          <p:cNvSpPr txBox="1">
            <a:spLocks noGrp="1"/>
          </p:cNvSpPr>
          <p:nvPr>
            <p:ph type="ftr" sz="quarter" idx="5"/>
          </p:nvPr>
        </p:nvSpPr>
        <p:spPr>
          <a:xfrm>
            <a:off x="10995152" y="6573189"/>
            <a:ext cx="687070" cy="178434"/>
          </a:xfrm>
          <a:prstGeom prst="rect">
            <a:avLst/>
          </a:prstGeom>
        </p:spPr>
        <p:txBody>
          <a:bodyPr vert="horz" wrap="square" lIns="0" tIns="0" rIns="0" bIns="0" rtlCol="0">
            <a:spAutoFit/>
          </a:bodyPr>
          <a:lstStyle>
            <a:defPPr>
              <a:defRPr lang="fr-FR"/>
            </a:defPPr>
            <a:lvl1pPr marL="0" algn="l" defTabSz="914400" rtl="0" eaLnBrk="1" latinLnBrk="0" hangingPunct="1">
              <a:defRPr sz="1200" b="0" i="0" kern="1200">
                <a:solidFill>
                  <a:schemeClr val="bg1"/>
                </a:solidFill>
                <a:latin typeface="Calibri"/>
                <a:ea typeface="+mn-ea"/>
                <a:cs typeface="Calibri"/>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lnSpc>
                <a:spcPts val="1240"/>
              </a:lnSpc>
            </a:pPr>
            <a:r>
              <a:rPr lang="fr-FR" spc="-5"/>
              <a:t>#</a:t>
            </a:r>
            <a:r>
              <a:rPr lang="fr-FR" spc="-25"/>
              <a:t>P</a:t>
            </a:r>
            <a:r>
              <a:rPr lang="fr-FR"/>
              <a:t>an</a:t>
            </a:r>
            <a:r>
              <a:rPr lang="fr-FR" spc="-5"/>
              <a:t>ocrim</a:t>
            </a:r>
            <a:endParaRPr spc="-5" dirty="0"/>
          </a:p>
        </p:txBody>
      </p:sp>
      <p:sp>
        <p:nvSpPr>
          <p:cNvPr id="47" name="Titre 46">
            <a:extLst>
              <a:ext uri="{FF2B5EF4-FFF2-40B4-BE49-F238E27FC236}">
                <a16:creationId xmlns:a16="http://schemas.microsoft.com/office/drawing/2014/main" id="{DCE9E722-D31B-408C-B77F-2CA1945A6BF8}"/>
              </a:ext>
            </a:extLst>
          </p:cNvPr>
          <p:cNvSpPr>
            <a:spLocks noGrp="1"/>
          </p:cNvSpPr>
          <p:nvPr>
            <p:ph type="title"/>
          </p:nvPr>
        </p:nvSpPr>
        <p:spPr/>
        <p:txBody>
          <a:bodyPr/>
          <a:lstStyle/>
          <a:p>
            <a:endParaRPr lang="fr-FR" dirty="0"/>
          </a:p>
        </p:txBody>
      </p:sp>
      <p:sp>
        <p:nvSpPr>
          <p:cNvPr id="49" name="object 4">
            <a:extLst>
              <a:ext uri="{FF2B5EF4-FFF2-40B4-BE49-F238E27FC236}">
                <a16:creationId xmlns:a16="http://schemas.microsoft.com/office/drawing/2014/main" id="{853A257C-55CA-45CE-AE8F-C061B3359578}"/>
              </a:ext>
            </a:extLst>
          </p:cNvPr>
          <p:cNvSpPr txBox="1">
            <a:spLocks/>
          </p:cNvSpPr>
          <p:nvPr/>
        </p:nvSpPr>
        <p:spPr>
          <a:xfrm>
            <a:off x="306324" y="150086"/>
            <a:ext cx="8965018" cy="567463"/>
          </a:xfrm>
          <a:prstGeom prst="rect">
            <a:avLst/>
          </a:prstGeom>
          <a:effectLst/>
        </p:spPr>
        <p:txBody>
          <a:bodyPr vert="horz" wrap="square" lIns="0" tIns="13335" rIns="0" bIns="0" rtlCol="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2700">
              <a:lnSpc>
                <a:spcPct val="100000"/>
              </a:lnSpc>
              <a:spcBef>
                <a:spcPts val="105"/>
              </a:spcBef>
            </a:pPr>
            <a:r>
              <a:rPr lang="fr-FR" sz="3600" spc="-30" dirty="0">
                <a:solidFill>
                  <a:srgbClr val="02AD53"/>
                </a:solidFill>
                <a:latin typeface="Helvetica" panose="020B0504020202030204" pitchFamily="34" charset="0"/>
                <a:cs typeface="Calibri"/>
              </a:rPr>
              <a:t>Écosystème</a:t>
            </a:r>
            <a:r>
              <a:rPr lang="fr-FR" sz="3600" spc="-60" dirty="0">
                <a:solidFill>
                  <a:srgbClr val="02AD53"/>
                </a:solidFill>
                <a:latin typeface="Helvetica" panose="020B0504020202030204" pitchFamily="34" charset="0"/>
                <a:cs typeface="Calibri"/>
              </a:rPr>
              <a:t> </a:t>
            </a:r>
            <a:r>
              <a:rPr lang="fr-FR" sz="3600" dirty="0">
                <a:solidFill>
                  <a:srgbClr val="02AD53"/>
                </a:solidFill>
                <a:latin typeface="Helvetica" panose="020B0504020202030204" pitchFamily="34" charset="0"/>
                <a:cs typeface="Calibri"/>
              </a:rPr>
              <a:t>du</a:t>
            </a:r>
            <a:r>
              <a:rPr lang="fr-FR" sz="3600" spc="-35" dirty="0">
                <a:solidFill>
                  <a:srgbClr val="02AD53"/>
                </a:solidFill>
                <a:latin typeface="Helvetica" panose="020B0504020202030204" pitchFamily="34" charset="0"/>
                <a:cs typeface="Calibri"/>
              </a:rPr>
              <a:t> </a:t>
            </a:r>
            <a:r>
              <a:rPr lang="fr-FR" sz="3600" spc="-10" dirty="0">
                <a:solidFill>
                  <a:srgbClr val="02AD53"/>
                </a:solidFill>
                <a:latin typeface="Helvetica" panose="020B0504020202030204" pitchFamily="34" charset="0"/>
                <a:cs typeface="Calibri"/>
              </a:rPr>
              <a:t>cybercrime</a:t>
            </a:r>
            <a:endParaRPr lang="fr-FR" sz="3600" dirty="0">
              <a:solidFill>
                <a:srgbClr val="02AD53"/>
              </a:solidFill>
              <a:latin typeface="Helvetica" panose="020B0504020202030204" pitchFamily="34" charset="0"/>
              <a:cs typeface="Calibri"/>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7362463" y="1115567"/>
            <a:ext cx="4542964" cy="5269972"/>
          </a:xfrm>
          <a:prstGeom prst="rect">
            <a:avLst/>
          </a:prstGeom>
        </p:spPr>
      </p:pic>
      <p:sp>
        <p:nvSpPr>
          <p:cNvPr id="6" name="object 6"/>
          <p:cNvSpPr txBox="1"/>
          <p:nvPr/>
        </p:nvSpPr>
        <p:spPr>
          <a:xfrm>
            <a:off x="10271886" y="3794886"/>
            <a:ext cx="277495" cy="166370"/>
          </a:xfrm>
          <a:prstGeom prst="rect">
            <a:avLst/>
          </a:prstGeom>
        </p:spPr>
        <p:txBody>
          <a:bodyPr vert="horz" wrap="square" lIns="0" tIns="15875" rIns="0" bIns="0" rtlCol="0">
            <a:spAutoFit/>
          </a:bodyPr>
          <a:lstStyle/>
          <a:p>
            <a:pPr marL="12700">
              <a:lnSpc>
                <a:spcPct val="100000"/>
              </a:lnSpc>
              <a:spcBef>
                <a:spcPts val="125"/>
              </a:spcBef>
            </a:pPr>
            <a:r>
              <a:rPr sz="900" spc="5" dirty="0">
                <a:solidFill>
                  <a:srgbClr val="FFFFFF"/>
                </a:solidFill>
                <a:latin typeface="Tahoma"/>
                <a:cs typeface="Tahoma"/>
              </a:rPr>
              <a:t>Cible</a:t>
            </a:r>
            <a:endParaRPr sz="900">
              <a:latin typeface="Tahoma"/>
              <a:cs typeface="Tahoma"/>
            </a:endParaRPr>
          </a:p>
        </p:txBody>
      </p:sp>
      <p:sp>
        <p:nvSpPr>
          <p:cNvPr id="7" name="object 7"/>
          <p:cNvSpPr txBox="1"/>
          <p:nvPr/>
        </p:nvSpPr>
        <p:spPr>
          <a:xfrm>
            <a:off x="10950067" y="2779267"/>
            <a:ext cx="277495" cy="166370"/>
          </a:xfrm>
          <a:prstGeom prst="rect">
            <a:avLst/>
          </a:prstGeom>
        </p:spPr>
        <p:txBody>
          <a:bodyPr vert="horz" wrap="square" lIns="0" tIns="15875" rIns="0" bIns="0" rtlCol="0">
            <a:spAutoFit/>
          </a:bodyPr>
          <a:lstStyle/>
          <a:p>
            <a:pPr marL="12700">
              <a:lnSpc>
                <a:spcPct val="100000"/>
              </a:lnSpc>
              <a:spcBef>
                <a:spcPts val="125"/>
              </a:spcBef>
            </a:pPr>
            <a:r>
              <a:rPr sz="900" spc="5" dirty="0">
                <a:solidFill>
                  <a:srgbClr val="FFFFFF"/>
                </a:solidFill>
                <a:latin typeface="Tahoma"/>
                <a:cs typeface="Tahoma"/>
              </a:rPr>
              <a:t>Cible</a:t>
            </a:r>
            <a:endParaRPr sz="900">
              <a:latin typeface="Tahoma"/>
              <a:cs typeface="Tahoma"/>
            </a:endParaRPr>
          </a:p>
        </p:txBody>
      </p:sp>
      <p:sp>
        <p:nvSpPr>
          <p:cNvPr id="8" name="object 8"/>
          <p:cNvSpPr txBox="1"/>
          <p:nvPr/>
        </p:nvSpPr>
        <p:spPr>
          <a:xfrm>
            <a:off x="9718293" y="2691511"/>
            <a:ext cx="277495" cy="166370"/>
          </a:xfrm>
          <a:prstGeom prst="rect">
            <a:avLst/>
          </a:prstGeom>
        </p:spPr>
        <p:txBody>
          <a:bodyPr vert="horz" wrap="square" lIns="0" tIns="15875" rIns="0" bIns="0" rtlCol="0">
            <a:spAutoFit/>
          </a:bodyPr>
          <a:lstStyle/>
          <a:p>
            <a:pPr marL="12700">
              <a:lnSpc>
                <a:spcPct val="100000"/>
              </a:lnSpc>
              <a:spcBef>
                <a:spcPts val="125"/>
              </a:spcBef>
            </a:pPr>
            <a:r>
              <a:rPr sz="900" spc="5" dirty="0">
                <a:solidFill>
                  <a:srgbClr val="FFFFFF"/>
                </a:solidFill>
                <a:latin typeface="Tahoma"/>
                <a:cs typeface="Tahoma"/>
              </a:rPr>
              <a:t>Cible</a:t>
            </a:r>
            <a:endParaRPr sz="900">
              <a:latin typeface="Tahoma"/>
              <a:cs typeface="Tahoma"/>
            </a:endParaRPr>
          </a:p>
        </p:txBody>
      </p:sp>
      <p:pic>
        <p:nvPicPr>
          <p:cNvPr id="9" name="object 9"/>
          <p:cNvPicPr/>
          <p:nvPr/>
        </p:nvPicPr>
        <p:blipFill>
          <a:blip r:embed="rId3" cstate="print"/>
          <a:stretch>
            <a:fillRect/>
          </a:stretch>
        </p:blipFill>
        <p:spPr>
          <a:xfrm>
            <a:off x="7700771" y="4873752"/>
            <a:ext cx="472440" cy="472440"/>
          </a:xfrm>
          <a:prstGeom prst="rect">
            <a:avLst/>
          </a:prstGeom>
        </p:spPr>
      </p:pic>
      <p:sp>
        <p:nvSpPr>
          <p:cNvPr id="10" name="object 10"/>
          <p:cNvSpPr txBox="1"/>
          <p:nvPr/>
        </p:nvSpPr>
        <p:spPr>
          <a:xfrm>
            <a:off x="7628635" y="5388609"/>
            <a:ext cx="620395" cy="300355"/>
          </a:xfrm>
          <a:prstGeom prst="rect">
            <a:avLst/>
          </a:prstGeom>
        </p:spPr>
        <p:txBody>
          <a:bodyPr vert="horz" wrap="square" lIns="0" tIns="12700" rIns="0" bIns="0" rtlCol="0">
            <a:spAutoFit/>
          </a:bodyPr>
          <a:lstStyle/>
          <a:p>
            <a:pPr marL="12700" marR="5080" indent="34925">
              <a:lnSpc>
                <a:spcPct val="100000"/>
              </a:lnSpc>
              <a:spcBef>
                <a:spcPts val="100"/>
              </a:spcBef>
            </a:pPr>
            <a:r>
              <a:rPr sz="900" spc="-5" dirty="0">
                <a:solidFill>
                  <a:srgbClr val="3B465D"/>
                </a:solidFill>
                <a:latin typeface="Tahoma"/>
                <a:cs typeface="Tahoma"/>
              </a:rPr>
              <a:t>Spécialiste </a:t>
            </a:r>
            <a:r>
              <a:rPr sz="900" spc="-270" dirty="0">
                <a:solidFill>
                  <a:srgbClr val="3B465D"/>
                </a:solidFill>
                <a:latin typeface="Tahoma"/>
                <a:cs typeface="Tahoma"/>
              </a:rPr>
              <a:t> </a:t>
            </a:r>
            <a:r>
              <a:rPr sz="900" spc="-5" dirty="0">
                <a:solidFill>
                  <a:srgbClr val="3B465D"/>
                </a:solidFill>
                <a:latin typeface="Tahoma"/>
                <a:cs typeface="Tahoma"/>
              </a:rPr>
              <a:t>en</a:t>
            </a:r>
            <a:r>
              <a:rPr sz="900" spc="-60" dirty="0">
                <a:solidFill>
                  <a:srgbClr val="3B465D"/>
                </a:solidFill>
                <a:latin typeface="Tahoma"/>
                <a:cs typeface="Tahoma"/>
              </a:rPr>
              <a:t> </a:t>
            </a:r>
            <a:r>
              <a:rPr sz="900" spc="-5" dirty="0">
                <a:solidFill>
                  <a:srgbClr val="3B465D"/>
                </a:solidFill>
                <a:latin typeface="Tahoma"/>
                <a:cs typeface="Tahoma"/>
              </a:rPr>
              <a:t>intrusion</a:t>
            </a:r>
            <a:endParaRPr sz="900">
              <a:latin typeface="Tahoma"/>
              <a:cs typeface="Tahoma"/>
            </a:endParaRPr>
          </a:p>
        </p:txBody>
      </p:sp>
      <p:pic>
        <p:nvPicPr>
          <p:cNvPr id="11" name="object 11"/>
          <p:cNvPicPr/>
          <p:nvPr/>
        </p:nvPicPr>
        <p:blipFill>
          <a:blip r:embed="rId3" cstate="print"/>
          <a:stretch>
            <a:fillRect/>
          </a:stretch>
        </p:blipFill>
        <p:spPr>
          <a:xfrm>
            <a:off x="8810243" y="4873752"/>
            <a:ext cx="473964" cy="472440"/>
          </a:xfrm>
          <a:prstGeom prst="rect">
            <a:avLst/>
          </a:prstGeom>
        </p:spPr>
      </p:pic>
      <p:sp>
        <p:nvSpPr>
          <p:cNvPr id="12" name="object 12"/>
          <p:cNvSpPr txBox="1"/>
          <p:nvPr/>
        </p:nvSpPr>
        <p:spPr>
          <a:xfrm>
            <a:off x="8704833" y="5388609"/>
            <a:ext cx="687070" cy="300355"/>
          </a:xfrm>
          <a:prstGeom prst="rect">
            <a:avLst/>
          </a:prstGeom>
        </p:spPr>
        <p:txBody>
          <a:bodyPr vert="horz" wrap="square" lIns="0" tIns="12700" rIns="0" bIns="0" rtlCol="0">
            <a:spAutoFit/>
          </a:bodyPr>
          <a:lstStyle/>
          <a:p>
            <a:pPr marL="53340" marR="5080" indent="-41275">
              <a:lnSpc>
                <a:spcPct val="100000"/>
              </a:lnSpc>
              <a:spcBef>
                <a:spcPts val="100"/>
              </a:spcBef>
            </a:pPr>
            <a:r>
              <a:rPr sz="900" spc="-5" dirty="0">
                <a:solidFill>
                  <a:srgbClr val="3B465D"/>
                </a:solidFill>
                <a:latin typeface="Tahoma"/>
                <a:cs typeface="Tahoma"/>
              </a:rPr>
              <a:t>Expert</a:t>
            </a:r>
            <a:r>
              <a:rPr sz="900" spc="-50" dirty="0">
                <a:solidFill>
                  <a:srgbClr val="3B465D"/>
                </a:solidFill>
                <a:latin typeface="Tahoma"/>
                <a:cs typeface="Tahoma"/>
              </a:rPr>
              <a:t> </a:t>
            </a:r>
            <a:r>
              <a:rPr sz="900" spc="-5" dirty="0">
                <a:solidFill>
                  <a:srgbClr val="3B465D"/>
                </a:solidFill>
                <a:latin typeface="Tahoma"/>
                <a:cs typeface="Tahoma"/>
              </a:rPr>
              <a:t>en</a:t>
            </a:r>
            <a:r>
              <a:rPr sz="900" spc="-35" dirty="0">
                <a:solidFill>
                  <a:srgbClr val="3B465D"/>
                </a:solidFill>
                <a:latin typeface="Tahoma"/>
                <a:cs typeface="Tahoma"/>
              </a:rPr>
              <a:t> </a:t>
            </a:r>
            <a:r>
              <a:rPr sz="900" spc="-5" dirty="0">
                <a:solidFill>
                  <a:srgbClr val="3B465D"/>
                </a:solidFill>
                <a:latin typeface="Tahoma"/>
                <a:cs typeface="Tahoma"/>
              </a:rPr>
              <a:t>vol </a:t>
            </a:r>
            <a:r>
              <a:rPr sz="900" spc="-270" dirty="0">
                <a:solidFill>
                  <a:srgbClr val="3B465D"/>
                </a:solidFill>
                <a:latin typeface="Tahoma"/>
                <a:cs typeface="Tahoma"/>
              </a:rPr>
              <a:t> </a:t>
            </a:r>
            <a:r>
              <a:rPr sz="900" spc="-5" dirty="0">
                <a:solidFill>
                  <a:srgbClr val="3B465D"/>
                </a:solidFill>
                <a:latin typeface="Tahoma"/>
                <a:cs typeface="Tahoma"/>
              </a:rPr>
              <a:t>de</a:t>
            </a:r>
            <a:r>
              <a:rPr sz="900" spc="-45" dirty="0">
                <a:solidFill>
                  <a:srgbClr val="3B465D"/>
                </a:solidFill>
                <a:latin typeface="Tahoma"/>
                <a:cs typeface="Tahoma"/>
              </a:rPr>
              <a:t> </a:t>
            </a:r>
            <a:r>
              <a:rPr sz="900" spc="-5" dirty="0">
                <a:solidFill>
                  <a:srgbClr val="3B465D"/>
                </a:solidFill>
                <a:latin typeface="Tahoma"/>
                <a:cs typeface="Tahoma"/>
              </a:rPr>
              <a:t>données</a:t>
            </a:r>
            <a:endParaRPr sz="900">
              <a:latin typeface="Tahoma"/>
              <a:cs typeface="Tahoma"/>
            </a:endParaRPr>
          </a:p>
        </p:txBody>
      </p:sp>
      <p:pic>
        <p:nvPicPr>
          <p:cNvPr id="13" name="object 13"/>
          <p:cNvPicPr/>
          <p:nvPr/>
        </p:nvPicPr>
        <p:blipFill>
          <a:blip r:embed="rId3" cstate="print"/>
          <a:stretch>
            <a:fillRect/>
          </a:stretch>
        </p:blipFill>
        <p:spPr>
          <a:xfrm>
            <a:off x="8244840" y="5541264"/>
            <a:ext cx="472440" cy="472440"/>
          </a:xfrm>
          <a:prstGeom prst="rect">
            <a:avLst/>
          </a:prstGeom>
        </p:spPr>
      </p:pic>
      <p:sp>
        <p:nvSpPr>
          <p:cNvPr id="14" name="object 14"/>
          <p:cNvSpPr txBox="1"/>
          <p:nvPr/>
        </p:nvSpPr>
        <p:spPr>
          <a:xfrm>
            <a:off x="8265032" y="6013196"/>
            <a:ext cx="436880" cy="300355"/>
          </a:xfrm>
          <a:prstGeom prst="rect">
            <a:avLst/>
          </a:prstGeom>
        </p:spPr>
        <p:txBody>
          <a:bodyPr vert="horz" wrap="square" lIns="0" tIns="12700" rIns="0" bIns="0" rtlCol="0">
            <a:spAutoFit/>
          </a:bodyPr>
          <a:lstStyle/>
          <a:p>
            <a:pPr marL="58419">
              <a:lnSpc>
                <a:spcPct val="100000"/>
              </a:lnSpc>
              <a:spcBef>
                <a:spcPts val="100"/>
              </a:spcBef>
            </a:pPr>
            <a:r>
              <a:rPr sz="900" spc="-5" dirty="0">
                <a:solidFill>
                  <a:srgbClr val="3B465D"/>
                </a:solidFill>
                <a:latin typeface="Tahoma"/>
                <a:cs typeface="Tahoma"/>
              </a:rPr>
              <a:t>Admin</a:t>
            </a:r>
            <a:endParaRPr sz="900">
              <a:latin typeface="Tahoma"/>
              <a:cs typeface="Tahoma"/>
            </a:endParaRPr>
          </a:p>
          <a:p>
            <a:pPr marL="12700">
              <a:lnSpc>
                <a:spcPct val="100000"/>
              </a:lnSpc>
            </a:pPr>
            <a:r>
              <a:rPr sz="900" spc="-10" dirty="0">
                <a:solidFill>
                  <a:srgbClr val="3B465D"/>
                </a:solidFill>
                <a:latin typeface="Tahoma"/>
                <a:cs typeface="Tahoma"/>
              </a:rPr>
              <a:t>système</a:t>
            </a:r>
            <a:endParaRPr sz="900">
              <a:latin typeface="Tahoma"/>
              <a:cs typeface="Tahoma"/>
            </a:endParaRPr>
          </a:p>
        </p:txBody>
      </p:sp>
      <p:sp>
        <p:nvSpPr>
          <p:cNvPr id="15" name="object 15"/>
          <p:cNvSpPr txBox="1"/>
          <p:nvPr/>
        </p:nvSpPr>
        <p:spPr>
          <a:xfrm>
            <a:off x="8250173" y="4319142"/>
            <a:ext cx="464184" cy="177800"/>
          </a:xfrm>
          <a:prstGeom prst="rect">
            <a:avLst/>
          </a:prstGeom>
        </p:spPr>
        <p:txBody>
          <a:bodyPr vert="horz" wrap="square" lIns="0" tIns="12065" rIns="0" bIns="0" rtlCol="0">
            <a:spAutoFit/>
          </a:bodyPr>
          <a:lstStyle/>
          <a:p>
            <a:pPr marL="12700">
              <a:lnSpc>
                <a:spcPct val="100000"/>
              </a:lnSpc>
              <a:spcBef>
                <a:spcPts val="95"/>
              </a:spcBef>
            </a:pPr>
            <a:r>
              <a:rPr sz="1000" b="1" spc="-5" dirty="0">
                <a:solidFill>
                  <a:srgbClr val="3B465D"/>
                </a:solidFill>
                <a:latin typeface="Tahoma"/>
                <a:cs typeface="Tahoma"/>
              </a:rPr>
              <a:t>Affili</a:t>
            </a:r>
            <a:r>
              <a:rPr sz="1000" b="1" spc="-15" dirty="0">
                <a:solidFill>
                  <a:srgbClr val="3B465D"/>
                </a:solidFill>
                <a:latin typeface="Tahoma"/>
                <a:cs typeface="Tahoma"/>
              </a:rPr>
              <a:t>é</a:t>
            </a:r>
            <a:r>
              <a:rPr sz="1000" b="1" spc="-5" dirty="0">
                <a:solidFill>
                  <a:srgbClr val="3B465D"/>
                </a:solidFill>
                <a:latin typeface="Tahoma"/>
                <a:cs typeface="Tahoma"/>
              </a:rPr>
              <a:t>s</a:t>
            </a:r>
            <a:endParaRPr sz="1000">
              <a:latin typeface="Tahoma"/>
              <a:cs typeface="Tahoma"/>
            </a:endParaRPr>
          </a:p>
        </p:txBody>
      </p:sp>
      <p:sp>
        <p:nvSpPr>
          <p:cNvPr id="16" name="object 16"/>
          <p:cNvSpPr txBox="1"/>
          <p:nvPr/>
        </p:nvSpPr>
        <p:spPr>
          <a:xfrm>
            <a:off x="306324" y="966216"/>
            <a:ext cx="5324093" cy="326371"/>
          </a:xfrm>
          <a:prstGeom prst="rect">
            <a:avLst/>
          </a:prstGeom>
          <a:solidFill>
            <a:srgbClr val="24A43B"/>
          </a:solidFill>
          <a:ln w="12700">
            <a:solidFill>
              <a:srgbClr val="2E528F"/>
            </a:solidFill>
          </a:ln>
        </p:spPr>
        <p:txBody>
          <a:bodyPr vert="horz" wrap="square" lIns="0" tIns="48895" rIns="0" bIns="0" rtlCol="0">
            <a:spAutoFit/>
          </a:bodyPr>
          <a:lstStyle>
            <a:defPPr>
              <a:defRPr lang="fr-FR"/>
            </a:defPPr>
            <a:lvl1pPr marL="90805">
              <a:lnSpc>
                <a:spcPct val="100000"/>
              </a:lnSpc>
              <a:spcBef>
                <a:spcPts val="385"/>
              </a:spcBef>
              <a:defRPr b="1" spc="-5">
                <a:solidFill>
                  <a:srgbClr val="FFFFFF"/>
                </a:solidFill>
                <a:latin typeface="Calibri"/>
                <a:cs typeface="Calibri"/>
              </a:defRPr>
            </a:lvl1pPr>
          </a:lstStyle>
          <a:p>
            <a:r>
              <a:rPr dirty="0"/>
              <a:t>Groupe 4 : les criminels affiliés</a:t>
            </a:r>
          </a:p>
        </p:txBody>
      </p:sp>
      <p:sp>
        <p:nvSpPr>
          <p:cNvPr id="17" name="object 17"/>
          <p:cNvSpPr txBox="1"/>
          <p:nvPr/>
        </p:nvSpPr>
        <p:spPr>
          <a:xfrm>
            <a:off x="306324" y="1450847"/>
            <a:ext cx="5373877" cy="1880643"/>
          </a:xfrm>
          <a:prstGeom prst="rect">
            <a:avLst/>
          </a:prstGeom>
          <a:solidFill>
            <a:srgbClr val="E7E6E6"/>
          </a:solidFill>
        </p:spPr>
        <p:txBody>
          <a:bodyPr vert="horz" wrap="square" lIns="0" tIns="80645" rIns="0" bIns="0" rtlCol="0">
            <a:spAutoFit/>
          </a:bodyPr>
          <a:lstStyle>
            <a:defPPr>
              <a:defRPr lang="fr-FR"/>
            </a:defPPr>
            <a:lvl1pPr marL="107314">
              <a:lnSpc>
                <a:spcPts val="1825"/>
              </a:lnSpc>
              <a:spcBef>
                <a:spcPts val="635"/>
              </a:spcBef>
              <a:tabLst>
                <a:tab pos="394335" algn="l"/>
              </a:tabLst>
              <a:defRPr sz="1200" spc="-5">
                <a:solidFill>
                  <a:srgbClr val="003964"/>
                </a:solidFill>
                <a:latin typeface="Helvetica" panose="020B0504020202030204" pitchFamily="34" charset="0"/>
                <a:cs typeface="Tahoma"/>
              </a:defRPr>
            </a:lvl1pPr>
          </a:lstStyle>
          <a:p>
            <a:r>
              <a:rPr dirty="0"/>
              <a:t>Une ou plusieurs personnes qui réalisent concrètement</a:t>
            </a:r>
          </a:p>
          <a:p>
            <a:r>
              <a:rPr dirty="0"/>
              <a:t>l’attaque</a:t>
            </a:r>
          </a:p>
          <a:p>
            <a:r>
              <a:rPr dirty="0"/>
              <a:t> Des compétences très variables !</a:t>
            </a:r>
          </a:p>
          <a:p>
            <a:r>
              <a:rPr dirty="0" err="1"/>
              <a:t>Sont</a:t>
            </a:r>
            <a:r>
              <a:rPr dirty="0"/>
              <a:t> recrutés par les plateformes et récupèrent une</a:t>
            </a:r>
          </a:p>
          <a:p>
            <a:r>
              <a:rPr dirty="0"/>
              <a:t>part variable de la rançon (de 10 à 40% de la rançon)</a:t>
            </a:r>
          </a:p>
          <a:p>
            <a:r>
              <a:rPr dirty="0"/>
              <a:t>Les affiliés montent en grade progressivement</a:t>
            </a:r>
          </a:p>
        </p:txBody>
      </p:sp>
      <p:grpSp>
        <p:nvGrpSpPr>
          <p:cNvPr id="18" name="object 18"/>
          <p:cNvGrpSpPr/>
          <p:nvPr/>
        </p:nvGrpSpPr>
        <p:grpSpPr>
          <a:xfrm>
            <a:off x="5806566" y="2322702"/>
            <a:ext cx="2625725" cy="2625725"/>
            <a:chOff x="5806566" y="2322702"/>
            <a:chExt cx="2625725" cy="2625725"/>
          </a:xfrm>
        </p:grpSpPr>
        <p:sp>
          <p:nvSpPr>
            <p:cNvPr id="19" name="object 19"/>
            <p:cNvSpPr/>
            <p:nvPr/>
          </p:nvSpPr>
          <p:spPr>
            <a:xfrm>
              <a:off x="5818631" y="2334767"/>
              <a:ext cx="2601595" cy="2601595"/>
            </a:xfrm>
            <a:custGeom>
              <a:avLst/>
              <a:gdLst/>
              <a:ahLst/>
              <a:cxnLst/>
              <a:rect l="l" t="t" r="r" b="b"/>
              <a:pathLst>
                <a:path w="2601595" h="2601595">
                  <a:moveTo>
                    <a:pt x="1300734" y="0"/>
                  </a:moveTo>
                  <a:lnTo>
                    <a:pt x="1251965" y="897"/>
                  </a:lnTo>
                  <a:lnTo>
                    <a:pt x="1203650" y="3567"/>
                  </a:lnTo>
                  <a:lnTo>
                    <a:pt x="1155820" y="7979"/>
                  </a:lnTo>
                  <a:lnTo>
                    <a:pt x="1108506" y="14101"/>
                  </a:lnTo>
                  <a:lnTo>
                    <a:pt x="1061740" y="21903"/>
                  </a:lnTo>
                  <a:lnTo>
                    <a:pt x="1015553" y="31352"/>
                  </a:lnTo>
                  <a:lnTo>
                    <a:pt x="969976" y="42417"/>
                  </a:lnTo>
                  <a:lnTo>
                    <a:pt x="925041" y="55066"/>
                  </a:lnTo>
                  <a:lnTo>
                    <a:pt x="880780" y="69269"/>
                  </a:lnTo>
                  <a:lnTo>
                    <a:pt x="837223" y="84994"/>
                  </a:lnTo>
                  <a:lnTo>
                    <a:pt x="794402" y="102209"/>
                  </a:lnTo>
                  <a:lnTo>
                    <a:pt x="752349" y="120883"/>
                  </a:lnTo>
                  <a:lnTo>
                    <a:pt x="711095" y="140984"/>
                  </a:lnTo>
                  <a:lnTo>
                    <a:pt x="670672" y="162482"/>
                  </a:lnTo>
                  <a:lnTo>
                    <a:pt x="631110" y="185344"/>
                  </a:lnTo>
                  <a:lnTo>
                    <a:pt x="592442" y="209540"/>
                  </a:lnTo>
                  <a:lnTo>
                    <a:pt x="554699" y="235037"/>
                  </a:lnTo>
                  <a:lnTo>
                    <a:pt x="517911" y="261805"/>
                  </a:lnTo>
                  <a:lnTo>
                    <a:pt x="482111" y="289812"/>
                  </a:lnTo>
                  <a:lnTo>
                    <a:pt x="447331" y="319026"/>
                  </a:lnTo>
                  <a:lnTo>
                    <a:pt x="413600" y="349417"/>
                  </a:lnTo>
                  <a:lnTo>
                    <a:pt x="380952" y="380952"/>
                  </a:lnTo>
                  <a:lnTo>
                    <a:pt x="349417" y="413600"/>
                  </a:lnTo>
                  <a:lnTo>
                    <a:pt x="319026" y="447331"/>
                  </a:lnTo>
                  <a:lnTo>
                    <a:pt x="289812" y="482111"/>
                  </a:lnTo>
                  <a:lnTo>
                    <a:pt x="261805" y="517911"/>
                  </a:lnTo>
                  <a:lnTo>
                    <a:pt x="235037" y="554699"/>
                  </a:lnTo>
                  <a:lnTo>
                    <a:pt x="209540" y="592442"/>
                  </a:lnTo>
                  <a:lnTo>
                    <a:pt x="185344" y="631110"/>
                  </a:lnTo>
                  <a:lnTo>
                    <a:pt x="162482" y="670672"/>
                  </a:lnTo>
                  <a:lnTo>
                    <a:pt x="140984" y="711095"/>
                  </a:lnTo>
                  <a:lnTo>
                    <a:pt x="120883" y="752349"/>
                  </a:lnTo>
                  <a:lnTo>
                    <a:pt x="102209" y="794402"/>
                  </a:lnTo>
                  <a:lnTo>
                    <a:pt x="84994" y="837223"/>
                  </a:lnTo>
                  <a:lnTo>
                    <a:pt x="69269" y="880780"/>
                  </a:lnTo>
                  <a:lnTo>
                    <a:pt x="55066" y="925041"/>
                  </a:lnTo>
                  <a:lnTo>
                    <a:pt x="42417" y="969976"/>
                  </a:lnTo>
                  <a:lnTo>
                    <a:pt x="31352" y="1015553"/>
                  </a:lnTo>
                  <a:lnTo>
                    <a:pt x="21903" y="1061740"/>
                  </a:lnTo>
                  <a:lnTo>
                    <a:pt x="14101" y="1108506"/>
                  </a:lnTo>
                  <a:lnTo>
                    <a:pt x="7979" y="1155820"/>
                  </a:lnTo>
                  <a:lnTo>
                    <a:pt x="3567" y="1203650"/>
                  </a:lnTo>
                  <a:lnTo>
                    <a:pt x="897" y="1251965"/>
                  </a:lnTo>
                  <a:lnTo>
                    <a:pt x="0" y="1300734"/>
                  </a:lnTo>
                  <a:lnTo>
                    <a:pt x="897" y="1349494"/>
                  </a:lnTo>
                  <a:lnTo>
                    <a:pt x="3567" y="1397801"/>
                  </a:lnTo>
                  <a:lnTo>
                    <a:pt x="7979" y="1445624"/>
                  </a:lnTo>
                  <a:lnTo>
                    <a:pt x="14101" y="1492932"/>
                  </a:lnTo>
                  <a:lnTo>
                    <a:pt x="21903" y="1539693"/>
                  </a:lnTo>
                  <a:lnTo>
                    <a:pt x="31352" y="1585876"/>
                  </a:lnTo>
                  <a:lnTo>
                    <a:pt x="42417" y="1631448"/>
                  </a:lnTo>
                  <a:lnTo>
                    <a:pt x="55066" y="1676379"/>
                  </a:lnTo>
                  <a:lnTo>
                    <a:pt x="69269" y="1720638"/>
                  </a:lnTo>
                  <a:lnTo>
                    <a:pt x="84994" y="1764192"/>
                  </a:lnTo>
                  <a:lnTo>
                    <a:pt x="102209" y="1807011"/>
                  </a:lnTo>
                  <a:lnTo>
                    <a:pt x="120883" y="1849063"/>
                  </a:lnTo>
                  <a:lnTo>
                    <a:pt x="140984" y="1890316"/>
                  </a:lnTo>
                  <a:lnTo>
                    <a:pt x="162482" y="1930739"/>
                  </a:lnTo>
                  <a:lnTo>
                    <a:pt x="185344" y="1970300"/>
                  </a:lnTo>
                  <a:lnTo>
                    <a:pt x="209540" y="2008969"/>
                  </a:lnTo>
                  <a:lnTo>
                    <a:pt x="235037" y="2046713"/>
                  </a:lnTo>
                  <a:lnTo>
                    <a:pt x="261805" y="2083501"/>
                  </a:lnTo>
                  <a:lnTo>
                    <a:pt x="289812" y="2119302"/>
                  </a:lnTo>
                  <a:lnTo>
                    <a:pt x="319026" y="2154085"/>
                  </a:lnTo>
                  <a:lnTo>
                    <a:pt x="349417" y="2187817"/>
                  </a:lnTo>
                  <a:lnTo>
                    <a:pt x="380952" y="2220467"/>
                  </a:lnTo>
                  <a:lnTo>
                    <a:pt x="413600" y="2252005"/>
                  </a:lnTo>
                  <a:lnTo>
                    <a:pt x="447331" y="2282398"/>
                  </a:lnTo>
                  <a:lnTo>
                    <a:pt x="482111" y="2311615"/>
                  </a:lnTo>
                  <a:lnTo>
                    <a:pt x="517911" y="2339624"/>
                  </a:lnTo>
                  <a:lnTo>
                    <a:pt x="554699" y="2366395"/>
                  </a:lnTo>
                  <a:lnTo>
                    <a:pt x="592442" y="2391895"/>
                  </a:lnTo>
                  <a:lnTo>
                    <a:pt x="631110" y="2416094"/>
                  </a:lnTo>
                  <a:lnTo>
                    <a:pt x="670672" y="2438959"/>
                  </a:lnTo>
                  <a:lnTo>
                    <a:pt x="711095" y="2460459"/>
                  </a:lnTo>
                  <a:lnTo>
                    <a:pt x="752349" y="2480564"/>
                  </a:lnTo>
                  <a:lnTo>
                    <a:pt x="794402" y="2499240"/>
                  </a:lnTo>
                  <a:lnTo>
                    <a:pt x="837223" y="2516458"/>
                  </a:lnTo>
                  <a:lnTo>
                    <a:pt x="880780" y="2532185"/>
                  </a:lnTo>
                  <a:lnTo>
                    <a:pt x="925041" y="2546391"/>
                  </a:lnTo>
                  <a:lnTo>
                    <a:pt x="969976" y="2559042"/>
                  </a:lnTo>
                  <a:lnTo>
                    <a:pt x="1015553" y="2570109"/>
                  </a:lnTo>
                  <a:lnTo>
                    <a:pt x="1061740" y="2579560"/>
                  </a:lnTo>
                  <a:lnTo>
                    <a:pt x="1108506" y="2587363"/>
                  </a:lnTo>
                  <a:lnTo>
                    <a:pt x="1155820" y="2593486"/>
                  </a:lnTo>
                  <a:lnTo>
                    <a:pt x="1203650" y="2597899"/>
                  </a:lnTo>
                  <a:lnTo>
                    <a:pt x="1251965" y="2600570"/>
                  </a:lnTo>
                  <a:lnTo>
                    <a:pt x="1300734" y="2601468"/>
                  </a:lnTo>
                  <a:lnTo>
                    <a:pt x="1349494" y="2600570"/>
                  </a:lnTo>
                  <a:lnTo>
                    <a:pt x="1397801" y="2597899"/>
                  </a:lnTo>
                  <a:lnTo>
                    <a:pt x="1445624" y="2593486"/>
                  </a:lnTo>
                  <a:lnTo>
                    <a:pt x="1492932" y="2587363"/>
                  </a:lnTo>
                  <a:lnTo>
                    <a:pt x="1539693" y="2579560"/>
                  </a:lnTo>
                  <a:lnTo>
                    <a:pt x="1585876" y="2570109"/>
                  </a:lnTo>
                  <a:lnTo>
                    <a:pt x="1631448" y="2559042"/>
                  </a:lnTo>
                  <a:lnTo>
                    <a:pt x="1676379" y="2546391"/>
                  </a:lnTo>
                  <a:lnTo>
                    <a:pt x="1720638" y="2532185"/>
                  </a:lnTo>
                  <a:lnTo>
                    <a:pt x="1764192" y="2516458"/>
                  </a:lnTo>
                  <a:lnTo>
                    <a:pt x="1807011" y="2499240"/>
                  </a:lnTo>
                  <a:lnTo>
                    <a:pt x="1849063" y="2480564"/>
                  </a:lnTo>
                  <a:lnTo>
                    <a:pt x="1890316" y="2460459"/>
                  </a:lnTo>
                  <a:lnTo>
                    <a:pt x="1930739" y="2438959"/>
                  </a:lnTo>
                  <a:lnTo>
                    <a:pt x="1970300" y="2416094"/>
                  </a:lnTo>
                  <a:lnTo>
                    <a:pt x="2008969" y="2391895"/>
                  </a:lnTo>
                  <a:lnTo>
                    <a:pt x="2046713" y="2366395"/>
                  </a:lnTo>
                  <a:lnTo>
                    <a:pt x="2083501" y="2339624"/>
                  </a:lnTo>
                  <a:lnTo>
                    <a:pt x="2119302" y="2311615"/>
                  </a:lnTo>
                  <a:lnTo>
                    <a:pt x="2154085" y="2282398"/>
                  </a:lnTo>
                  <a:lnTo>
                    <a:pt x="2187817" y="2252005"/>
                  </a:lnTo>
                  <a:lnTo>
                    <a:pt x="2220467" y="2220468"/>
                  </a:lnTo>
                  <a:lnTo>
                    <a:pt x="2252005" y="2187817"/>
                  </a:lnTo>
                  <a:lnTo>
                    <a:pt x="2282398" y="2154085"/>
                  </a:lnTo>
                  <a:lnTo>
                    <a:pt x="2311615" y="2119302"/>
                  </a:lnTo>
                  <a:lnTo>
                    <a:pt x="2339624" y="2083501"/>
                  </a:lnTo>
                  <a:lnTo>
                    <a:pt x="2366395" y="2046713"/>
                  </a:lnTo>
                  <a:lnTo>
                    <a:pt x="2391895" y="2008969"/>
                  </a:lnTo>
                  <a:lnTo>
                    <a:pt x="2416094" y="1970300"/>
                  </a:lnTo>
                  <a:lnTo>
                    <a:pt x="2438959" y="1930739"/>
                  </a:lnTo>
                  <a:lnTo>
                    <a:pt x="2460459" y="1890316"/>
                  </a:lnTo>
                  <a:lnTo>
                    <a:pt x="2480564" y="1849063"/>
                  </a:lnTo>
                  <a:lnTo>
                    <a:pt x="2499240" y="1807011"/>
                  </a:lnTo>
                  <a:lnTo>
                    <a:pt x="2516458" y="1764192"/>
                  </a:lnTo>
                  <a:lnTo>
                    <a:pt x="2532185" y="1720638"/>
                  </a:lnTo>
                  <a:lnTo>
                    <a:pt x="2546391" y="1676379"/>
                  </a:lnTo>
                  <a:lnTo>
                    <a:pt x="2559042" y="1631448"/>
                  </a:lnTo>
                  <a:lnTo>
                    <a:pt x="2570109" y="1585876"/>
                  </a:lnTo>
                  <a:lnTo>
                    <a:pt x="2579560" y="1539693"/>
                  </a:lnTo>
                  <a:lnTo>
                    <a:pt x="2587363" y="1492932"/>
                  </a:lnTo>
                  <a:lnTo>
                    <a:pt x="2593486" y="1445624"/>
                  </a:lnTo>
                  <a:lnTo>
                    <a:pt x="2597899" y="1397801"/>
                  </a:lnTo>
                  <a:lnTo>
                    <a:pt x="2600570" y="1349494"/>
                  </a:lnTo>
                  <a:lnTo>
                    <a:pt x="2601467" y="1300734"/>
                  </a:lnTo>
                  <a:lnTo>
                    <a:pt x="2600570" y="1251965"/>
                  </a:lnTo>
                  <a:lnTo>
                    <a:pt x="2597899" y="1203650"/>
                  </a:lnTo>
                  <a:lnTo>
                    <a:pt x="2593486" y="1155820"/>
                  </a:lnTo>
                  <a:lnTo>
                    <a:pt x="2587363" y="1108506"/>
                  </a:lnTo>
                  <a:lnTo>
                    <a:pt x="2579560" y="1061740"/>
                  </a:lnTo>
                  <a:lnTo>
                    <a:pt x="2570109" y="1015553"/>
                  </a:lnTo>
                  <a:lnTo>
                    <a:pt x="2559042" y="969976"/>
                  </a:lnTo>
                  <a:lnTo>
                    <a:pt x="2546391" y="925041"/>
                  </a:lnTo>
                  <a:lnTo>
                    <a:pt x="2532185" y="880780"/>
                  </a:lnTo>
                  <a:lnTo>
                    <a:pt x="2516458" y="837223"/>
                  </a:lnTo>
                  <a:lnTo>
                    <a:pt x="2499240" y="794402"/>
                  </a:lnTo>
                  <a:lnTo>
                    <a:pt x="2480564" y="752349"/>
                  </a:lnTo>
                  <a:lnTo>
                    <a:pt x="2460459" y="711095"/>
                  </a:lnTo>
                  <a:lnTo>
                    <a:pt x="2438959" y="670672"/>
                  </a:lnTo>
                  <a:lnTo>
                    <a:pt x="2416094" y="631110"/>
                  </a:lnTo>
                  <a:lnTo>
                    <a:pt x="2391895" y="592442"/>
                  </a:lnTo>
                  <a:lnTo>
                    <a:pt x="2366395" y="554699"/>
                  </a:lnTo>
                  <a:lnTo>
                    <a:pt x="2339624" y="517911"/>
                  </a:lnTo>
                  <a:lnTo>
                    <a:pt x="2311615" y="482111"/>
                  </a:lnTo>
                  <a:lnTo>
                    <a:pt x="2282398" y="447331"/>
                  </a:lnTo>
                  <a:lnTo>
                    <a:pt x="2252005" y="413600"/>
                  </a:lnTo>
                  <a:lnTo>
                    <a:pt x="2220467" y="380952"/>
                  </a:lnTo>
                  <a:lnTo>
                    <a:pt x="2187817" y="349417"/>
                  </a:lnTo>
                  <a:lnTo>
                    <a:pt x="2154085" y="319026"/>
                  </a:lnTo>
                  <a:lnTo>
                    <a:pt x="2119302" y="289812"/>
                  </a:lnTo>
                  <a:lnTo>
                    <a:pt x="2083501" y="261805"/>
                  </a:lnTo>
                  <a:lnTo>
                    <a:pt x="2046713" y="235037"/>
                  </a:lnTo>
                  <a:lnTo>
                    <a:pt x="2008969" y="209540"/>
                  </a:lnTo>
                  <a:lnTo>
                    <a:pt x="1970300" y="185344"/>
                  </a:lnTo>
                  <a:lnTo>
                    <a:pt x="1930739" y="162482"/>
                  </a:lnTo>
                  <a:lnTo>
                    <a:pt x="1890316" y="140984"/>
                  </a:lnTo>
                  <a:lnTo>
                    <a:pt x="1849063" y="120883"/>
                  </a:lnTo>
                  <a:lnTo>
                    <a:pt x="1807011" y="102209"/>
                  </a:lnTo>
                  <a:lnTo>
                    <a:pt x="1764192" y="84994"/>
                  </a:lnTo>
                  <a:lnTo>
                    <a:pt x="1720638" y="69269"/>
                  </a:lnTo>
                  <a:lnTo>
                    <a:pt x="1676379" y="55066"/>
                  </a:lnTo>
                  <a:lnTo>
                    <a:pt x="1631448" y="42417"/>
                  </a:lnTo>
                  <a:lnTo>
                    <a:pt x="1585876" y="31352"/>
                  </a:lnTo>
                  <a:lnTo>
                    <a:pt x="1539693" y="21903"/>
                  </a:lnTo>
                  <a:lnTo>
                    <a:pt x="1492932" y="14101"/>
                  </a:lnTo>
                  <a:lnTo>
                    <a:pt x="1445624" y="7979"/>
                  </a:lnTo>
                  <a:lnTo>
                    <a:pt x="1397801" y="3567"/>
                  </a:lnTo>
                  <a:lnTo>
                    <a:pt x="1349494" y="897"/>
                  </a:lnTo>
                  <a:lnTo>
                    <a:pt x="1300734" y="0"/>
                  </a:lnTo>
                  <a:close/>
                </a:path>
              </a:pathLst>
            </a:custGeom>
            <a:solidFill>
              <a:srgbClr val="FFFFFF"/>
            </a:solidFill>
          </p:spPr>
          <p:txBody>
            <a:bodyPr wrap="square" lIns="0" tIns="0" rIns="0" bIns="0" rtlCol="0"/>
            <a:lstStyle/>
            <a:p>
              <a:endParaRPr/>
            </a:p>
          </p:txBody>
        </p:sp>
        <p:sp>
          <p:nvSpPr>
            <p:cNvPr id="20" name="object 20"/>
            <p:cNvSpPr/>
            <p:nvPr/>
          </p:nvSpPr>
          <p:spPr>
            <a:xfrm>
              <a:off x="5818631" y="2334767"/>
              <a:ext cx="2601595" cy="2601595"/>
            </a:xfrm>
            <a:custGeom>
              <a:avLst/>
              <a:gdLst/>
              <a:ahLst/>
              <a:cxnLst/>
              <a:rect l="l" t="t" r="r" b="b"/>
              <a:pathLst>
                <a:path w="2601595" h="2601595">
                  <a:moveTo>
                    <a:pt x="0" y="1300734"/>
                  </a:moveTo>
                  <a:lnTo>
                    <a:pt x="897" y="1251965"/>
                  </a:lnTo>
                  <a:lnTo>
                    <a:pt x="3567" y="1203650"/>
                  </a:lnTo>
                  <a:lnTo>
                    <a:pt x="7979" y="1155820"/>
                  </a:lnTo>
                  <a:lnTo>
                    <a:pt x="14101" y="1108506"/>
                  </a:lnTo>
                  <a:lnTo>
                    <a:pt x="21903" y="1061740"/>
                  </a:lnTo>
                  <a:lnTo>
                    <a:pt x="31352" y="1015553"/>
                  </a:lnTo>
                  <a:lnTo>
                    <a:pt x="42417" y="969976"/>
                  </a:lnTo>
                  <a:lnTo>
                    <a:pt x="55066" y="925041"/>
                  </a:lnTo>
                  <a:lnTo>
                    <a:pt x="69269" y="880780"/>
                  </a:lnTo>
                  <a:lnTo>
                    <a:pt x="84994" y="837223"/>
                  </a:lnTo>
                  <a:lnTo>
                    <a:pt x="102209" y="794402"/>
                  </a:lnTo>
                  <a:lnTo>
                    <a:pt x="120883" y="752349"/>
                  </a:lnTo>
                  <a:lnTo>
                    <a:pt x="140984" y="711095"/>
                  </a:lnTo>
                  <a:lnTo>
                    <a:pt x="162482" y="670672"/>
                  </a:lnTo>
                  <a:lnTo>
                    <a:pt x="185344" y="631110"/>
                  </a:lnTo>
                  <a:lnTo>
                    <a:pt x="209540" y="592442"/>
                  </a:lnTo>
                  <a:lnTo>
                    <a:pt x="235037" y="554699"/>
                  </a:lnTo>
                  <a:lnTo>
                    <a:pt x="261805" y="517911"/>
                  </a:lnTo>
                  <a:lnTo>
                    <a:pt x="289812" y="482111"/>
                  </a:lnTo>
                  <a:lnTo>
                    <a:pt x="319026" y="447331"/>
                  </a:lnTo>
                  <a:lnTo>
                    <a:pt x="349417" y="413600"/>
                  </a:lnTo>
                  <a:lnTo>
                    <a:pt x="380952" y="380952"/>
                  </a:lnTo>
                  <a:lnTo>
                    <a:pt x="413600" y="349417"/>
                  </a:lnTo>
                  <a:lnTo>
                    <a:pt x="447331" y="319026"/>
                  </a:lnTo>
                  <a:lnTo>
                    <a:pt x="482111" y="289812"/>
                  </a:lnTo>
                  <a:lnTo>
                    <a:pt x="517911" y="261805"/>
                  </a:lnTo>
                  <a:lnTo>
                    <a:pt x="554699" y="235037"/>
                  </a:lnTo>
                  <a:lnTo>
                    <a:pt x="592442" y="209540"/>
                  </a:lnTo>
                  <a:lnTo>
                    <a:pt x="631110" y="185344"/>
                  </a:lnTo>
                  <a:lnTo>
                    <a:pt x="670672" y="162482"/>
                  </a:lnTo>
                  <a:lnTo>
                    <a:pt x="711095" y="140984"/>
                  </a:lnTo>
                  <a:lnTo>
                    <a:pt x="752349" y="120883"/>
                  </a:lnTo>
                  <a:lnTo>
                    <a:pt x="794402" y="102209"/>
                  </a:lnTo>
                  <a:lnTo>
                    <a:pt x="837223" y="84994"/>
                  </a:lnTo>
                  <a:lnTo>
                    <a:pt x="880780" y="69269"/>
                  </a:lnTo>
                  <a:lnTo>
                    <a:pt x="925041" y="55066"/>
                  </a:lnTo>
                  <a:lnTo>
                    <a:pt x="969976" y="42417"/>
                  </a:lnTo>
                  <a:lnTo>
                    <a:pt x="1015553" y="31352"/>
                  </a:lnTo>
                  <a:lnTo>
                    <a:pt x="1061740" y="21903"/>
                  </a:lnTo>
                  <a:lnTo>
                    <a:pt x="1108506" y="14101"/>
                  </a:lnTo>
                  <a:lnTo>
                    <a:pt x="1155820" y="7979"/>
                  </a:lnTo>
                  <a:lnTo>
                    <a:pt x="1203650" y="3567"/>
                  </a:lnTo>
                  <a:lnTo>
                    <a:pt x="1251965" y="897"/>
                  </a:lnTo>
                  <a:lnTo>
                    <a:pt x="1300734" y="0"/>
                  </a:lnTo>
                  <a:lnTo>
                    <a:pt x="1349494" y="897"/>
                  </a:lnTo>
                  <a:lnTo>
                    <a:pt x="1397801" y="3567"/>
                  </a:lnTo>
                  <a:lnTo>
                    <a:pt x="1445624" y="7979"/>
                  </a:lnTo>
                  <a:lnTo>
                    <a:pt x="1492932" y="14101"/>
                  </a:lnTo>
                  <a:lnTo>
                    <a:pt x="1539693" y="21903"/>
                  </a:lnTo>
                  <a:lnTo>
                    <a:pt x="1585876" y="31352"/>
                  </a:lnTo>
                  <a:lnTo>
                    <a:pt x="1631448" y="42417"/>
                  </a:lnTo>
                  <a:lnTo>
                    <a:pt x="1676379" y="55066"/>
                  </a:lnTo>
                  <a:lnTo>
                    <a:pt x="1720638" y="69269"/>
                  </a:lnTo>
                  <a:lnTo>
                    <a:pt x="1764192" y="84994"/>
                  </a:lnTo>
                  <a:lnTo>
                    <a:pt x="1807011" y="102209"/>
                  </a:lnTo>
                  <a:lnTo>
                    <a:pt x="1849063" y="120883"/>
                  </a:lnTo>
                  <a:lnTo>
                    <a:pt x="1890316" y="140984"/>
                  </a:lnTo>
                  <a:lnTo>
                    <a:pt x="1930739" y="162482"/>
                  </a:lnTo>
                  <a:lnTo>
                    <a:pt x="1970300" y="185344"/>
                  </a:lnTo>
                  <a:lnTo>
                    <a:pt x="2008969" y="209540"/>
                  </a:lnTo>
                  <a:lnTo>
                    <a:pt x="2046713" y="235037"/>
                  </a:lnTo>
                  <a:lnTo>
                    <a:pt x="2083501" y="261805"/>
                  </a:lnTo>
                  <a:lnTo>
                    <a:pt x="2119302" y="289812"/>
                  </a:lnTo>
                  <a:lnTo>
                    <a:pt x="2154085" y="319026"/>
                  </a:lnTo>
                  <a:lnTo>
                    <a:pt x="2187817" y="349417"/>
                  </a:lnTo>
                  <a:lnTo>
                    <a:pt x="2220467" y="380952"/>
                  </a:lnTo>
                  <a:lnTo>
                    <a:pt x="2252005" y="413600"/>
                  </a:lnTo>
                  <a:lnTo>
                    <a:pt x="2282398" y="447331"/>
                  </a:lnTo>
                  <a:lnTo>
                    <a:pt x="2311615" y="482111"/>
                  </a:lnTo>
                  <a:lnTo>
                    <a:pt x="2339624" y="517911"/>
                  </a:lnTo>
                  <a:lnTo>
                    <a:pt x="2366395" y="554699"/>
                  </a:lnTo>
                  <a:lnTo>
                    <a:pt x="2391895" y="592442"/>
                  </a:lnTo>
                  <a:lnTo>
                    <a:pt x="2416094" y="631110"/>
                  </a:lnTo>
                  <a:lnTo>
                    <a:pt x="2438959" y="670672"/>
                  </a:lnTo>
                  <a:lnTo>
                    <a:pt x="2460459" y="711095"/>
                  </a:lnTo>
                  <a:lnTo>
                    <a:pt x="2480564" y="752349"/>
                  </a:lnTo>
                  <a:lnTo>
                    <a:pt x="2499240" y="794402"/>
                  </a:lnTo>
                  <a:lnTo>
                    <a:pt x="2516458" y="837223"/>
                  </a:lnTo>
                  <a:lnTo>
                    <a:pt x="2532185" y="880780"/>
                  </a:lnTo>
                  <a:lnTo>
                    <a:pt x="2546391" y="925041"/>
                  </a:lnTo>
                  <a:lnTo>
                    <a:pt x="2559042" y="969976"/>
                  </a:lnTo>
                  <a:lnTo>
                    <a:pt x="2570109" y="1015553"/>
                  </a:lnTo>
                  <a:lnTo>
                    <a:pt x="2579560" y="1061740"/>
                  </a:lnTo>
                  <a:lnTo>
                    <a:pt x="2587363" y="1108506"/>
                  </a:lnTo>
                  <a:lnTo>
                    <a:pt x="2593486" y="1155820"/>
                  </a:lnTo>
                  <a:lnTo>
                    <a:pt x="2597899" y="1203650"/>
                  </a:lnTo>
                  <a:lnTo>
                    <a:pt x="2600570" y="1251965"/>
                  </a:lnTo>
                  <a:lnTo>
                    <a:pt x="2601467" y="1300734"/>
                  </a:lnTo>
                  <a:lnTo>
                    <a:pt x="2600570" y="1349494"/>
                  </a:lnTo>
                  <a:lnTo>
                    <a:pt x="2597899" y="1397801"/>
                  </a:lnTo>
                  <a:lnTo>
                    <a:pt x="2593486" y="1445624"/>
                  </a:lnTo>
                  <a:lnTo>
                    <a:pt x="2587363" y="1492932"/>
                  </a:lnTo>
                  <a:lnTo>
                    <a:pt x="2579560" y="1539693"/>
                  </a:lnTo>
                  <a:lnTo>
                    <a:pt x="2570109" y="1585876"/>
                  </a:lnTo>
                  <a:lnTo>
                    <a:pt x="2559042" y="1631448"/>
                  </a:lnTo>
                  <a:lnTo>
                    <a:pt x="2546391" y="1676379"/>
                  </a:lnTo>
                  <a:lnTo>
                    <a:pt x="2532185" y="1720638"/>
                  </a:lnTo>
                  <a:lnTo>
                    <a:pt x="2516458" y="1764192"/>
                  </a:lnTo>
                  <a:lnTo>
                    <a:pt x="2499240" y="1807011"/>
                  </a:lnTo>
                  <a:lnTo>
                    <a:pt x="2480564" y="1849063"/>
                  </a:lnTo>
                  <a:lnTo>
                    <a:pt x="2460459" y="1890316"/>
                  </a:lnTo>
                  <a:lnTo>
                    <a:pt x="2438959" y="1930739"/>
                  </a:lnTo>
                  <a:lnTo>
                    <a:pt x="2416094" y="1970300"/>
                  </a:lnTo>
                  <a:lnTo>
                    <a:pt x="2391895" y="2008969"/>
                  </a:lnTo>
                  <a:lnTo>
                    <a:pt x="2366395" y="2046713"/>
                  </a:lnTo>
                  <a:lnTo>
                    <a:pt x="2339624" y="2083501"/>
                  </a:lnTo>
                  <a:lnTo>
                    <a:pt x="2311615" y="2119302"/>
                  </a:lnTo>
                  <a:lnTo>
                    <a:pt x="2282398" y="2154085"/>
                  </a:lnTo>
                  <a:lnTo>
                    <a:pt x="2252005" y="2187817"/>
                  </a:lnTo>
                  <a:lnTo>
                    <a:pt x="2220467" y="2220468"/>
                  </a:lnTo>
                  <a:lnTo>
                    <a:pt x="2187817" y="2252005"/>
                  </a:lnTo>
                  <a:lnTo>
                    <a:pt x="2154085" y="2282398"/>
                  </a:lnTo>
                  <a:lnTo>
                    <a:pt x="2119302" y="2311615"/>
                  </a:lnTo>
                  <a:lnTo>
                    <a:pt x="2083501" y="2339624"/>
                  </a:lnTo>
                  <a:lnTo>
                    <a:pt x="2046713" y="2366395"/>
                  </a:lnTo>
                  <a:lnTo>
                    <a:pt x="2008969" y="2391895"/>
                  </a:lnTo>
                  <a:lnTo>
                    <a:pt x="1970300" y="2416094"/>
                  </a:lnTo>
                  <a:lnTo>
                    <a:pt x="1930739" y="2438959"/>
                  </a:lnTo>
                  <a:lnTo>
                    <a:pt x="1890316" y="2460459"/>
                  </a:lnTo>
                  <a:lnTo>
                    <a:pt x="1849063" y="2480564"/>
                  </a:lnTo>
                  <a:lnTo>
                    <a:pt x="1807011" y="2499240"/>
                  </a:lnTo>
                  <a:lnTo>
                    <a:pt x="1764192" y="2516458"/>
                  </a:lnTo>
                  <a:lnTo>
                    <a:pt x="1720638" y="2532185"/>
                  </a:lnTo>
                  <a:lnTo>
                    <a:pt x="1676379" y="2546391"/>
                  </a:lnTo>
                  <a:lnTo>
                    <a:pt x="1631448" y="2559042"/>
                  </a:lnTo>
                  <a:lnTo>
                    <a:pt x="1585876" y="2570109"/>
                  </a:lnTo>
                  <a:lnTo>
                    <a:pt x="1539693" y="2579560"/>
                  </a:lnTo>
                  <a:lnTo>
                    <a:pt x="1492932" y="2587363"/>
                  </a:lnTo>
                  <a:lnTo>
                    <a:pt x="1445624" y="2593486"/>
                  </a:lnTo>
                  <a:lnTo>
                    <a:pt x="1397801" y="2597899"/>
                  </a:lnTo>
                  <a:lnTo>
                    <a:pt x="1349494" y="2600570"/>
                  </a:lnTo>
                  <a:lnTo>
                    <a:pt x="1300734" y="2601468"/>
                  </a:lnTo>
                  <a:lnTo>
                    <a:pt x="1251965" y="2600570"/>
                  </a:lnTo>
                  <a:lnTo>
                    <a:pt x="1203650" y="2597899"/>
                  </a:lnTo>
                  <a:lnTo>
                    <a:pt x="1155820" y="2593486"/>
                  </a:lnTo>
                  <a:lnTo>
                    <a:pt x="1108506" y="2587363"/>
                  </a:lnTo>
                  <a:lnTo>
                    <a:pt x="1061740" y="2579560"/>
                  </a:lnTo>
                  <a:lnTo>
                    <a:pt x="1015553" y="2570109"/>
                  </a:lnTo>
                  <a:lnTo>
                    <a:pt x="969976" y="2559042"/>
                  </a:lnTo>
                  <a:lnTo>
                    <a:pt x="925041" y="2546391"/>
                  </a:lnTo>
                  <a:lnTo>
                    <a:pt x="880780" y="2532185"/>
                  </a:lnTo>
                  <a:lnTo>
                    <a:pt x="837223" y="2516458"/>
                  </a:lnTo>
                  <a:lnTo>
                    <a:pt x="794402" y="2499240"/>
                  </a:lnTo>
                  <a:lnTo>
                    <a:pt x="752349" y="2480564"/>
                  </a:lnTo>
                  <a:lnTo>
                    <a:pt x="711095" y="2460459"/>
                  </a:lnTo>
                  <a:lnTo>
                    <a:pt x="670672" y="2438959"/>
                  </a:lnTo>
                  <a:lnTo>
                    <a:pt x="631110" y="2416094"/>
                  </a:lnTo>
                  <a:lnTo>
                    <a:pt x="592442" y="2391895"/>
                  </a:lnTo>
                  <a:lnTo>
                    <a:pt x="554699" y="2366395"/>
                  </a:lnTo>
                  <a:lnTo>
                    <a:pt x="517911" y="2339624"/>
                  </a:lnTo>
                  <a:lnTo>
                    <a:pt x="482111" y="2311615"/>
                  </a:lnTo>
                  <a:lnTo>
                    <a:pt x="447331" y="2282398"/>
                  </a:lnTo>
                  <a:lnTo>
                    <a:pt x="413600" y="2252005"/>
                  </a:lnTo>
                  <a:lnTo>
                    <a:pt x="380952" y="2220467"/>
                  </a:lnTo>
                  <a:lnTo>
                    <a:pt x="349417" y="2187817"/>
                  </a:lnTo>
                  <a:lnTo>
                    <a:pt x="319026" y="2154085"/>
                  </a:lnTo>
                  <a:lnTo>
                    <a:pt x="289812" y="2119302"/>
                  </a:lnTo>
                  <a:lnTo>
                    <a:pt x="261805" y="2083501"/>
                  </a:lnTo>
                  <a:lnTo>
                    <a:pt x="235037" y="2046713"/>
                  </a:lnTo>
                  <a:lnTo>
                    <a:pt x="209540" y="2008969"/>
                  </a:lnTo>
                  <a:lnTo>
                    <a:pt x="185344" y="1970300"/>
                  </a:lnTo>
                  <a:lnTo>
                    <a:pt x="162482" y="1930739"/>
                  </a:lnTo>
                  <a:lnTo>
                    <a:pt x="140984" y="1890316"/>
                  </a:lnTo>
                  <a:lnTo>
                    <a:pt x="120883" y="1849063"/>
                  </a:lnTo>
                  <a:lnTo>
                    <a:pt x="102209" y="1807011"/>
                  </a:lnTo>
                  <a:lnTo>
                    <a:pt x="84994" y="1764192"/>
                  </a:lnTo>
                  <a:lnTo>
                    <a:pt x="69269" y="1720638"/>
                  </a:lnTo>
                  <a:lnTo>
                    <a:pt x="55066" y="1676379"/>
                  </a:lnTo>
                  <a:lnTo>
                    <a:pt x="42417" y="1631448"/>
                  </a:lnTo>
                  <a:lnTo>
                    <a:pt x="31352" y="1585876"/>
                  </a:lnTo>
                  <a:lnTo>
                    <a:pt x="21903" y="1539693"/>
                  </a:lnTo>
                  <a:lnTo>
                    <a:pt x="14101" y="1492932"/>
                  </a:lnTo>
                  <a:lnTo>
                    <a:pt x="7979" y="1445624"/>
                  </a:lnTo>
                  <a:lnTo>
                    <a:pt x="3567" y="1397801"/>
                  </a:lnTo>
                  <a:lnTo>
                    <a:pt x="897" y="1349494"/>
                  </a:lnTo>
                  <a:lnTo>
                    <a:pt x="0" y="1300734"/>
                  </a:lnTo>
                  <a:close/>
                </a:path>
              </a:pathLst>
            </a:custGeom>
            <a:ln w="24033">
              <a:solidFill>
                <a:srgbClr val="3B465D"/>
              </a:solidFill>
            </a:ln>
          </p:spPr>
          <p:txBody>
            <a:bodyPr wrap="square" lIns="0" tIns="0" rIns="0" bIns="0" rtlCol="0"/>
            <a:lstStyle/>
            <a:p>
              <a:endParaRPr/>
            </a:p>
          </p:txBody>
        </p:sp>
        <p:pic>
          <p:nvPicPr>
            <p:cNvPr id="21" name="object 21"/>
            <p:cNvPicPr/>
            <p:nvPr/>
          </p:nvPicPr>
          <p:blipFill>
            <a:blip r:embed="rId4" cstate="print"/>
            <a:stretch>
              <a:fillRect/>
            </a:stretch>
          </p:blipFill>
          <p:spPr>
            <a:xfrm>
              <a:off x="6231635" y="3648455"/>
              <a:ext cx="466343" cy="467868"/>
            </a:xfrm>
            <a:prstGeom prst="rect">
              <a:avLst/>
            </a:prstGeom>
          </p:spPr>
        </p:pic>
      </p:grpSp>
      <p:sp>
        <p:nvSpPr>
          <p:cNvPr id="22" name="object 22"/>
          <p:cNvSpPr txBox="1"/>
          <p:nvPr/>
        </p:nvSpPr>
        <p:spPr>
          <a:xfrm>
            <a:off x="6027165" y="4156659"/>
            <a:ext cx="878205" cy="295910"/>
          </a:xfrm>
          <a:prstGeom prst="rect">
            <a:avLst/>
          </a:prstGeom>
        </p:spPr>
        <p:txBody>
          <a:bodyPr vert="horz" wrap="square" lIns="0" tIns="11430" rIns="0" bIns="0" rtlCol="0">
            <a:spAutoFit/>
          </a:bodyPr>
          <a:lstStyle/>
          <a:p>
            <a:pPr algn="ctr">
              <a:lnSpc>
                <a:spcPct val="100000"/>
              </a:lnSpc>
              <a:spcBef>
                <a:spcPts val="90"/>
              </a:spcBef>
            </a:pPr>
            <a:r>
              <a:rPr sz="900" spc="-5" dirty="0">
                <a:solidFill>
                  <a:srgbClr val="3B465D"/>
                </a:solidFill>
                <a:latin typeface="Tahoma"/>
                <a:cs typeface="Tahoma"/>
              </a:rPr>
              <a:t>Maître</a:t>
            </a:r>
            <a:r>
              <a:rPr sz="900" spc="-45" dirty="0">
                <a:solidFill>
                  <a:srgbClr val="3B465D"/>
                </a:solidFill>
                <a:latin typeface="Tahoma"/>
                <a:cs typeface="Tahoma"/>
              </a:rPr>
              <a:t> </a:t>
            </a:r>
            <a:r>
              <a:rPr sz="900" spc="-10" dirty="0">
                <a:solidFill>
                  <a:srgbClr val="3B465D"/>
                </a:solidFill>
                <a:latin typeface="Tahoma"/>
                <a:cs typeface="Tahoma"/>
              </a:rPr>
              <a:t>c</a:t>
            </a:r>
            <a:r>
              <a:rPr sz="900" spc="-20" dirty="0">
                <a:solidFill>
                  <a:srgbClr val="3B465D"/>
                </a:solidFill>
                <a:latin typeface="Tahoma"/>
                <a:cs typeface="Tahoma"/>
              </a:rPr>
              <a:t>h</a:t>
            </a:r>
            <a:r>
              <a:rPr sz="900" spc="-5" dirty="0">
                <a:solidFill>
                  <a:srgbClr val="3B465D"/>
                </a:solidFill>
                <a:latin typeface="Tahoma"/>
                <a:cs typeface="Tahoma"/>
              </a:rPr>
              <a:t>a</a:t>
            </a:r>
            <a:r>
              <a:rPr sz="900" spc="-10" dirty="0">
                <a:solidFill>
                  <a:srgbClr val="3B465D"/>
                </a:solidFill>
                <a:latin typeface="Tahoma"/>
                <a:cs typeface="Tahoma"/>
              </a:rPr>
              <a:t>nteu</a:t>
            </a:r>
            <a:r>
              <a:rPr sz="900" spc="-5" dirty="0">
                <a:solidFill>
                  <a:srgbClr val="3B465D"/>
                </a:solidFill>
                <a:latin typeface="Tahoma"/>
                <a:cs typeface="Tahoma"/>
              </a:rPr>
              <a:t>r</a:t>
            </a:r>
            <a:r>
              <a:rPr sz="900" spc="-45" dirty="0">
                <a:solidFill>
                  <a:srgbClr val="3B465D"/>
                </a:solidFill>
                <a:latin typeface="Tahoma"/>
                <a:cs typeface="Tahoma"/>
              </a:rPr>
              <a:t> </a:t>
            </a:r>
            <a:r>
              <a:rPr sz="900" spc="-5" dirty="0">
                <a:solidFill>
                  <a:srgbClr val="3B465D"/>
                </a:solidFill>
                <a:latin typeface="Tahoma"/>
                <a:cs typeface="Tahoma"/>
              </a:rPr>
              <a:t>/</a:t>
            </a:r>
            <a:endParaRPr sz="900">
              <a:latin typeface="Tahoma"/>
              <a:cs typeface="Tahoma"/>
            </a:endParaRPr>
          </a:p>
          <a:p>
            <a:pPr algn="ctr">
              <a:lnSpc>
                <a:spcPct val="100000"/>
              </a:lnSpc>
              <a:spcBef>
                <a:spcPts val="25"/>
              </a:spcBef>
            </a:pPr>
            <a:r>
              <a:rPr sz="850" spc="10" dirty="0">
                <a:solidFill>
                  <a:srgbClr val="3B465D"/>
                </a:solidFill>
                <a:latin typeface="Tahoma"/>
                <a:cs typeface="Tahoma"/>
              </a:rPr>
              <a:t>Négociateur</a:t>
            </a:r>
            <a:endParaRPr sz="850">
              <a:latin typeface="Tahoma"/>
              <a:cs typeface="Tahoma"/>
            </a:endParaRPr>
          </a:p>
        </p:txBody>
      </p:sp>
      <p:pic>
        <p:nvPicPr>
          <p:cNvPr id="23" name="object 23"/>
          <p:cNvPicPr/>
          <p:nvPr/>
        </p:nvPicPr>
        <p:blipFill>
          <a:blip r:embed="rId4" cstate="print"/>
          <a:stretch>
            <a:fillRect/>
          </a:stretch>
        </p:blipFill>
        <p:spPr>
          <a:xfrm>
            <a:off x="6496811" y="2916935"/>
            <a:ext cx="466343" cy="467868"/>
          </a:xfrm>
          <a:prstGeom prst="rect">
            <a:avLst/>
          </a:prstGeom>
        </p:spPr>
      </p:pic>
      <p:sp>
        <p:nvSpPr>
          <p:cNvPr id="24" name="object 24"/>
          <p:cNvSpPr txBox="1"/>
          <p:nvPr/>
        </p:nvSpPr>
        <p:spPr>
          <a:xfrm>
            <a:off x="6510019" y="3425697"/>
            <a:ext cx="1209675" cy="295275"/>
          </a:xfrm>
          <a:prstGeom prst="rect">
            <a:avLst/>
          </a:prstGeom>
        </p:spPr>
        <p:txBody>
          <a:bodyPr vert="horz" wrap="square" lIns="0" tIns="12700" rIns="0" bIns="0" rtlCol="0">
            <a:spAutoFit/>
          </a:bodyPr>
          <a:lstStyle/>
          <a:p>
            <a:pPr marL="140335" marR="5080" indent="-128270">
              <a:lnSpc>
                <a:spcPct val="103499"/>
              </a:lnSpc>
              <a:spcBef>
                <a:spcPts val="100"/>
              </a:spcBef>
            </a:pPr>
            <a:r>
              <a:rPr sz="850" spc="15" dirty="0">
                <a:solidFill>
                  <a:srgbClr val="3B465D"/>
                </a:solidFill>
                <a:latin typeface="Tahoma"/>
                <a:cs typeface="Tahoma"/>
              </a:rPr>
              <a:t>Equipe</a:t>
            </a:r>
            <a:r>
              <a:rPr sz="850" spc="-30" dirty="0">
                <a:solidFill>
                  <a:srgbClr val="3B465D"/>
                </a:solidFill>
                <a:latin typeface="Tahoma"/>
                <a:cs typeface="Tahoma"/>
              </a:rPr>
              <a:t> </a:t>
            </a:r>
            <a:r>
              <a:rPr sz="850" spc="20" dirty="0">
                <a:solidFill>
                  <a:srgbClr val="3B465D"/>
                </a:solidFill>
                <a:latin typeface="Tahoma"/>
                <a:cs typeface="Tahoma"/>
              </a:rPr>
              <a:t>de</a:t>
            </a:r>
            <a:r>
              <a:rPr sz="850" spc="-10" dirty="0">
                <a:solidFill>
                  <a:srgbClr val="3B465D"/>
                </a:solidFill>
                <a:latin typeface="Tahoma"/>
                <a:cs typeface="Tahoma"/>
              </a:rPr>
              <a:t> </a:t>
            </a:r>
            <a:r>
              <a:rPr sz="850" spc="10" dirty="0">
                <a:solidFill>
                  <a:srgbClr val="3B465D"/>
                </a:solidFill>
                <a:latin typeface="Tahoma"/>
                <a:cs typeface="Tahoma"/>
              </a:rPr>
              <a:t>développeurs </a:t>
            </a:r>
            <a:r>
              <a:rPr sz="850" spc="-254" dirty="0">
                <a:solidFill>
                  <a:srgbClr val="3B465D"/>
                </a:solidFill>
                <a:latin typeface="Tahoma"/>
                <a:cs typeface="Tahoma"/>
              </a:rPr>
              <a:t> </a:t>
            </a:r>
            <a:r>
              <a:rPr sz="850" spc="10" dirty="0">
                <a:solidFill>
                  <a:srgbClr val="3B465D"/>
                </a:solidFill>
                <a:latin typeface="Tahoma"/>
                <a:cs typeface="Tahoma"/>
              </a:rPr>
              <a:t>(i.e.</a:t>
            </a:r>
            <a:r>
              <a:rPr sz="850" spc="-25" dirty="0">
                <a:solidFill>
                  <a:srgbClr val="3B465D"/>
                </a:solidFill>
                <a:latin typeface="Tahoma"/>
                <a:cs typeface="Tahoma"/>
              </a:rPr>
              <a:t> </a:t>
            </a:r>
            <a:r>
              <a:rPr sz="850" spc="15" dirty="0">
                <a:solidFill>
                  <a:srgbClr val="3B465D"/>
                </a:solidFill>
                <a:latin typeface="Tahoma"/>
                <a:cs typeface="Tahoma"/>
              </a:rPr>
              <a:t>10</a:t>
            </a:r>
            <a:r>
              <a:rPr sz="850" spc="5" dirty="0">
                <a:solidFill>
                  <a:srgbClr val="3B465D"/>
                </a:solidFill>
                <a:latin typeface="Tahoma"/>
                <a:cs typeface="Tahoma"/>
              </a:rPr>
              <a:t> </a:t>
            </a:r>
            <a:r>
              <a:rPr sz="850" spc="15" dirty="0">
                <a:solidFill>
                  <a:srgbClr val="3B465D"/>
                </a:solidFill>
                <a:latin typeface="Tahoma"/>
                <a:cs typeface="Tahoma"/>
              </a:rPr>
              <a:t>chez</a:t>
            </a:r>
            <a:r>
              <a:rPr sz="850" spc="-10" dirty="0">
                <a:solidFill>
                  <a:srgbClr val="3B465D"/>
                </a:solidFill>
                <a:latin typeface="Tahoma"/>
                <a:cs typeface="Tahoma"/>
              </a:rPr>
              <a:t> </a:t>
            </a:r>
            <a:r>
              <a:rPr sz="850" spc="15" dirty="0">
                <a:solidFill>
                  <a:srgbClr val="3B465D"/>
                </a:solidFill>
                <a:latin typeface="Tahoma"/>
                <a:cs typeface="Tahoma"/>
              </a:rPr>
              <a:t>REvil)</a:t>
            </a:r>
            <a:endParaRPr sz="850">
              <a:latin typeface="Tahoma"/>
              <a:cs typeface="Tahoma"/>
            </a:endParaRPr>
          </a:p>
        </p:txBody>
      </p:sp>
      <p:pic>
        <p:nvPicPr>
          <p:cNvPr id="25" name="object 25"/>
          <p:cNvPicPr/>
          <p:nvPr/>
        </p:nvPicPr>
        <p:blipFill>
          <a:blip r:embed="rId4" cstate="print"/>
          <a:stretch>
            <a:fillRect/>
          </a:stretch>
        </p:blipFill>
        <p:spPr>
          <a:xfrm>
            <a:off x="7670292" y="3648455"/>
            <a:ext cx="466344" cy="467868"/>
          </a:xfrm>
          <a:prstGeom prst="rect">
            <a:avLst/>
          </a:prstGeom>
        </p:spPr>
      </p:pic>
      <p:sp>
        <p:nvSpPr>
          <p:cNvPr id="26" name="object 26"/>
          <p:cNvSpPr txBox="1"/>
          <p:nvPr/>
        </p:nvSpPr>
        <p:spPr>
          <a:xfrm>
            <a:off x="7687182" y="4153916"/>
            <a:ext cx="433705" cy="295275"/>
          </a:xfrm>
          <a:prstGeom prst="rect">
            <a:avLst/>
          </a:prstGeom>
        </p:spPr>
        <p:txBody>
          <a:bodyPr vert="horz" wrap="square" lIns="0" tIns="12700" rIns="0" bIns="0" rtlCol="0">
            <a:spAutoFit/>
          </a:bodyPr>
          <a:lstStyle/>
          <a:p>
            <a:pPr marL="12700" marR="5080" indent="48260">
              <a:lnSpc>
                <a:spcPct val="103499"/>
              </a:lnSpc>
              <a:spcBef>
                <a:spcPts val="100"/>
              </a:spcBef>
            </a:pPr>
            <a:r>
              <a:rPr sz="850" spc="20" dirty="0">
                <a:solidFill>
                  <a:srgbClr val="3B465D"/>
                </a:solidFill>
                <a:latin typeface="Tahoma"/>
                <a:cs typeface="Tahoma"/>
              </a:rPr>
              <a:t>Admin </a:t>
            </a:r>
            <a:r>
              <a:rPr sz="850" spc="-254" dirty="0">
                <a:solidFill>
                  <a:srgbClr val="3B465D"/>
                </a:solidFill>
                <a:latin typeface="Tahoma"/>
                <a:cs typeface="Tahoma"/>
              </a:rPr>
              <a:t> </a:t>
            </a:r>
            <a:r>
              <a:rPr sz="850" spc="10" dirty="0">
                <a:solidFill>
                  <a:srgbClr val="3B465D"/>
                </a:solidFill>
                <a:latin typeface="Tahoma"/>
                <a:cs typeface="Tahoma"/>
              </a:rPr>
              <a:t>syst</a:t>
            </a:r>
            <a:r>
              <a:rPr sz="850" spc="15" dirty="0">
                <a:solidFill>
                  <a:srgbClr val="3B465D"/>
                </a:solidFill>
                <a:latin typeface="Tahoma"/>
                <a:cs typeface="Tahoma"/>
              </a:rPr>
              <a:t>ème</a:t>
            </a:r>
            <a:endParaRPr sz="850">
              <a:latin typeface="Tahoma"/>
              <a:cs typeface="Tahoma"/>
            </a:endParaRPr>
          </a:p>
        </p:txBody>
      </p:sp>
      <p:sp>
        <p:nvSpPr>
          <p:cNvPr id="27" name="object 27"/>
          <p:cNvSpPr txBox="1"/>
          <p:nvPr/>
        </p:nvSpPr>
        <p:spPr>
          <a:xfrm>
            <a:off x="6702932" y="2480563"/>
            <a:ext cx="835660" cy="330200"/>
          </a:xfrm>
          <a:prstGeom prst="rect">
            <a:avLst/>
          </a:prstGeom>
        </p:spPr>
        <p:txBody>
          <a:bodyPr vert="horz" wrap="square" lIns="0" tIns="12065" rIns="0" bIns="0" rtlCol="0">
            <a:spAutoFit/>
          </a:bodyPr>
          <a:lstStyle/>
          <a:p>
            <a:pPr marL="21590" marR="5080" indent="-9525">
              <a:lnSpc>
                <a:spcPct val="100000"/>
              </a:lnSpc>
              <a:spcBef>
                <a:spcPts val="95"/>
              </a:spcBef>
            </a:pPr>
            <a:r>
              <a:rPr sz="1000" b="1" spc="-10" dirty="0">
                <a:solidFill>
                  <a:srgbClr val="3B465D"/>
                </a:solidFill>
                <a:latin typeface="Tahoma"/>
                <a:cs typeface="Tahoma"/>
              </a:rPr>
              <a:t>R</a:t>
            </a:r>
            <a:r>
              <a:rPr sz="1000" b="1" spc="-5" dirty="0">
                <a:solidFill>
                  <a:srgbClr val="3B465D"/>
                </a:solidFill>
                <a:latin typeface="Tahoma"/>
                <a:cs typeface="Tahoma"/>
              </a:rPr>
              <a:t>a</a:t>
            </a:r>
            <a:r>
              <a:rPr sz="1000" b="1" spc="-10" dirty="0">
                <a:solidFill>
                  <a:srgbClr val="3B465D"/>
                </a:solidFill>
                <a:latin typeface="Tahoma"/>
                <a:cs typeface="Tahoma"/>
              </a:rPr>
              <a:t>nçon</a:t>
            </a:r>
            <a:r>
              <a:rPr sz="1000" b="1" spc="-15" dirty="0">
                <a:solidFill>
                  <a:srgbClr val="3B465D"/>
                </a:solidFill>
                <a:latin typeface="Tahoma"/>
                <a:cs typeface="Tahoma"/>
              </a:rPr>
              <a:t>g</a:t>
            </a:r>
            <a:r>
              <a:rPr sz="1000" b="1" spc="-5" dirty="0">
                <a:solidFill>
                  <a:srgbClr val="3B465D"/>
                </a:solidFill>
                <a:latin typeface="Tahoma"/>
                <a:cs typeface="Tahoma"/>
              </a:rPr>
              <a:t>iciel  as-a-Service</a:t>
            </a:r>
            <a:endParaRPr sz="1000">
              <a:latin typeface="Tahoma"/>
              <a:cs typeface="Tahoma"/>
            </a:endParaRPr>
          </a:p>
        </p:txBody>
      </p:sp>
      <p:grpSp>
        <p:nvGrpSpPr>
          <p:cNvPr id="28" name="object 28"/>
          <p:cNvGrpSpPr/>
          <p:nvPr/>
        </p:nvGrpSpPr>
        <p:grpSpPr>
          <a:xfrm>
            <a:off x="6197917" y="1030033"/>
            <a:ext cx="1535430" cy="3522345"/>
            <a:chOff x="6197917" y="1030033"/>
            <a:chExt cx="1535430" cy="3522345"/>
          </a:xfrm>
        </p:grpSpPr>
        <p:pic>
          <p:nvPicPr>
            <p:cNvPr id="29" name="object 29"/>
            <p:cNvPicPr/>
            <p:nvPr/>
          </p:nvPicPr>
          <p:blipFill>
            <a:blip r:embed="rId4" cstate="print"/>
            <a:stretch>
              <a:fillRect/>
            </a:stretch>
          </p:blipFill>
          <p:spPr>
            <a:xfrm>
              <a:off x="6880859" y="2916936"/>
              <a:ext cx="467868" cy="467868"/>
            </a:xfrm>
            <a:prstGeom prst="rect">
              <a:avLst/>
            </a:prstGeom>
          </p:spPr>
        </p:pic>
        <p:pic>
          <p:nvPicPr>
            <p:cNvPr id="30" name="object 30"/>
            <p:cNvPicPr/>
            <p:nvPr/>
          </p:nvPicPr>
          <p:blipFill>
            <a:blip r:embed="rId4" cstate="print"/>
            <a:stretch>
              <a:fillRect/>
            </a:stretch>
          </p:blipFill>
          <p:spPr>
            <a:xfrm>
              <a:off x="7264907" y="2916936"/>
              <a:ext cx="467868" cy="467868"/>
            </a:xfrm>
            <a:prstGeom prst="rect">
              <a:avLst/>
            </a:prstGeom>
          </p:spPr>
        </p:pic>
        <p:pic>
          <p:nvPicPr>
            <p:cNvPr id="31" name="object 31"/>
            <p:cNvPicPr/>
            <p:nvPr/>
          </p:nvPicPr>
          <p:blipFill>
            <a:blip r:embed="rId4" cstate="print"/>
            <a:stretch>
              <a:fillRect/>
            </a:stretch>
          </p:blipFill>
          <p:spPr>
            <a:xfrm>
              <a:off x="6918959" y="4084319"/>
              <a:ext cx="467868" cy="467868"/>
            </a:xfrm>
            <a:prstGeom prst="rect">
              <a:avLst/>
            </a:prstGeom>
          </p:spPr>
        </p:pic>
        <p:sp>
          <p:nvSpPr>
            <p:cNvPr id="32" name="object 32"/>
            <p:cNvSpPr/>
            <p:nvPr/>
          </p:nvSpPr>
          <p:spPr>
            <a:xfrm>
              <a:off x="6210299" y="1042416"/>
              <a:ext cx="1440180" cy="1438910"/>
            </a:xfrm>
            <a:custGeom>
              <a:avLst/>
              <a:gdLst/>
              <a:ahLst/>
              <a:cxnLst/>
              <a:rect l="l" t="t" r="r" b="b"/>
              <a:pathLst>
                <a:path w="1440179" h="1438910">
                  <a:moveTo>
                    <a:pt x="720090" y="0"/>
                  </a:moveTo>
                  <a:lnTo>
                    <a:pt x="672750" y="1530"/>
                  </a:lnTo>
                  <a:lnTo>
                    <a:pt x="626227" y="6057"/>
                  </a:lnTo>
                  <a:lnTo>
                    <a:pt x="580615" y="13486"/>
                  </a:lnTo>
                  <a:lnTo>
                    <a:pt x="536011" y="23723"/>
                  </a:lnTo>
                  <a:lnTo>
                    <a:pt x="492508" y="36673"/>
                  </a:lnTo>
                  <a:lnTo>
                    <a:pt x="450201" y="52241"/>
                  </a:lnTo>
                  <a:lnTo>
                    <a:pt x="409186" y="70331"/>
                  </a:lnTo>
                  <a:lnTo>
                    <a:pt x="369557" y="90850"/>
                  </a:lnTo>
                  <a:lnTo>
                    <a:pt x="331410" y="113702"/>
                  </a:lnTo>
                  <a:lnTo>
                    <a:pt x="294839" y="138793"/>
                  </a:lnTo>
                  <a:lnTo>
                    <a:pt x="259939" y="166028"/>
                  </a:lnTo>
                  <a:lnTo>
                    <a:pt x="226805" y="195312"/>
                  </a:lnTo>
                  <a:lnTo>
                    <a:pt x="195533" y="226550"/>
                  </a:lnTo>
                  <a:lnTo>
                    <a:pt x="166217" y="259647"/>
                  </a:lnTo>
                  <a:lnTo>
                    <a:pt x="138952" y="294509"/>
                  </a:lnTo>
                  <a:lnTo>
                    <a:pt x="113833" y="331041"/>
                  </a:lnTo>
                  <a:lnTo>
                    <a:pt x="90955" y="369148"/>
                  </a:lnTo>
                  <a:lnTo>
                    <a:pt x="70412" y="408735"/>
                  </a:lnTo>
                  <a:lnTo>
                    <a:pt x="52301" y="449708"/>
                  </a:lnTo>
                  <a:lnTo>
                    <a:pt x="36716" y="491971"/>
                  </a:lnTo>
                  <a:lnTo>
                    <a:pt x="23751" y="535430"/>
                  </a:lnTo>
                  <a:lnTo>
                    <a:pt x="13502" y="579990"/>
                  </a:lnTo>
                  <a:lnTo>
                    <a:pt x="6064" y="625556"/>
                  </a:lnTo>
                  <a:lnTo>
                    <a:pt x="1531" y="672033"/>
                  </a:lnTo>
                  <a:lnTo>
                    <a:pt x="0" y="719328"/>
                  </a:lnTo>
                  <a:lnTo>
                    <a:pt x="1531" y="766622"/>
                  </a:lnTo>
                  <a:lnTo>
                    <a:pt x="6064" y="813099"/>
                  </a:lnTo>
                  <a:lnTo>
                    <a:pt x="13502" y="858665"/>
                  </a:lnTo>
                  <a:lnTo>
                    <a:pt x="23751" y="903225"/>
                  </a:lnTo>
                  <a:lnTo>
                    <a:pt x="36716" y="946684"/>
                  </a:lnTo>
                  <a:lnTo>
                    <a:pt x="52301" y="988947"/>
                  </a:lnTo>
                  <a:lnTo>
                    <a:pt x="70412" y="1029920"/>
                  </a:lnTo>
                  <a:lnTo>
                    <a:pt x="90955" y="1069507"/>
                  </a:lnTo>
                  <a:lnTo>
                    <a:pt x="113833" y="1107614"/>
                  </a:lnTo>
                  <a:lnTo>
                    <a:pt x="138952" y="1144146"/>
                  </a:lnTo>
                  <a:lnTo>
                    <a:pt x="166217" y="1179008"/>
                  </a:lnTo>
                  <a:lnTo>
                    <a:pt x="195533" y="1212105"/>
                  </a:lnTo>
                  <a:lnTo>
                    <a:pt x="226805" y="1243343"/>
                  </a:lnTo>
                  <a:lnTo>
                    <a:pt x="259939" y="1272627"/>
                  </a:lnTo>
                  <a:lnTo>
                    <a:pt x="294839" y="1299862"/>
                  </a:lnTo>
                  <a:lnTo>
                    <a:pt x="331410" y="1324953"/>
                  </a:lnTo>
                  <a:lnTo>
                    <a:pt x="369557" y="1347805"/>
                  </a:lnTo>
                  <a:lnTo>
                    <a:pt x="409186" y="1368324"/>
                  </a:lnTo>
                  <a:lnTo>
                    <a:pt x="450201" y="1386414"/>
                  </a:lnTo>
                  <a:lnTo>
                    <a:pt x="492508" y="1401982"/>
                  </a:lnTo>
                  <a:lnTo>
                    <a:pt x="536011" y="1414932"/>
                  </a:lnTo>
                  <a:lnTo>
                    <a:pt x="580615" y="1425169"/>
                  </a:lnTo>
                  <a:lnTo>
                    <a:pt x="626227" y="1432598"/>
                  </a:lnTo>
                  <a:lnTo>
                    <a:pt x="672750" y="1437125"/>
                  </a:lnTo>
                  <a:lnTo>
                    <a:pt x="720090" y="1438656"/>
                  </a:lnTo>
                  <a:lnTo>
                    <a:pt x="767429" y="1437125"/>
                  </a:lnTo>
                  <a:lnTo>
                    <a:pt x="813952" y="1432598"/>
                  </a:lnTo>
                  <a:lnTo>
                    <a:pt x="859564" y="1425169"/>
                  </a:lnTo>
                  <a:lnTo>
                    <a:pt x="904168" y="1414932"/>
                  </a:lnTo>
                  <a:lnTo>
                    <a:pt x="947671" y="1401982"/>
                  </a:lnTo>
                  <a:lnTo>
                    <a:pt x="989978" y="1386414"/>
                  </a:lnTo>
                  <a:lnTo>
                    <a:pt x="1030993" y="1368324"/>
                  </a:lnTo>
                  <a:lnTo>
                    <a:pt x="1070622" y="1347805"/>
                  </a:lnTo>
                  <a:lnTo>
                    <a:pt x="1108769" y="1324953"/>
                  </a:lnTo>
                  <a:lnTo>
                    <a:pt x="1145340" y="1299862"/>
                  </a:lnTo>
                  <a:lnTo>
                    <a:pt x="1180240" y="1272627"/>
                  </a:lnTo>
                  <a:lnTo>
                    <a:pt x="1213374" y="1243343"/>
                  </a:lnTo>
                  <a:lnTo>
                    <a:pt x="1244646" y="1212105"/>
                  </a:lnTo>
                  <a:lnTo>
                    <a:pt x="1273962" y="1179008"/>
                  </a:lnTo>
                  <a:lnTo>
                    <a:pt x="1301227" y="1144146"/>
                  </a:lnTo>
                  <a:lnTo>
                    <a:pt x="1326346" y="1107614"/>
                  </a:lnTo>
                  <a:lnTo>
                    <a:pt x="1349224" y="1069507"/>
                  </a:lnTo>
                  <a:lnTo>
                    <a:pt x="1369767" y="1029920"/>
                  </a:lnTo>
                  <a:lnTo>
                    <a:pt x="1387878" y="988947"/>
                  </a:lnTo>
                  <a:lnTo>
                    <a:pt x="1403463" y="946684"/>
                  </a:lnTo>
                  <a:lnTo>
                    <a:pt x="1416428" y="903225"/>
                  </a:lnTo>
                  <a:lnTo>
                    <a:pt x="1426677" y="858665"/>
                  </a:lnTo>
                  <a:lnTo>
                    <a:pt x="1434115" y="813099"/>
                  </a:lnTo>
                  <a:lnTo>
                    <a:pt x="1438648" y="766622"/>
                  </a:lnTo>
                  <a:lnTo>
                    <a:pt x="1440179" y="719328"/>
                  </a:lnTo>
                  <a:lnTo>
                    <a:pt x="1438648" y="672033"/>
                  </a:lnTo>
                  <a:lnTo>
                    <a:pt x="1434115" y="625556"/>
                  </a:lnTo>
                  <a:lnTo>
                    <a:pt x="1426677" y="579990"/>
                  </a:lnTo>
                  <a:lnTo>
                    <a:pt x="1416428" y="535430"/>
                  </a:lnTo>
                  <a:lnTo>
                    <a:pt x="1403463" y="491971"/>
                  </a:lnTo>
                  <a:lnTo>
                    <a:pt x="1387878" y="449708"/>
                  </a:lnTo>
                  <a:lnTo>
                    <a:pt x="1369767" y="408735"/>
                  </a:lnTo>
                  <a:lnTo>
                    <a:pt x="1349224" y="369148"/>
                  </a:lnTo>
                  <a:lnTo>
                    <a:pt x="1326346" y="331041"/>
                  </a:lnTo>
                  <a:lnTo>
                    <a:pt x="1301227" y="294509"/>
                  </a:lnTo>
                  <a:lnTo>
                    <a:pt x="1273962" y="259647"/>
                  </a:lnTo>
                  <a:lnTo>
                    <a:pt x="1244646" y="226550"/>
                  </a:lnTo>
                  <a:lnTo>
                    <a:pt x="1213374" y="195312"/>
                  </a:lnTo>
                  <a:lnTo>
                    <a:pt x="1180240" y="166028"/>
                  </a:lnTo>
                  <a:lnTo>
                    <a:pt x="1145340" y="138793"/>
                  </a:lnTo>
                  <a:lnTo>
                    <a:pt x="1108769" y="113702"/>
                  </a:lnTo>
                  <a:lnTo>
                    <a:pt x="1070622" y="90850"/>
                  </a:lnTo>
                  <a:lnTo>
                    <a:pt x="1030993" y="70331"/>
                  </a:lnTo>
                  <a:lnTo>
                    <a:pt x="989978" y="52241"/>
                  </a:lnTo>
                  <a:lnTo>
                    <a:pt x="947671" y="36673"/>
                  </a:lnTo>
                  <a:lnTo>
                    <a:pt x="904168" y="23723"/>
                  </a:lnTo>
                  <a:lnTo>
                    <a:pt x="859564" y="13486"/>
                  </a:lnTo>
                  <a:lnTo>
                    <a:pt x="813952" y="6057"/>
                  </a:lnTo>
                  <a:lnTo>
                    <a:pt x="767429" y="1530"/>
                  </a:lnTo>
                  <a:lnTo>
                    <a:pt x="720090" y="0"/>
                  </a:lnTo>
                  <a:close/>
                </a:path>
              </a:pathLst>
            </a:custGeom>
            <a:solidFill>
              <a:srgbClr val="FFFFFF"/>
            </a:solidFill>
          </p:spPr>
          <p:txBody>
            <a:bodyPr wrap="square" lIns="0" tIns="0" rIns="0" bIns="0" rtlCol="0"/>
            <a:lstStyle/>
            <a:p>
              <a:endParaRPr/>
            </a:p>
          </p:txBody>
        </p:sp>
        <p:sp>
          <p:nvSpPr>
            <p:cNvPr id="33" name="object 33"/>
            <p:cNvSpPr/>
            <p:nvPr/>
          </p:nvSpPr>
          <p:spPr>
            <a:xfrm>
              <a:off x="6210299" y="1042416"/>
              <a:ext cx="1440180" cy="1438910"/>
            </a:xfrm>
            <a:custGeom>
              <a:avLst/>
              <a:gdLst/>
              <a:ahLst/>
              <a:cxnLst/>
              <a:rect l="l" t="t" r="r" b="b"/>
              <a:pathLst>
                <a:path w="1440179" h="1438910">
                  <a:moveTo>
                    <a:pt x="0" y="719328"/>
                  </a:moveTo>
                  <a:lnTo>
                    <a:pt x="1531" y="672033"/>
                  </a:lnTo>
                  <a:lnTo>
                    <a:pt x="6064" y="625556"/>
                  </a:lnTo>
                  <a:lnTo>
                    <a:pt x="13502" y="579990"/>
                  </a:lnTo>
                  <a:lnTo>
                    <a:pt x="23751" y="535430"/>
                  </a:lnTo>
                  <a:lnTo>
                    <a:pt x="36716" y="491971"/>
                  </a:lnTo>
                  <a:lnTo>
                    <a:pt x="52301" y="449708"/>
                  </a:lnTo>
                  <a:lnTo>
                    <a:pt x="70412" y="408735"/>
                  </a:lnTo>
                  <a:lnTo>
                    <a:pt x="90955" y="369148"/>
                  </a:lnTo>
                  <a:lnTo>
                    <a:pt x="113833" y="331041"/>
                  </a:lnTo>
                  <a:lnTo>
                    <a:pt x="138952" y="294509"/>
                  </a:lnTo>
                  <a:lnTo>
                    <a:pt x="166217" y="259647"/>
                  </a:lnTo>
                  <a:lnTo>
                    <a:pt x="195533" y="226550"/>
                  </a:lnTo>
                  <a:lnTo>
                    <a:pt x="226805" y="195312"/>
                  </a:lnTo>
                  <a:lnTo>
                    <a:pt x="259939" y="166028"/>
                  </a:lnTo>
                  <a:lnTo>
                    <a:pt x="294839" y="138793"/>
                  </a:lnTo>
                  <a:lnTo>
                    <a:pt x="331410" y="113702"/>
                  </a:lnTo>
                  <a:lnTo>
                    <a:pt x="369557" y="90850"/>
                  </a:lnTo>
                  <a:lnTo>
                    <a:pt x="409186" y="70331"/>
                  </a:lnTo>
                  <a:lnTo>
                    <a:pt x="450201" y="52241"/>
                  </a:lnTo>
                  <a:lnTo>
                    <a:pt x="492508" y="36673"/>
                  </a:lnTo>
                  <a:lnTo>
                    <a:pt x="536011" y="23723"/>
                  </a:lnTo>
                  <a:lnTo>
                    <a:pt x="580615" y="13486"/>
                  </a:lnTo>
                  <a:lnTo>
                    <a:pt x="626227" y="6057"/>
                  </a:lnTo>
                  <a:lnTo>
                    <a:pt x="672750" y="1530"/>
                  </a:lnTo>
                  <a:lnTo>
                    <a:pt x="720090" y="0"/>
                  </a:lnTo>
                  <a:lnTo>
                    <a:pt x="767429" y="1530"/>
                  </a:lnTo>
                  <a:lnTo>
                    <a:pt x="813952" y="6057"/>
                  </a:lnTo>
                  <a:lnTo>
                    <a:pt x="859564" y="13486"/>
                  </a:lnTo>
                  <a:lnTo>
                    <a:pt x="904168" y="23723"/>
                  </a:lnTo>
                  <a:lnTo>
                    <a:pt x="947671" y="36673"/>
                  </a:lnTo>
                  <a:lnTo>
                    <a:pt x="989978" y="52241"/>
                  </a:lnTo>
                  <a:lnTo>
                    <a:pt x="1030993" y="70331"/>
                  </a:lnTo>
                  <a:lnTo>
                    <a:pt x="1070622" y="90850"/>
                  </a:lnTo>
                  <a:lnTo>
                    <a:pt x="1108769" y="113702"/>
                  </a:lnTo>
                  <a:lnTo>
                    <a:pt x="1145340" y="138793"/>
                  </a:lnTo>
                  <a:lnTo>
                    <a:pt x="1180240" y="166028"/>
                  </a:lnTo>
                  <a:lnTo>
                    <a:pt x="1213374" y="195312"/>
                  </a:lnTo>
                  <a:lnTo>
                    <a:pt x="1244646" y="226550"/>
                  </a:lnTo>
                  <a:lnTo>
                    <a:pt x="1273962" y="259647"/>
                  </a:lnTo>
                  <a:lnTo>
                    <a:pt x="1301227" y="294509"/>
                  </a:lnTo>
                  <a:lnTo>
                    <a:pt x="1326346" y="331041"/>
                  </a:lnTo>
                  <a:lnTo>
                    <a:pt x="1349224" y="369148"/>
                  </a:lnTo>
                  <a:lnTo>
                    <a:pt x="1369767" y="408735"/>
                  </a:lnTo>
                  <a:lnTo>
                    <a:pt x="1387878" y="449708"/>
                  </a:lnTo>
                  <a:lnTo>
                    <a:pt x="1403463" y="491971"/>
                  </a:lnTo>
                  <a:lnTo>
                    <a:pt x="1416428" y="535430"/>
                  </a:lnTo>
                  <a:lnTo>
                    <a:pt x="1426677" y="579990"/>
                  </a:lnTo>
                  <a:lnTo>
                    <a:pt x="1434115" y="625556"/>
                  </a:lnTo>
                  <a:lnTo>
                    <a:pt x="1438648" y="672033"/>
                  </a:lnTo>
                  <a:lnTo>
                    <a:pt x="1440179" y="719328"/>
                  </a:lnTo>
                  <a:lnTo>
                    <a:pt x="1438648" y="766622"/>
                  </a:lnTo>
                  <a:lnTo>
                    <a:pt x="1434115" y="813099"/>
                  </a:lnTo>
                  <a:lnTo>
                    <a:pt x="1426677" y="858665"/>
                  </a:lnTo>
                  <a:lnTo>
                    <a:pt x="1416428" y="903225"/>
                  </a:lnTo>
                  <a:lnTo>
                    <a:pt x="1403463" y="946684"/>
                  </a:lnTo>
                  <a:lnTo>
                    <a:pt x="1387878" y="988947"/>
                  </a:lnTo>
                  <a:lnTo>
                    <a:pt x="1369767" y="1029920"/>
                  </a:lnTo>
                  <a:lnTo>
                    <a:pt x="1349224" y="1069507"/>
                  </a:lnTo>
                  <a:lnTo>
                    <a:pt x="1326346" y="1107614"/>
                  </a:lnTo>
                  <a:lnTo>
                    <a:pt x="1301227" y="1144146"/>
                  </a:lnTo>
                  <a:lnTo>
                    <a:pt x="1273962" y="1179008"/>
                  </a:lnTo>
                  <a:lnTo>
                    <a:pt x="1244646" y="1212105"/>
                  </a:lnTo>
                  <a:lnTo>
                    <a:pt x="1213374" y="1243343"/>
                  </a:lnTo>
                  <a:lnTo>
                    <a:pt x="1180240" y="1272627"/>
                  </a:lnTo>
                  <a:lnTo>
                    <a:pt x="1145340" y="1299862"/>
                  </a:lnTo>
                  <a:lnTo>
                    <a:pt x="1108769" y="1324953"/>
                  </a:lnTo>
                  <a:lnTo>
                    <a:pt x="1070622" y="1347805"/>
                  </a:lnTo>
                  <a:lnTo>
                    <a:pt x="1030993" y="1368324"/>
                  </a:lnTo>
                  <a:lnTo>
                    <a:pt x="989978" y="1386414"/>
                  </a:lnTo>
                  <a:lnTo>
                    <a:pt x="947671" y="1401982"/>
                  </a:lnTo>
                  <a:lnTo>
                    <a:pt x="904168" y="1414932"/>
                  </a:lnTo>
                  <a:lnTo>
                    <a:pt x="859564" y="1425169"/>
                  </a:lnTo>
                  <a:lnTo>
                    <a:pt x="813952" y="1432598"/>
                  </a:lnTo>
                  <a:lnTo>
                    <a:pt x="767429" y="1437125"/>
                  </a:lnTo>
                  <a:lnTo>
                    <a:pt x="720090" y="1438656"/>
                  </a:lnTo>
                  <a:lnTo>
                    <a:pt x="672750" y="1437125"/>
                  </a:lnTo>
                  <a:lnTo>
                    <a:pt x="626227" y="1432598"/>
                  </a:lnTo>
                  <a:lnTo>
                    <a:pt x="580615" y="1425169"/>
                  </a:lnTo>
                  <a:lnTo>
                    <a:pt x="536011" y="1414932"/>
                  </a:lnTo>
                  <a:lnTo>
                    <a:pt x="492508" y="1401982"/>
                  </a:lnTo>
                  <a:lnTo>
                    <a:pt x="450201" y="1386414"/>
                  </a:lnTo>
                  <a:lnTo>
                    <a:pt x="409186" y="1368324"/>
                  </a:lnTo>
                  <a:lnTo>
                    <a:pt x="369557" y="1347805"/>
                  </a:lnTo>
                  <a:lnTo>
                    <a:pt x="331410" y="1324953"/>
                  </a:lnTo>
                  <a:lnTo>
                    <a:pt x="294839" y="1299862"/>
                  </a:lnTo>
                  <a:lnTo>
                    <a:pt x="259939" y="1272627"/>
                  </a:lnTo>
                  <a:lnTo>
                    <a:pt x="226805" y="1243343"/>
                  </a:lnTo>
                  <a:lnTo>
                    <a:pt x="195533" y="1212105"/>
                  </a:lnTo>
                  <a:lnTo>
                    <a:pt x="166217" y="1179008"/>
                  </a:lnTo>
                  <a:lnTo>
                    <a:pt x="138952" y="1144146"/>
                  </a:lnTo>
                  <a:lnTo>
                    <a:pt x="113833" y="1107614"/>
                  </a:lnTo>
                  <a:lnTo>
                    <a:pt x="90955" y="1069507"/>
                  </a:lnTo>
                  <a:lnTo>
                    <a:pt x="70412" y="1029920"/>
                  </a:lnTo>
                  <a:lnTo>
                    <a:pt x="52301" y="988947"/>
                  </a:lnTo>
                  <a:lnTo>
                    <a:pt x="36716" y="946684"/>
                  </a:lnTo>
                  <a:lnTo>
                    <a:pt x="23751" y="903225"/>
                  </a:lnTo>
                  <a:lnTo>
                    <a:pt x="13502" y="858665"/>
                  </a:lnTo>
                  <a:lnTo>
                    <a:pt x="6064" y="813099"/>
                  </a:lnTo>
                  <a:lnTo>
                    <a:pt x="1531" y="766622"/>
                  </a:lnTo>
                  <a:lnTo>
                    <a:pt x="0" y="719328"/>
                  </a:lnTo>
                  <a:close/>
                </a:path>
              </a:pathLst>
            </a:custGeom>
            <a:ln w="24344">
              <a:solidFill>
                <a:srgbClr val="3B465D"/>
              </a:solidFill>
            </a:ln>
          </p:spPr>
          <p:txBody>
            <a:bodyPr wrap="square" lIns="0" tIns="0" rIns="0" bIns="0" rtlCol="0"/>
            <a:lstStyle/>
            <a:p>
              <a:endParaRPr/>
            </a:p>
          </p:txBody>
        </p:sp>
      </p:grpSp>
      <p:sp>
        <p:nvSpPr>
          <p:cNvPr id="34" name="object 34"/>
          <p:cNvSpPr txBox="1"/>
          <p:nvPr/>
        </p:nvSpPr>
        <p:spPr>
          <a:xfrm>
            <a:off x="6915657" y="4593082"/>
            <a:ext cx="476884" cy="295275"/>
          </a:xfrm>
          <a:prstGeom prst="rect">
            <a:avLst/>
          </a:prstGeom>
        </p:spPr>
        <p:txBody>
          <a:bodyPr vert="horz" wrap="square" lIns="0" tIns="17145" rIns="0" bIns="0" rtlCol="0">
            <a:spAutoFit/>
          </a:bodyPr>
          <a:lstStyle/>
          <a:p>
            <a:pPr marL="60960">
              <a:lnSpc>
                <a:spcPct val="100000"/>
              </a:lnSpc>
              <a:spcBef>
                <a:spcPts val="135"/>
              </a:spcBef>
            </a:pPr>
            <a:r>
              <a:rPr sz="850" spc="15" dirty="0">
                <a:solidFill>
                  <a:srgbClr val="3B465D"/>
                </a:solidFill>
                <a:latin typeface="Tahoma"/>
                <a:cs typeface="Tahoma"/>
              </a:rPr>
              <a:t>Chargé</a:t>
            </a:r>
            <a:endParaRPr sz="850">
              <a:latin typeface="Tahoma"/>
              <a:cs typeface="Tahoma"/>
            </a:endParaRPr>
          </a:p>
          <a:p>
            <a:pPr marL="12700">
              <a:lnSpc>
                <a:spcPct val="100000"/>
              </a:lnSpc>
              <a:spcBef>
                <a:spcPts val="40"/>
              </a:spcBef>
            </a:pPr>
            <a:r>
              <a:rPr sz="850" spc="10" dirty="0">
                <a:solidFill>
                  <a:srgbClr val="3B465D"/>
                </a:solidFill>
                <a:latin typeface="Tahoma"/>
                <a:cs typeface="Tahoma"/>
              </a:rPr>
              <a:t>d’affaires</a:t>
            </a:r>
            <a:endParaRPr sz="850">
              <a:latin typeface="Tahoma"/>
              <a:cs typeface="Tahoma"/>
            </a:endParaRPr>
          </a:p>
        </p:txBody>
      </p:sp>
      <p:sp>
        <p:nvSpPr>
          <p:cNvPr id="35" name="object 35"/>
          <p:cNvSpPr txBox="1"/>
          <p:nvPr/>
        </p:nvSpPr>
        <p:spPr>
          <a:xfrm>
            <a:off x="6523481" y="1138173"/>
            <a:ext cx="817244" cy="330200"/>
          </a:xfrm>
          <a:prstGeom prst="rect">
            <a:avLst/>
          </a:prstGeom>
        </p:spPr>
        <p:txBody>
          <a:bodyPr vert="horz" wrap="square" lIns="0" tIns="12065" rIns="0" bIns="0" rtlCol="0">
            <a:spAutoFit/>
          </a:bodyPr>
          <a:lstStyle/>
          <a:p>
            <a:pPr marL="12700" marR="5080" indent="33020">
              <a:lnSpc>
                <a:spcPct val="100000"/>
              </a:lnSpc>
              <a:spcBef>
                <a:spcPts val="95"/>
              </a:spcBef>
            </a:pPr>
            <a:r>
              <a:rPr sz="1000" b="1" spc="-10" dirty="0">
                <a:solidFill>
                  <a:srgbClr val="3B465D"/>
                </a:solidFill>
                <a:latin typeface="Tahoma"/>
                <a:cs typeface="Tahoma"/>
              </a:rPr>
              <a:t>Instructure </a:t>
            </a:r>
            <a:r>
              <a:rPr sz="1000" b="1" spc="-280" dirty="0">
                <a:solidFill>
                  <a:srgbClr val="3B465D"/>
                </a:solidFill>
                <a:latin typeface="Tahoma"/>
                <a:cs typeface="Tahoma"/>
              </a:rPr>
              <a:t> </a:t>
            </a:r>
            <a:r>
              <a:rPr sz="1000" b="1" spc="-5" dirty="0">
                <a:solidFill>
                  <a:srgbClr val="3B465D"/>
                </a:solidFill>
                <a:latin typeface="Tahoma"/>
                <a:cs typeface="Tahoma"/>
              </a:rPr>
              <a:t>as-a-S</a:t>
            </a:r>
            <a:r>
              <a:rPr sz="1000" b="1" spc="-10" dirty="0">
                <a:solidFill>
                  <a:srgbClr val="3B465D"/>
                </a:solidFill>
                <a:latin typeface="Tahoma"/>
                <a:cs typeface="Tahoma"/>
              </a:rPr>
              <a:t>e</a:t>
            </a:r>
            <a:r>
              <a:rPr sz="1000" b="1" spc="-5" dirty="0">
                <a:solidFill>
                  <a:srgbClr val="3B465D"/>
                </a:solidFill>
                <a:latin typeface="Tahoma"/>
                <a:cs typeface="Tahoma"/>
              </a:rPr>
              <a:t>rvice</a:t>
            </a:r>
            <a:endParaRPr sz="1000">
              <a:latin typeface="Tahoma"/>
              <a:cs typeface="Tahoma"/>
            </a:endParaRPr>
          </a:p>
        </p:txBody>
      </p:sp>
      <p:grpSp>
        <p:nvGrpSpPr>
          <p:cNvPr id="36" name="object 36"/>
          <p:cNvGrpSpPr/>
          <p:nvPr/>
        </p:nvGrpSpPr>
        <p:grpSpPr>
          <a:xfrm>
            <a:off x="6457188" y="1540763"/>
            <a:ext cx="986155" cy="474345"/>
            <a:chOff x="6457188" y="1540763"/>
            <a:chExt cx="986155" cy="474345"/>
          </a:xfrm>
        </p:grpSpPr>
        <p:pic>
          <p:nvPicPr>
            <p:cNvPr id="37" name="object 37"/>
            <p:cNvPicPr/>
            <p:nvPr/>
          </p:nvPicPr>
          <p:blipFill>
            <a:blip r:embed="rId3" cstate="print"/>
            <a:stretch>
              <a:fillRect/>
            </a:stretch>
          </p:blipFill>
          <p:spPr>
            <a:xfrm>
              <a:off x="6969252" y="1540763"/>
              <a:ext cx="473964" cy="473963"/>
            </a:xfrm>
            <a:prstGeom prst="rect">
              <a:avLst/>
            </a:prstGeom>
          </p:spPr>
        </p:pic>
        <p:pic>
          <p:nvPicPr>
            <p:cNvPr id="38" name="object 38"/>
            <p:cNvPicPr/>
            <p:nvPr/>
          </p:nvPicPr>
          <p:blipFill>
            <a:blip r:embed="rId3" cstate="print"/>
            <a:stretch>
              <a:fillRect/>
            </a:stretch>
          </p:blipFill>
          <p:spPr>
            <a:xfrm>
              <a:off x="6457188" y="1540763"/>
              <a:ext cx="473963" cy="473963"/>
            </a:xfrm>
            <a:prstGeom prst="rect">
              <a:avLst/>
            </a:prstGeom>
          </p:spPr>
        </p:pic>
      </p:grpSp>
      <p:sp>
        <p:nvSpPr>
          <p:cNvPr id="39" name="object 39"/>
          <p:cNvSpPr txBox="1"/>
          <p:nvPr/>
        </p:nvSpPr>
        <p:spPr>
          <a:xfrm>
            <a:off x="6408801" y="2046859"/>
            <a:ext cx="914400" cy="299720"/>
          </a:xfrm>
          <a:prstGeom prst="rect">
            <a:avLst/>
          </a:prstGeom>
        </p:spPr>
        <p:txBody>
          <a:bodyPr vert="horz" wrap="square" lIns="0" tIns="12700" rIns="0" bIns="0" rtlCol="0">
            <a:spAutoFit/>
          </a:bodyPr>
          <a:lstStyle/>
          <a:p>
            <a:pPr marL="128270" marR="5080" indent="-116205">
              <a:lnSpc>
                <a:spcPct val="100000"/>
              </a:lnSpc>
              <a:spcBef>
                <a:spcPts val="100"/>
              </a:spcBef>
              <a:tabLst>
                <a:tab pos="694055" algn="l"/>
              </a:tabLst>
            </a:pPr>
            <a:r>
              <a:rPr sz="900" spc="-5" dirty="0">
                <a:solidFill>
                  <a:srgbClr val="3B465D"/>
                </a:solidFill>
                <a:latin typeface="Tahoma"/>
                <a:cs typeface="Tahoma"/>
              </a:rPr>
              <a:t>Bull</a:t>
            </a:r>
            <a:r>
              <a:rPr sz="900" spc="-10" dirty="0">
                <a:solidFill>
                  <a:srgbClr val="3B465D"/>
                </a:solidFill>
                <a:latin typeface="Tahoma"/>
                <a:cs typeface="Tahoma"/>
              </a:rPr>
              <a:t>e</a:t>
            </a:r>
            <a:r>
              <a:rPr sz="900" spc="-5" dirty="0">
                <a:solidFill>
                  <a:srgbClr val="3B465D"/>
                </a:solidFill>
                <a:latin typeface="Tahoma"/>
                <a:cs typeface="Tahoma"/>
              </a:rPr>
              <a:t>t</a:t>
            </a:r>
            <a:r>
              <a:rPr sz="900" spc="-10" dirty="0">
                <a:solidFill>
                  <a:srgbClr val="3B465D"/>
                </a:solidFill>
                <a:latin typeface="Tahoma"/>
                <a:cs typeface="Tahoma"/>
              </a:rPr>
              <a:t>p</a:t>
            </a:r>
            <a:r>
              <a:rPr sz="900" spc="-5" dirty="0">
                <a:solidFill>
                  <a:srgbClr val="3B465D"/>
                </a:solidFill>
                <a:latin typeface="Tahoma"/>
                <a:cs typeface="Tahoma"/>
              </a:rPr>
              <a:t>r</a:t>
            </a:r>
            <a:r>
              <a:rPr sz="900" dirty="0">
                <a:solidFill>
                  <a:srgbClr val="3B465D"/>
                </a:solidFill>
                <a:latin typeface="Tahoma"/>
                <a:cs typeface="Tahoma"/>
              </a:rPr>
              <a:t>oof	V</a:t>
            </a:r>
            <a:r>
              <a:rPr sz="900" spc="-5" dirty="0">
                <a:solidFill>
                  <a:srgbClr val="3B465D"/>
                </a:solidFill>
                <a:latin typeface="Tahoma"/>
                <a:cs typeface="Tahoma"/>
              </a:rPr>
              <a:t>P</a:t>
            </a:r>
            <a:r>
              <a:rPr sz="900" dirty="0">
                <a:solidFill>
                  <a:srgbClr val="3B465D"/>
                </a:solidFill>
                <a:latin typeface="Tahoma"/>
                <a:cs typeface="Tahoma"/>
              </a:rPr>
              <a:t>N  </a:t>
            </a:r>
            <a:r>
              <a:rPr sz="900" spc="-5" dirty="0">
                <a:solidFill>
                  <a:srgbClr val="3B465D"/>
                </a:solidFill>
                <a:latin typeface="Tahoma"/>
                <a:cs typeface="Tahoma"/>
              </a:rPr>
              <a:t>hoster</a:t>
            </a:r>
            <a:endParaRPr sz="900">
              <a:latin typeface="Tahoma"/>
              <a:cs typeface="Tahoma"/>
            </a:endParaRPr>
          </a:p>
        </p:txBody>
      </p:sp>
      <p:grpSp>
        <p:nvGrpSpPr>
          <p:cNvPr id="40" name="object 40"/>
          <p:cNvGrpSpPr/>
          <p:nvPr/>
        </p:nvGrpSpPr>
        <p:grpSpPr>
          <a:xfrm>
            <a:off x="7362253" y="443293"/>
            <a:ext cx="1663064" cy="1664970"/>
            <a:chOff x="7362253" y="443293"/>
            <a:chExt cx="1663064" cy="1664970"/>
          </a:xfrm>
        </p:grpSpPr>
        <p:sp>
          <p:nvSpPr>
            <p:cNvPr id="41" name="object 41"/>
            <p:cNvSpPr/>
            <p:nvPr/>
          </p:nvSpPr>
          <p:spPr>
            <a:xfrm>
              <a:off x="7374636" y="455675"/>
              <a:ext cx="1638300" cy="1640205"/>
            </a:xfrm>
            <a:custGeom>
              <a:avLst/>
              <a:gdLst/>
              <a:ahLst/>
              <a:cxnLst/>
              <a:rect l="l" t="t" r="r" b="b"/>
              <a:pathLst>
                <a:path w="1638300" h="1640205">
                  <a:moveTo>
                    <a:pt x="819150" y="0"/>
                  </a:moveTo>
                  <a:lnTo>
                    <a:pt x="771021" y="1391"/>
                  </a:lnTo>
                  <a:lnTo>
                    <a:pt x="723625" y="5515"/>
                  </a:lnTo>
                  <a:lnTo>
                    <a:pt x="677037" y="12294"/>
                  </a:lnTo>
                  <a:lnTo>
                    <a:pt x="631335" y="21651"/>
                  </a:lnTo>
                  <a:lnTo>
                    <a:pt x="586596" y="33510"/>
                  </a:lnTo>
                  <a:lnTo>
                    <a:pt x="542896" y="47793"/>
                  </a:lnTo>
                  <a:lnTo>
                    <a:pt x="500312" y="64424"/>
                  </a:lnTo>
                  <a:lnTo>
                    <a:pt x="458921" y="83326"/>
                  </a:lnTo>
                  <a:lnTo>
                    <a:pt x="418800" y="104422"/>
                  </a:lnTo>
                  <a:lnTo>
                    <a:pt x="380026" y="127636"/>
                  </a:lnTo>
                  <a:lnTo>
                    <a:pt x="342676" y="152890"/>
                  </a:lnTo>
                  <a:lnTo>
                    <a:pt x="306826" y="180107"/>
                  </a:lnTo>
                  <a:lnTo>
                    <a:pt x="272553" y="209211"/>
                  </a:lnTo>
                  <a:lnTo>
                    <a:pt x="239934" y="240125"/>
                  </a:lnTo>
                  <a:lnTo>
                    <a:pt x="209047" y="272772"/>
                  </a:lnTo>
                  <a:lnTo>
                    <a:pt x="179967" y="307074"/>
                  </a:lnTo>
                  <a:lnTo>
                    <a:pt x="152772" y="342957"/>
                  </a:lnTo>
                  <a:lnTo>
                    <a:pt x="127539" y="380341"/>
                  </a:lnTo>
                  <a:lnTo>
                    <a:pt x="104344" y="419151"/>
                  </a:lnTo>
                  <a:lnTo>
                    <a:pt x="83264" y="459310"/>
                  </a:lnTo>
                  <a:lnTo>
                    <a:pt x="64377" y="500741"/>
                  </a:lnTo>
                  <a:lnTo>
                    <a:pt x="47758" y="543366"/>
                  </a:lnTo>
                  <a:lnTo>
                    <a:pt x="33485" y="587110"/>
                  </a:lnTo>
                  <a:lnTo>
                    <a:pt x="21635" y="631895"/>
                  </a:lnTo>
                  <a:lnTo>
                    <a:pt x="12285" y="677645"/>
                  </a:lnTo>
                  <a:lnTo>
                    <a:pt x="5511" y="724282"/>
                  </a:lnTo>
                  <a:lnTo>
                    <a:pt x="1390" y="771730"/>
                  </a:lnTo>
                  <a:lnTo>
                    <a:pt x="0" y="819912"/>
                  </a:lnTo>
                  <a:lnTo>
                    <a:pt x="1390" y="868093"/>
                  </a:lnTo>
                  <a:lnTo>
                    <a:pt x="5511" y="915541"/>
                  </a:lnTo>
                  <a:lnTo>
                    <a:pt x="12285" y="962178"/>
                  </a:lnTo>
                  <a:lnTo>
                    <a:pt x="21635" y="1007928"/>
                  </a:lnTo>
                  <a:lnTo>
                    <a:pt x="33485" y="1052713"/>
                  </a:lnTo>
                  <a:lnTo>
                    <a:pt x="47758" y="1096457"/>
                  </a:lnTo>
                  <a:lnTo>
                    <a:pt x="64377" y="1139082"/>
                  </a:lnTo>
                  <a:lnTo>
                    <a:pt x="83264" y="1180513"/>
                  </a:lnTo>
                  <a:lnTo>
                    <a:pt x="104344" y="1220672"/>
                  </a:lnTo>
                  <a:lnTo>
                    <a:pt x="127539" y="1259482"/>
                  </a:lnTo>
                  <a:lnTo>
                    <a:pt x="152772" y="1296866"/>
                  </a:lnTo>
                  <a:lnTo>
                    <a:pt x="179967" y="1332749"/>
                  </a:lnTo>
                  <a:lnTo>
                    <a:pt x="209047" y="1367051"/>
                  </a:lnTo>
                  <a:lnTo>
                    <a:pt x="239934" y="1399698"/>
                  </a:lnTo>
                  <a:lnTo>
                    <a:pt x="272553" y="1430612"/>
                  </a:lnTo>
                  <a:lnTo>
                    <a:pt x="306826" y="1459716"/>
                  </a:lnTo>
                  <a:lnTo>
                    <a:pt x="342676" y="1486933"/>
                  </a:lnTo>
                  <a:lnTo>
                    <a:pt x="380026" y="1512187"/>
                  </a:lnTo>
                  <a:lnTo>
                    <a:pt x="418800" y="1535401"/>
                  </a:lnTo>
                  <a:lnTo>
                    <a:pt x="458921" y="1556497"/>
                  </a:lnTo>
                  <a:lnTo>
                    <a:pt x="500312" y="1575399"/>
                  </a:lnTo>
                  <a:lnTo>
                    <a:pt x="542896" y="1592030"/>
                  </a:lnTo>
                  <a:lnTo>
                    <a:pt x="586596" y="1606313"/>
                  </a:lnTo>
                  <a:lnTo>
                    <a:pt x="631335" y="1618172"/>
                  </a:lnTo>
                  <a:lnTo>
                    <a:pt x="677037" y="1627529"/>
                  </a:lnTo>
                  <a:lnTo>
                    <a:pt x="723625" y="1634308"/>
                  </a:lnTo>
                  <a:lnTo>
                    <a:pt x="771021" y="1638432"/>
                  </a:lnTo>
                  <a:lnTo>
                    <a:pt x="819150" y="1639824"/>
                  </a:lnTo>
                  <a:lnTo>
                    <a:pt x="867278" y="1638432"/>
                  </a:lnTo>
                  <a:lnTo>
                    <a:pt x="914674" y="1634308"/>
                  </a:lnTo>
                  <a:lnTo>
                    <a:pt x="961262" y="1627529"/>
                  </a:lnTo>
                  <a:lnTo>
                    <a:pt x="1006964" y="1618172"/>
                  </a:lnTo>
                  <a:lnTo>
                    <a:pt x="1051703" y="1606313"/>
                  </a:lnTo>
                  <a:lnTo>
                    <a:pt x="1095403" y="1592030"/>
                  </a:lnTo>
                  <a:lnTo>
                    <a:pt x="1137987" y="1575399"/>
                  </a:lnTo>
                  <a:lnTo>
                    <a:pt x="1179378" y="1556497"/>
                  </a:lnTo>
                  <a:lnTo>
                    <a:pt x="1219499" y="1535401"/>
                  </a:lnTo>
                  <a:lnTo>
                    <a:pt x="1258273" y="1512187"/>
                  </a:lnTo>
                  <a:lnTo>
                    <a:pt x="1295623" y="1486933"/>
                  </a:lnTo>
                  <a:lnTo>
                    <a:pt x="1331473" y="1459716"/>
                  </a:lnTo>
                  <a:lnTo>
                    <a:pt x="1365746" y="1430612"/>
                  </a:lnTo>
                  <a:lnTo>
                    <a:pt x="1398365" y="1399698"/>
                  </a:lnTo>
                  <a:lnTo>
                    <a:pt x="1429252" y="1367051"/>
                  </a:lnTo>
                  <a:lnTo>
                    <a:pt x="1458332" y="1332749"/>
                  </a:lnTo>
                  <a:lnTo>
                    <a:pt x="1485527" y="1296866"/>
                  </a:lnTo>
                  <a:lnTo>
                    <a:pt x="1510760" y="1259482"/>
                  </a:lnTo>
                  <a:lnTo>
                    <a:pt x="1533955" y="1220672"/>
                  </a:lnTo>
                  <a:lnTo>
                    <a:pt x="1555035" y="1180513"/>
                  </a:lnTo>
                  <a:lnTo>
                    <a:pt x="1573922" y="1139082"/>
                  </a:lnTo>
                  <a:lnTo>
                    <a:pt x="1590541" y="1096457"/>
                  </a:lnTo>
                  <a:lnTo>
                    <a:pt x="1604814" y="1052713"/>
                  </a:lnTo>
                  <a:lnTo>
                    <a:pt x="1616664" y="1007928"/>
                  </a:lnTo>
                  <a:lnTo>
                    <a:pt x="1626014" y="962178"/>
                  </a:lnTo>
                  <a:lnTo>
                    <a:pt x="1632788" y="915541"/>
                  </a:lnTo>
                  <a:lnTo>
                    <a:pt x="1636909" y="868093"/>
                  </a:lnTo>
                  <a:lnTo>
                    <a:pt x="1638300" y="819912"/>
                  </a:lnTo>
                  <a:lnTo>
                    <a:pt x="1636909" y="771730"/>
                  </a:lnTo>
                  <a:lnTo>
                    <a:pt x="1632788" y="724282"/>
                  </a:lnTo>
                  <a:lnTo>
                    <a:pt x="1626014" y="677645"/>
                  </a:lnTo>
                  <a:lnTo>
                    <a:pt x="1616664" y="631895"/>
                  </a:lnTo>
                  <a:lnTo>
                    <a:pt x="1604814" y="587110"/>
                  </a:lnTo>
                  <a:lnTo>
                    <a:pt x="1590541" y="543366"/>
                  </a:lnTo>
                  <a:lnTo>
                    <a:pt x="1573922" y="500741"/>
                  </a:lnTo>
                  <a:lnTo>
                    <a:pt x="1555035" y="459310"/>
                  </a:lnTo>
                  <a:lnTo>
                    <a:pt x="1533955" y="419151"/>
                  </a:lnTo>
                  <a:lnTo>
                    <a:pt x="1510760" y="380341"/>
                  </a:lnTo>
                  <a:lnTo>
                    <a:pt x="1485527" y="342957"/>
                  </a:lnTo>
                  <a:lnTo>
                    <a:pt x="1458332" y="307074"/>
                  </a:lnTo>
                  <a:lnTo>
                    <a:pt x="1429252" y="272772"/>
                  </a:lnTo>
                  <a:lnTo>
                    <a:pt x="1398365" y="240125"/>
                  </a:lnTo>
                  <a:lnTo>
                    <a:pt x="1365746" y="209211"/>
                  </a:lnTo>
                  <a:lnTo>
                    <a:pt x="1331473" y="180107"/>
                  </a:lnTo>
                  <a:lnTo>
                    <a:pt x="1295623" y="152890"/>
                  </a:lnTo>
                  <a:lnTo>
                    <a:pt x="1258273" y="127636"/>
                  </a:lnTo>
                  <a:lnTo>
                    <a:pt x="1219499" y="104422"/>
                  </a:lnTo>
                  <a:lnTo>
                    <a:pt x="1179378" y="83326"/>
                  </a:lnTo>
                  <a:lnTo>
                    <a:pt x="1137987" y="64424"/>
                  </a:lnTo>
                  <a:lnTo>
                    <a:pt x="1095403" y="47793"/>
                  </a:lnTo>
                  <a:lnTo>
                    <a:pt x="1051703" y="33510"/>
                  </a:lnTo>
                  <a:lnTo>
                    <a:pt x="1006964" y="21651"/>
                  </a:lnTo>
                  <a:lnTo>
                    <a:pt x="961262" y="12294"/>
                  </a:lnTo>
                  <a:lnTo>
                    <a:pt x="914674" y="5515"/>
                  </a:lnTo>
                  <a:lnTo>
                    <a:pt x="867278" y="1391"/>
                  </a:lnTo>
                  <a:lnTo>
                    <a:pt x="819150" y="0"/>
                  </a:lnTo>
                  <a:close/>
                </a:path>
              </a:pathLst>
            </a:custGeom>
            <a:solidFill>
              <a:srgbClr val="FFFFFF"/>
            </a:solidFill>
          </p:spPr>
          <p:txBody>
            <a:bodyPr wrap="square" lIns="0" tIns="0" rIns="0" bIns="0" rtlCol="0"/>
            <a:lstStyle/>
            <a:p>
              <a:endParaRPr/>
            </a:p>
          </p:txBody>
        </p:sp>
        <p:sp>
          <p:nvSpPr>
            <p:cNvPr id="42" name="object 42"/>
            <p:cNvSpPr/>
            <p:nvPr/>
          </p:nvSpPr>
          <p:spPr>
            <a:xfrm>
              <a:off x="7374636" y="455675"/>
              <a:ext cx="1638300" cy="1640205"/>
            </a:xfrm>
            <a:custGeom>
              <a:avLst/>
              <a:gdLst/>
              <a:ahLst/>
              <a:cxnLst/>
              <a:rect l="l" t="t" r="r" b="b"/>
              <a:pathLst>
                <a:path w="1638300" h="1640205">
                  <a:moveTo>
                    <a:pt x="0" y="819912"/>
                  </a:moveTo>
                  <a:lnTo>
                    <a:pt x="1390" y="771730"/>
                  </a:lnTo>
                  <a:lnTo>
                    <a:pt x="5511" y="724282"/>
                  </a:lnTo>
                  <a:lnTo>
                    <a:pt x="12285" y="677645"/>
                  </a:lnTo>
                  <a:lnTo>
                    <a:pt x="21635" y="631895"/>
                  </a:lnTo>
                  <a:lnTo>
                    <a:pt x="33485" y="587110"/>
                  </a:lnTo>
                  <a:lnTo>
                    <a:pt x="47758" y="543366"/>
                  </a:lnTo>
                  <a:lnTo>
                    <a:pt x="64377" y="500741"/>
                  </a:lnTo>
                  <a:lnTo>
                    <a:pt x="83264" y="459310"/>
                  </a:lnTo>
                  <a:lnTo>
                    <a:pt x="104344" y="419151"/>
                  </a:lnTo>
                  <a:lnTo>
                    <a:pt x="127539" y="380341"/>
                  </a:lnTo>
                  <a:lnTo>
                    <a:pt x="152772" y="342957"/>
                  </a:lnTo>
                  <a:lnTo>
                    <a:pt x="179967" y="307074"/>
                  </a:lnTo>
                  <a:lnTo>
                    <a:pt x="209047" y="272772"/>
                  </a:lnTo>
                  <a:lnTo>
                    <a:pt x="239934" y="240125"/>
                  </a:lnTo>
                  <a:lnTo>
                    <a:pt x="272553" y="209211"/>
                  </a:lnTo>
                  <a:lnTo>
                    <a:pt x="306826" y="180107"/>
                  </a:lnTo>
                  <a:lnTo>
                    <a:pt x="342676" y="152890"/>
                  </a:lnTo>
                  <a:lnTo>
                    <a:pt x="380026" y="127636"/>
                  </a:lnTo>
                  <a:lnTo>
                    <a:pt x="418800" y="104422"/>
                  </a:lnTo>
                  <a:lnTo>
                    <a:pt x="458921" y="83326"/>
                  </a:lnTo>
                  <a:lnTo>
                    <a:pt x="500312" y="64424"/>
                  </a:lnTo>
                  <a:lnTo>
                    <a:pt x="542896" y="47793"/>
                  </a:lnTo>
                  <a:lnTo>
                    <a:pt x="586596" y="33510"/>
                  </a:lnTo>
                  <a:lnTo>
                    <a:pt x="631335" y="21651"/>
                  </a:lnTo>
                  <a:lnTo>
                    <a:pt x="677037" y="12294"/>
                  </a:lnTo>
                  <a:lnTo>
                    <a:pt x="723625" y="5515"/>
                  </a:lnTo>
                  <a:lnTo>
                    <a:pt x="771021" y="1391"/>
                  </a:lnTo>
                  <a:lnTo>
                    <a:pt x="819150" y="0"/>
                  </a:lnTo>
                  <a:lnTo>
                    <a:pt x="867278" y="1391"/>
                  </a:lnTo>
                  <a:lnTo>
                    <a:pt x="914674" y="5515"/>
                  </a:lnTo>
                  <a:lnTo>
                    <a:pt x="961262" y="12294"/>
                  </a:lnTo>
                  <a:lnTo>
                    <a:pt x="1006964" y="21651"/>
                  </a:lnTo>
                  <a:lnTo>
                    <a:pt x="1051703" y="33510"/>
                  </a:lnTo>
                  <a:lnTo>
                    <a:pt x="1095403" y="47793"/>
                  </a:lnTo>
                  <a:lnTo>
                    <a:pt x="1137987" y="64424"/>
                  </a:lnTo>
                  <a:lnTo>
                    <a:pt x="1179378" y="83326"/>
                  </a:lnTo>
                  <a:lnTo>
                    <a:pt x="1219499" y="104422"/>
                  </a:lnTo>
                  <a:lnTo>
                    <a:pt x="1258273" y="127636"/>
                  </a:lnTo>
                  <a:lnTo>
                    <a:pt x="1295623" y="152890"/>
                  </a:lnTo>
                  <a:lnTo>
                    <a:pt x="1331473" y="180107"/>
                  </a:lnTo>
                  <a:lnTo>
                    <a:pt x="1365746" y="209211"/>
                  </a:lnTo>
                  <a:lnTo>
                    <a:pt x="1398365" y="240125"/>
                  </a:lnTo>
                  <a:lnTo>
                    <a:pt x="1429252" y="272772"/>
                  </a:lnTo>
                  <a:lnTo>
                    <a:pt x="1458332" y="307074"/>
                  </a:lnTo>
                  <a:lnTo>
                    <a:pt x="1485527" y="342957"/>
                  </a:lnTo>
                  <a:lnTo>
                    <a:pt x="1510760" y="380341"/>
                  </a:lnTo>
                  <a:lnTo>
                    <a:pt x="1533955" y="419151"/>
                  </a:lnTo>
                  <a:lnTo>
                    <a:pt x="1555035" y="459310"/>
                  </a:lnTo>
                  <a:lnTo>
                    <a:pt x="1573922" y="500741"/>
                  </a:lnTo>
                  <a:lnTo>
                    <a:pt x="1590541" y="543366"/>
                  </a:lnTo>
                  <a:lnTo>
                    <a:pt x="1604814" y="587110"/>
                  </a:lnTo>
                  <a:lnTo>
                    <a:pt x="1616664" y="631895"/>
                  </a:lnTo>
                  <a:lnTo>
                    <a:pt x="1626014" y="677645"/>
                  </a:lnTo>
                  <a:lnTo>
                    <a:pt x="1632788" y="724282"/>
                  </a:lnTo>
                  <a:lnTo>
                    <a:pt x="1636909" y="771730"/>
                  </a:lnTo>
                  <a:lnTo>
                    <a:pt x="1638300" y="819912"/>
                  </a:lnTo>
                  <a:lnTo>
                    <a:pt x="1636909" y="868093"/>
                  </a:lnTo>
                  <a:lnTo>
                    <a:pt x="1632788" y="915541"/>
                  </a:lnTo>
                  <a:lnTo>
                    <a:pt x="1626014" y="962178"/>
                  </a:lnTo>
                  <a:lnTo>
                    <a:pt x="1616664" y="1007928"/>
                  </a:lnTo>
                  <a:lnTo>
                    <a:pt x="1604814" y="1052713"/>
                  </a:lnTo>
                  <a:lnTo>
                    <a:pt x="1590541" y="1096457"/>
                  </a:lnTo>
                  <a:lnTo>
                    <a:pt x="1573922" y="1139082"/>
                  </a:lnTo>
                  <a:lnTo>
                    <a:pt x="1555035" y="1180513"/>
                  </a:lnTo>
                  <a:lnTo>
                    <a:pt x="1533955" y="1220672"/>
                  </a:lnTo>
                  <a:lnTo>
                    <a:pt x="1510760" y="1259482"/>
                  </a:lnTo>
                  <a:lnTo>
                    <a:pt x="1485527" y="1296866"/>
                  </a:lnTo>
                  <a:lnTo>
                    <a:pt x="1458332" y="1332749"/>
                  </a:lnTo>
                  <a:lnTo>
                    <a:pt x="1429252" y="1367051"/>
                  </a:lnTo>
                  <a:lnTo>
                    <a:pt x="1398365" y="1399698"/>
                  </a:lnTo>
                  <a:lnTo>
                    <a:pt x="1365746" y="1430612"/>
                  </a:lnTo>
                  <a:lnTo>
                    <a:pt x="1331473" y="1459716"/>
                  </a:lnTo>
                  <a:lnTo>
                    <a:pt x="1295623" y="1486933"/>
                  </a:lnTo>
                  <a:lnTo>
                    <a:pt x="1258273" y="1512187"/>
                  </a:lnTo>
                  <a:lnTo>
                    <a:pt x="1219499" y="1535401"/>
                  </a:lnTo>
                  <a:lnTo>
                    <a:pt x="1179378" y="1556497"/>
                  </a:lnTo>
                  <a:lnTo>
                    <a:pt x="1137987" y="1575399"/>
                  </a:lnTo>
                  <a:lnTo>
                    <a:pt x="1095403" y="1592030"/>
                  </a:lnTo>
                  <a:lnTo>
                    <a:pt x="1051703" y="1606313"/>
                  </a:lnTo>
                  <a:lnTo>
                    <a:pt x="1006964" y="1618172"/>
                  </a:lnTo>
                  <a:lnTo>
                    <a:pt x="961262" y="1627529"/>
                  </a:lnTo>
                  <a:lnTo>
                    <a:pt x="914674" y="1634308"/>
                  </a:lnTo>
                  <a:lnTo>
                    <a:pt x="867278" y="1638432"/>
                  </a:lnTo>
                  <a:lnTo>
                    <a:pt x="819150" y="1639824"/>
                  </a:lnTo>
                  <a:lnTo>
                    <a:pt x="771021" y="1638432"/>
                  </a:lnTo>
                  <a:lnTo>
                    <a:pt x="723625" y="1634308"/>
                  </a:lnTo>
                  <a:lnTo>
                    <a:pt x="677037" y="1627529"/>
                  </a:lnTo>
                  <a:lnTo>
                    <a:pt x="631335" y="1618172"/>
                  </a:lnTo>
                  <a:lnTo>
                    <a:pt x="586596" y="1606313"/>
                  </a:lnTo>
                  <a:lnTo>
                    <a:pt x="542896" y="1592030"/>
                  </a:lnTo>
                  <a:lnTo>
                    <a:pt x="500312" y="1575399"/>
                  </a:lnTo>
                  <a:lnTo>
                    <a:pt x="458921" y="1556497"/>
                  </a:lnTo>
                  <a:lnTo>
                    <a:pt x="418800" y="1535401"/>
                  </a:lnTo>
                  <a:lnTo>
                    <a:pt x="380026" y="1512187"/>
                  </a:lnTo>
                  <a:lnTo>
                    <a:pt x="342676" y="1486933"/>
                  </a:lnTo>
                  <a:lnTo>
                    <a:pt x="306826" y="1459716"/>
                  </a:lnTo>
                  <a:lnTo>
                    <a:pt x="272553" y="1430612"/>
                  </a:lnTo>
                  <a:lnTo>
                    <a:pt x="239934" y="1399698"/>
                  </a:lnTo>
                  <a:lnTo>
                    <a:pt x="209047" y="1367051"/>
                  </a:lnTo>
                  <a:lnTo>
                    <a:pt x="179967" y="1332749"/>
                  </a:lnTo>
                  <a:lnTo>
                    <a:pt x="152772" y="1296866"/>
                  </a:lnTo>
                  <a:lnTo>
                    <a:pt x="127539" y="1259482"/>
                  </a:lnTo>
                  <a:lnTo>
                    <a:pt x="104344" y="1220672"/>
                  </a:lnTo>
                  <a:lnTo>
                    <a:pt x="83264" y="1180513"/>
                  </a:lnTo>
                  <a:lnTo>
                    <a:pt x="64377" y="1139082"/>
                  </a:lnTo>
                  <a:lnTo>
                    <a:pt x="47758" y="1096457"/>
                  </a:lnTo>
                  <a:lnTo>
                    <a:pt x="33485" y="1052713"/>
                  </a:lnTo>
                  <a:lnTo>
                    <a:pt x="21635" y="1007928"/>
                  </a:lnTo>
                  <a:lnTo>
                    <a:pt x="12285" y="962178"/>
                  </a:lnTo>
                  <a:lnTo>
                    <a:pt x="5511" y="915541"/>
                  </a:lnTo>
                  <a:lnTo>
                    <a:pt x="1390" y="868093"/>
                  </a:lnTo>
                  <a:lnTo>
                    <a:pt x="0" y="819912"/>
                  </a:lnTo>
                  <a:close/>
                </a:path>
              </a:pathLst>
            </a:custGeom>
            <a:ln w="24344">
              <a:solidFill>
                <a:srgbClr val="3B465D"/>
              </a:solidFill>
            </a:ln>
          </p:spPr>
          <p:txBody>
            <a:bodyPr wrap="square" lIns="0" tIns="0" rIns="0" bIns="0" rtlCol="0"/>
            <a:lstStyle/>
            <a:p>
              <a:endParaRPr/>
            </a:p>
          </p:txBody>
        </p:sp>
        <p:pic>
          <p:nvPicPr>
            <p:cNvPr id="43" name="object 43"/>
            <p:cNvPicPr/>
            <p:nvPr/>
          </p:nvPicPr>
          <p:blipFill>
            <a:blip r:embed="rId3" cstate="print"/>
            <a:stretch>
              <a:fillRect/>
            </a:stretch>
          </p:blipFill>
          <p:spPr>
            <a:xfrm>
              <a:off x="7647432" y="986027"/>
              <a:ext cx="472440" cy="473963"/>
            </a:xfrm>
            <a:prstGeom prst="rect">
              <a:avLst/>
            </a:prstGeom>
          </p:spPr>
        </p:pic>
      </p:grpSp>
      <p:sp>
        <p:nvSpPr>
          <p:cNvPr id="44" name="object 44"/>
          <p:cNvSpPr txBox="1"/>
          <p:nvPr/>
        </p:nvSpPr>
        <p:spPr>
          <a:xfrm>
            <a:off x="7575931" y="1467103"/>
            <a:ext cx="620395" cy="299720"/>
          </a:xfrm>
          <a:prstGeom prst="rect">
            <a:avLst/>
          </a:prstGeom>
        </p:spPr>
        <p:txBody>
          <a:bodyPr vert="horz" wrap="square" lIns="0" tIns="12700" rIns="0" bIns="0" rtlCol="0">
            <a:spAutoFit/>
          </a:bodyPr>
          <a:lstStyle/>
          <a:p>
            <a:pPr marL="12700" marR="5080" indent="34925">
              <a:lnSpc>
                <a:spcPct val="100000"/>
              </a:lnSpc>
              <a:spcBef>
                <a:spcPts val="100"/>
              </a:spcBef>
            </a:pPr>
            <a:r>
              <a:rPr sz="900" spc="-5" dirty="0">
                <a:solidFill>
                  <a:srgbClr val="3B465D"/>
                </a:solidFill>
                <a:latin typeface="Tahoma"/>
                <a:cs typeface="Tahoma"/>
              </a:rPr>
              <a:t>Spécialiste </a:t>
            </a:r>
            <a:r>
              <a:rPr sz="900" spc="-270" dirty="0">
                <a:solidFill>
                  <a:srgbClr val="3B465D"/>
                </a:solidFill>
                <a:latin typeface="Tahoma"/>
                <a:cs typeface="Tahoma"/>
              </a:rPr>
              <a:t> </a:t>
            </a:r>
            <a:r>
              <a:rPr sz="900" spc="-5" dirty="0">
                <a:solidFill>
                  <a:srgbClr val="3B465D"/>
                </a:solidFill>
                <a:latin typeface="Tahoma"/>
                <a:cs typeface="Tahoma"/>
              </a:rPr>
              <a:t>en</a:t>
            </a:r>
            <a:r>
              <a:rPr sz="900" spc="-60" dirty="0">
                <a:solidFill>
                  <a:srgbClr val="3B465D"/>
                </a:solidFill>
                <a:latin typeface="Tahoma"/>
                <a:cs typeface="Tahoma"/>
              </a:rPr>
              <a:t> </a:t>
            </a:r>
            <a:r>
              <a:rPr sz="900" spc="-5" dirty="0">
                <a:solidFill>
                  <a:srgbClr val="3B465D"/>
                </a:solidFill>
                <a:latin typeface="Tahoma"/>
                <a:cs typeface="Tahoma"/>
              </a:rPr>
              <a:t>intrusion</a:t>
            </a:r>
            <a:endParaRPr sz="900">
              <a:latin typeface="Tahoma"/>
              <a:cs typeface="Tahoma"/>
            </a:endParaRPr>
          </a:p>
        </p:txBody>
      </p:sp>
      <p:pic>
        <p:nvPicPr>
          <p:cNvPr id="45" name="object 45"/>
          <p:cNvPicPr/>
          <p:nvPr/>
        </p:nvPicPr>
        <p:blipFill>
          <a:blip r:embed="rId3" cstate="print"/>
          <a:stretch>
            <a:fillRect/>
          </a:stretch>
        </p:blipFill>
        <p:spPr>
          <a:xfrm>
            <a:off x="8284464" y="984503"/>
            <a:ext cx="472440" cy="472439"/>
          </a:xfrm>
          <a:prstGeom prst="rect">
            <a:avLst/>
          </a:prstGeom>
        </p:spPr>
      </p:pic>
      <p:sp>
        <p:nvSpPr>
          <p:cNvPr id="46" name="object 46"/>
          <p:cNvSpPr txBox="1"/>
          <p:nvPr/>
        </p:nvSpPr>
        <p:spPr>
          <a:xfrm>
            <a:off x="8275701" y="1467992"/>
            <a:ext cx="499109" cy="299720"/>
          </a:xfrm>
          <a:prstGeom prst="rect">
            <a:avLst/>
          </a:prstGeom>
        </p:spPr>
        <p:txBody>
          <a:bodyPr vert="horz" wrap="square" lIns="0" tIns="12700" rIns="0" bIns="0" rtlCol="0">
            <a:spAutoFit/>
          </a:bodyPr>
          <a:lstStyle/>
          <a:p>
            <a:pPr marL="86995" marR="5080" indent="-74930">
              <a:lnSpc>
                <a:spcPct val="100000"/>
              </a:lnSpc>
              <a:spcBef>
                <a:spcPts val="100"/>
              </a:spcBef>
            </a:pPr>
            <a:r>
              <a:rPr sz="900" dirty="0">
                <a:solidFill>
                  <a:srgbClr val="3B465D"/>
                </a:solidFill>
                <a:latin typeface="Tahoma"/>
                <a:cs typeface="Tahoma"/>
              </a:rPr>
              <a:t>A</a:t>
            </a:r>
            <a:r>
              <a:rPr sz="900" spc="-5" dirty="0">
                <a:solidFill>
                  <a:srgbClr val="3B465D"/>
                </a:solidFill>
                <a:latin typeface="Tahoma"/>
                <a:cs typeface="Tahoma"/>
              </a:rPr>
              <a:t>d</a:t>
            </a:r>
            <a:r>
              <a:rPr sz="900" dirty="0">
                <a:solidFill>
                  <a:srgbClr val="3B465D"/>
                </a:solidFill>
                <a:latin typeface="Tahoma"/>
                <a:cs typeface="Tahoma"/>
              </a:rPr>
              <a:t>min</a:t>
            </a:r>
            <a:r>
              <a:rPr sz="900" spc="-20" dirty="0">
                <a:solidFill>
                  <a:srgbClr val="3B465D"/>
                </a:solidFill>
                <a:latin typeface="Tahoma"/>
                <a:cs typeface="Tahoma"/>
              </a:rPr>
              <a:t> </a:t>
            </a:r>
            <a:r>
              <a:rPr sz="900" spc="-10" dirty="0">
                <a:solidFill>
                  <a:srgbClr val="3B465D"/>
                </a:solidFill>
                <a:latin typeface="Tahoma"/>
                <a:cs typeface="Tahoma"/>
              </a:rPr>
              <a:t>d</a:t>
            </a:r>
            <a:r>
              <a:rPr sz="900" dirty="0">
                <a:solidFill>
                  <a:srgbClr val="3B465D"/>
                </a:solidFill>
                <a:latin typeface="Tahoma"/>
                <a:cs typeface="Tahoma"/>
              </a:rPr>
              <a:t>e  </a:t>
            </a:r>
            <a:r>
              <a:rPr sz="900" spc="-5" dirty="0">
                <a:solidFill>
                  <a:srgbClr val="3B465D"/>
                </a:solidFill>
                <a:latin typeface="Tahoma"/>
                <a:cs typeface="Tahoma"/>
              </a:rPr>
              <a:t>botnet</a:t>
            </a:r>
            <a:endParaRPr sz="900">
              <a:latin typeface="Tahoma"/>
              <a:cs typeface="Tahoma"/>
            </a:endParaRPr>
          </a:p>
        </p:txBody>
      </p:sp>
      <p:sp>
        <p:nvSpPr>
          <p:cNvPr id="47" name="object 47"/>
          <p:cNvSpPr txBox="1"/>
          <p:nvPr/>
        </p:nvSpPr>
        <p:spPr>
          <a:xfrm>
            <a:off x="7806690" y="552449"/>
            <a:ext cx="775335" cy="330200"/>
          </a:xfrm>
          <a:prstGeom prst="rect">
            <a:avLst/>
          </a:prstGeom>
        </p:spPr>
        <p:txBody>
          <a:bodyPr vert="horz" wrap="square" lIns="0" tIns="12065" rIns="0" bIns="0" rtlCol="0">
            <a:spAutoFit/>
          </a:bodyPr>
          <a:lstStyle/>
          <a:p>
            <a:pPr algn="ctr">
              <a:lnSpc>
                <a:spcPct val="100000"/>
              </a:lnSpc>
              <a:spcBef>
                <a:spcPts val="95"/>
              </a:spcBef>
            </a:pPr>
            <a:r>
              <a:rPr sz="1000" b="1" spc="-10" dirty="0">
                <a:solidFill>
                  <a:srgbClr val="3B465D"/>
                </a:solidFill>
                <a:latin typeface="Tahoma"/>
                <a:cs typeface="Tahoma"/>
              </a:rPr>
              <a:t>Revendeurs</a:t>
            </a:r>
            <a:endParaRPr sz="1000">
              <a:latin typeface="Tahoma"/>
              <a:cs typeface="Tahoma"/>
            </a:endParaRPr>
          </a:p>
          <a:p>
            <a:pPr marL="635" algn="ctr">
              <a:lnSpc>
                <a:spcPct val="100000"/>
              </a:lnSpc>
            </a:pPr>
            <a:r>
              <a:rPr sz="1000" b="1" spc="-5" dirty="0">
                <a:solidFill>
                  <a:srgbClr val="3B465D"/>
                </a:solidFill>
                <a:latin typeface="Tahoma"/>
                <a:cs typeface="Tahoma"/>
              </a:rPr>
              <a:t>d’accès</a:t>
            </a:r>
            <a:endParaRPr sz="1000">
              <a:latin typeface="Tahoma"/>
              <a:cs typeface="Tahoma"/>
            </a:endParaRPr>
          </a:p>
        </p:txBody>
      </p:sp>
      <p:grpSp>
        <p:nvGrpSpPr>
          <p:cNvPr id="48" name="object 48"/>
          <p:cNvGrpSpPr/>
          <p:nvPr/>
        </p:nvGrpSpPr>
        <p:grpSpPr>
          <a:xfrm>
            <a:off x="1554480" y="2514600"/>
            <a:ext cx="4638040" cy="3858895"/>
            <a:chOff x="1554480" y="2514600"/>
            <a:chExt cx="4638040" cy="3858895"/>
          </a:xfrm>
        </p:grpSpPr>
        <p:pic>
          <p:nvPicPr>
            <p:cNvPr id="49" name="object 49"/>
            <p:cNvPicPr/>
            <p:nvPr/>
          </p:nvPicPr>
          <p:blipFill>
            <a:blip r:embed="rId5" cstate="print"/>
            <a:stretch>
              <a:fillRect/>
            </a:stretch>
          </p:blipFill>
          <p:spPr>
            <a:xfrm>
              <a:off x="5719571" y="2514600"/>
              <a:ext cx="472439" cy="472439"/>
            </a:xfrm>
            <a:prstGeom prst="rect">
              <a:avLst/>
            </a:prstGeom>
          </p:spPr>
        </p:pic>
        <p:pic>
          <p:nvPicPr>
            <p:cNvPr id="50" name="object 50"/>
            <p:cNvPicPr/>
            <p:nvPr/>
          </p:nvPicPr>
          <p:blipFill>
            <a:blip r:embed="rId6" cstate="print"/>
            <a:stretch>
              <a:fillRect/>
            </a:stretch>
          </p:blipFill>
          <p:spPr>
            <a:xfrm>
              <a:off x="1554480" y="3656776"/>
              <a:ext cx="4136136" cy="2716591"/>
            </a:xfrm>
            <a:prstGeom prst="rect">
              <a:avLst/>
            </a:prstGeom>
          </p:spPr>
        </p:pic>
      </p:grpSp>
      <p:sp>
        <p:nvSpPr>
          <p:cNvPr id="51" name="object 51"/>
          <p:cNvSpPr txBox="1"/>
          <p:nvPr/>
        </p:nvSpPr>
        <p:spPr>
          <a:xfrm>
            <a:off x="967841" y="6573189"/>
            <a:ext cx="1049655" cy="178435"/>
          </a:xfrm>
          <a:prstGeom prst="rect">
            <a:avLst/>
          </a:prstGeom>
        </p:spPr>
        <p:txBody>
          <a:bodyPr vert="horz" wrap="square" lIns="0" tIns="0" rIns="0" bIns="0" rtlCol="0">
            <a:spAutoFit/>
          </a:bodyPr>
          <a:lstStyle/>
          <a:p>
            <a:pPr marL="12700">
              <a:lnSpc>
                <a:spcPts val="1240"/>
              </a:lnSpc>
            </a:pPr>
            <a:r>
              <a:rPr sz="1200" spc="-5" dirty="0">
                <a:solidFill>
                  <a:srgbClr val="FFFFFF"/>
                </a:solidFill>
                <a:latin typeface="Calibri"/>
                <a:cs typeface="Calibri"/>
              </a:rPr>
              <a:t>Se</a:t>
            </a:r>
            <a:r>
              <a:rPr sz="1200" dirty="0">
                <a:solidFill>
                  <a:srgbClr val="FFFFFF"/>
                </a:solidFill>
                <a:latin typeface="Calibri"/>
                <a:cs typeface="Calibri"/>
              </a:rPr>
              <a:t>p</a:t>
            </a:r>
            <a:r>
              <a:rPr sz="1200" spc="-10" dirty="0">
                <a:solidFill>
                  <a:srgbClr val="FFFFFF"/>
                </a:solidFill>
                <a:latin typeface="Calibri"/>
                <a:cs typeface="Calibri"/>
              </a:rPr>
              <a:t>t</a:t>
            </a:r>
            <a:r>
              <a:rPr sz="1200" dirty="0">
                <a:solidFill>
                  <a:srgbClr val="FFFFFF"/>
                </a:solidFill>
                <a:latin typeface="Calibri"/>
                <a:cs typeface="Calibri"/>
              </a:rPr>
              <a:t>emb</a:t>
            </a:r>
            <a:r>
              <a:rPr sz="1200" spc="-25" dirty="0">
                <a:solidFill>
                  <a:srgbClr val="FFFFFF"/>
                </a:solidFill>
                <a:latin typeface="Calibri"/>
                <a:cs typeface="Calibri"/>
              </a:rPr>
              <a:t>r</a:t>
            </a:r>
            <a:r>
              <a:rPr sz="1200" dirty="0">
                <a:solidFill>
                  <a:srgbClr val="FFFFFF"/>
                </a:solidFill>
                <a:latin typeface="Calibri"/>
                <a:cs typeface="Calibri"/>
              </a:rPr>
              <a:t>e</a:t>
            </a:r>
            <a:r>
              <a:rPr sz="1200" spc="-30" dirty="0">
                <a:solidFill>
                  <a:srgbClr val="FFFFFF"/>
                </a:solidFill>
                <a:latin typeface="Calibri"/>
                <a:cs typeface="Calibri"/>
              </a:rPr>
              <a:t> </a:t>
            </a:r>
            <a:r>
              <a:rPr sz="1200" dirty="0">
                <a:solidFill>
                  <a:srgbClr val="FFFFFF"/>
                </a:solidFill>
                <a:latin typeface="Calibri"/>
                <a:cs typeface="Calibri"/>
              </a:rPr>
              <a:t>2021</a:t>
            </a:r>
            <a:endParaRPr sz="1200">
              <a:latin typeface="Calibri"/>
              <a:cs typeface="Calibri"/>
            </a:endParaRPr>
          </a:p>
        </p:txBody>
      </p:sp>
      <p:sp>
        <p:nvSpPr>
          <p:cNvPr id="52" name="object 52"/>
          <p:cNvSpPr txBox="1">
            <a:spLocks noGrp="1"/>
          </p:cNvSpPr>
          <p:nvPr>
            <p:ph type="dt" sz="half" idx="6"/>
          </p:nvPr>
        </p:nvSpPr>
        <p:spPr>
          <a:xfrm>
            <a:off x="4694682" y="6579819"/>
            <a:ext cx="3261359" cy="177800"/>
          </a:xfrm>
          <a:prstGeom prst="rect">
            <a:avLst/>
          </a:prstGeom>
        </p:spPr>
        <p:txBody>
          <a:bodyPr vert="horz" wrap="square" lIns="0" tIns="0" rIns="0" bIns="0" rtlCol="0">
            <a:spAutoFit/>
          </a:bodyPr>
          <a:lstStyle>
            <a:defPPr>
              <a:defRPr lang="fr-FR"/>
            </a:defPPr>
            <a:lvl1pPr marL="0" algn="l" defTabSz="914400" rtl="0" eaLnBrk="1" latinLnBrk="0" hangingPunct="1">
              <a:defRPr sz="1200" b="0" i="0" kern="1200">
                <a:solidFill>
                  <a:schemeClr val="bg1"/>
                </a:solidFill>
                <a:latin typeface="Calibri"/>
                <a:ea typeface="+mn-ea"/>
                <a:cs typeface="Calibri"/>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lnSpc>
                <a:spcPts val="1240"/>
              </a:lnSpc>
            </a:pPr>
            <a:r>
              <a:rPr lang="fr-FR" spc="-5"/>
              <a:t>Panorama</a:t>
            </a:r>
            <a:r>
              <a:rPr lang="fr-FR" spc="-25"/>
              <a:t> </a:t>
            </a:r>
            <a:r>
              <a:rPr lang="fr-FR"/>
              <a:t>de</a:t>
            </a:r>
            <a:r>
              <a:rPr lang="fr-FR" spc="-15"/>
              <a:t> </a:t>
            </a:r>
            <a:r>
              <a:rPr lang="fr-FR"/>
              <a:t>la </a:t>
            </a:r>
            <a:r>
              <a:rPr lang="fr-FR" spc="-5"/>
              <a:t>cybercriminalité</a:t>
            </a:r>
            <a:r>
              <a:rPr lang="fr-FR" spc="-30"/>
              <a:t> </a:t>
            </a:r>
            <a:r>
              <a:rPr lang="fr-FR"/>
              <a:t>– </a:t>
            </a:r>
            <a:r>
              <a:rPr lang="fr-FR" spc="-5"/>
              <a:t>Extrait</a:t>
            </a:r>
            <a:r>
              <a:rPr lang="fr-FR" spc="-20"/>
              <a:t> </a:t>
            </a:r>
            <a:r>
              <a:rPr lang="fr-FR"/>
              <a:t>pour</a:t>
            </a:r>
            <a:r>
              <a:rPr lang="fr-FR" spc="-25"/>
              <a:t> </a:t>
            </a:r>
            <a:r>
              <a:rPr lang="fr-FR"/>
              <a:t>le </a:t>
            </a:r>
            <a:r>
              <a:rPr lang="fr-FR" spc="-5"/>
              <a:t>FIC</a:t>
            </a:r>
            <a:endParaRPr spc="-5" dirty="0"/>
          </a:p>
        </p:txBody>
      </p:sp>
      <p:sp>
        <p:nvSpPr>
          <p:cNvPr id="53" name="object 53"/>
          <p:cNvSpPr txBox="1">
            <a:spLocks noGrp="1"/>
          </p:cNvSpPr>
          <p:nvPr>
            <p:ph type="ftr" sz="quarter" idx="5"/>
          </p:nvPr>
        </p:nvSpPr>
        <p:spPr>
          <a:xfrm>
            <a:off x="10995152" y="6573189"/>
            <a:ext cx="687070" cy="178434"/>
          </a:xfrm>
          <a:prstGeom prst="rect">
            <a:avLst/>
          </a:prstGeom>
        </p:spPr>
        <p:txBody>
          <a:bodyPr vert="horz" wrap="square" lIns="0" tIns="0" rIns="0" bIns="0" rtlCol="0">
            <a:spAutoFit/>
          </a:bodyPr>
          <a:lstStyle>
            <a:defPPr>
              <a:defRPr lang="fr-FR"/>
            </a:defPPr>
            <a:lvl1pPr marL="0" algn="l" defTabSz="914400" rtl="0" eaLnBrk="1" latinLnBrk="0" hangingPunct="1">
              <a:defRPr sz="1200" b="0" i="0" kern="1200">
                <a:solidFill>
                  <a:schemeClr val="bg1"/>
                </a:solidFill>
                <a:latin typeface="Calibri"/>
                <a:ea typeface="+mn-ea"/>
                <a:cs typeface="Calibri"/>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lnSpc>
                <a:spcPts val="1240"/>
              </a:lnSpc>
            </a:pPr>
            <a:r>
              <a:rPr lang="fr-FR" spc="-5"/>
              <a:t>#</a:t>
            </a:r>
            <a:r>
              <a:rPr lang="fr-FR" spc="-25"/>
              <a:t>P</a:t>
            </a:r>
            <a:r>
              <a:rPr lang="fr-FR"/>
              <a:t>an</a:t>
            </a:r>
            <a:r>
              <a:rPr lang="fr-FR" spc="-5"/>
              <a:t>ocrim</a:t>
            </a:r>
            <a:endParaRPr spc="-5" dirty="0"/>
          </a:p>
        </p:txBody>
      </p:sp>
      <p:sp>
        <p:nvSpPr>
          <p:cNvPr id="55" name="Titre 54">
            <a:extLst>
              <a:ext uri="{FF2B5EF4-FFF2-40B4-BE49-F238E27FC236}">
                <a16:creationId xmlns:a16="http://schemas.microsoft.com/office/drawing/2014/main" id="{3EA00468-0780-4D5A-AB31-ED4DB31C1E7E}"/>
              </a:ext>
            </a:extLst>
          </p:cNvPr>
          <p:cNvSpPr>
            <a:spLocks noGrp="1"/>
          </p:cNvSpPr>
          <p:nvPr>
            <p:ph type="title"/>
          </p:nvPr>
        </p:nvSpPr>
        <p:spPr/>
        <p:txBody>
          <a:bodyPr/>
          <a:lstStyle/>
          <a:p>
            <a:endParaRPr lang="fr-FR"/>
          </a:p>
        </p:txBody>
      </p:sp>
      <p:sp>
        <p:nvSpPr>
          <p:cNvPr id="56" name="object 4">
            <a:extLst>
              <a:ext uri="{FF2B5EF4-FFF2-40B4-BE49-F238E27FC236}">
                <a16:creationId xmlns:a16="http://schemas.microsoft.com/office/drawing/2014/main" id="{603363A4-5095-452A-B4E9-119CA09A0E16}"/>
              </a:ext>
            </a:extLst>
          </p:cNvPr>
          <p:cNvSpPr txBox="1">
            <a:spLocks/>
          </p:cNvSpPr>
          <p:nvPr/>
        </p:nvSpPr>
        <p:spPr>
          <a:xfrm>
            <a:off x="306324" y="150086"/>
            <a:ext cx="8965018" cy="567463"/>
          </a:xfrm>
          <a:prstGeom prst="rect">
            <a:avLst/>
          </a:prstGeom>
          <a:effectLst/>
        </p:spPr>
        <p:txBody>
          <a:bodyPr vert="horz" wrap="square" lIns="0" tIns="13335" rIns="0" bIns="0" rtlCol="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2700">
              <a:lnSpc>
                <a:spcPct val="100000"/>
              </a:lnSpc>
              <a:spcBef>
                <a:spcPts val="105"/>
              </a:spcBef>
            </a:pPr>
            <a:r>
              <a:rPr lang="fr-FR" sz="3600" spc="-30" dirty="0">
                <a:solidFill>
                  <a:srgbClr val="02AD53"/>
                </a:solidFill>
                <a:latin typeface="Helvetica" panose="020B0504020202030204" pitchFamily="34" charset="0"/>
                <a:cs typeface="Calibri"/>
              </a:rPr>
              <a:t>Écosystème</a:t>
            </a:r>
            <a:r>
              <a:rPr lang="fr-FR" sz="3600" spc="-60" dirty="0">
                <a:solidFill>
                  <a:srgbClr val="02AD53"/>
                </a:solidFill>
                <a:latin typeface="Helvetica" panose="020B0504020202030204" pitchFamily="34" charset="0"/>
                <a:cs typeface="Calibri"/>
              </a:rPr>
              <a:t> </a:t>
            </a:r>
            <a:r>
              <a:rPr lang="fr-FR" sz="3600" dirty="0">
                <a:solidFill>
                  <a:srgbClr val="02AD53"/>
                </a:solidFill>
                <a:latin typeface="Helvetica" panose="020B0504020202030204" pitchFamily="34" charset="0"/>
                <a:cs typeface="Calibri"/>
              </a:rPr>
              <a:t>du</a:t>
            </a:r>
            <a:r>
              <a:rPr lang="fr-FR" sz="3600" spc="-35" dirty="0">
                <a:solidFill>
                  <a:srgbClr val="02AD53"/>
                </a:solidFill>
                <a:latin typeface="Helvetica" panose="020B0504020202030204" pitchFamily="34" charset="0"/>
                <a:cs typeface="Calibri"/>
              </a:rPr>
              <a:t> </a:t>
            </a:r>
            <a:r>
              <a:rPr lang="fr-FR" sz="3600" spc="-10" dirty="0">
                <a:solidFill>
                  <a:srgbClr val="02AD53"/>
                </a:solidFill>
                <a:latin typeface="Helvetica" panose="020B0504020202030204" pitchFamily="34" charset="0"/>
                <a:cs typeface="Calibri"/>
              </a:rPr>
              <a:t>cybercrime</a:t>
            </a:r>
            <a:endParaRPr lang="fr-FR" sz="3600" dirty="0">
              <a:solidFill>
                <a:srgbClr val="02AD53"/>
              </a:solidFill>
              <a:latin typeface="Helvetica" panose="020B0504020202030204" pitchFamily="34" charset="0"/>
              <a:cs typeface="Calibri"/>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6350" y="4716970"/>
            <a:ext cx="12202160" cy="2147570"/>
            <a:chOff x="-6350" y="4716970"/>
            <a:chExt cx="12202160" cy="2147570"/>
          </a:xfrm>
        </p:grpSpPr>
        <p:sp>
          <p:nvSpPr>
            <p:cNvPr id="3" name="object 3"/>
            <p:cNvSpPr/>
            <p:nvPr/>
          </p:nvSpPr>
          <p:spPr>
            <a:xfrm>
              <a:off x="5799582" y="4731258"/>
              <a:ext cx="1666239" cy="1666239"/>
            </a:xfrm>
            <a:custGeom>
              <a:avLst/>
              <a:gdLst/>
              <a:ahLst/>
              <a:cxnLst/>
              <a:rect l="l" t="t" r="r" b="b"/>
              <a:pathLst>
                <a:path w="1666240" h="1666239">
                  <a:moveTo>
                    <a:pt x="0" y="832866"/>
                  </a:moveTo>
                  <a:lnTo>
                    <a:pt x="1413" y="783927"/>
                  </a:lnTo>
                  <a:lnTo>
                    <a:pt x="5603" y="735733"/>
                  </a:lnTo>
                  <a:lnTo>
                    <a:pt x="12489" y="688362"/>
                  </a:lnTo>
                  <a:lnTo>
                    <a:pt x="21995" y="641892"/>
                  </a:lnTo>
                  <a:lnTo>
                    <a:pt x="34043" y="596402"/>
                  </a:lnTo>
                  <a:lnTo>
                    <a:pt x="48553" y="551968"/>
                  </a:lnTo>
                  <a:lnTo>
                    <a:pt x="65448" y="508670"/>
                  </a:lnTo>
                  <a:lnTo>
                    <a:pt x="84650" y="466586"/>
                  </a:lnTo>
                  <a:lnTo>
                    <a:pt x="106081" y="425793"/>
                  </a:lnTo>
                  <a:lnTo>
                    <a:pt x="129663" y="386369"/>
                  </a:lnTo>
                  <a:lnTo>
                    <a:pt x="155317" y="348394"/>
                  </a:lnTo>
                  <a:lnTo>
                    <a:pt x="182966" y="311944"/>
                  </a:lnTo>
                  <a:lnTo>
                    <a:pt x="212531" y="277098"/>
                  </a:lnTo>
                  <a:lnTo>
                    <a:pt x="243935" y="243935"/>
                  </a:lnTo>
                  <a:lnTo>
                    <a:pt x="277098" y="212531"/>
                  </a:lnTo>
                  <a:lnTo>
                    <a:pt x="311944" y="182966"/>
                  </a:lnTo>
                  <a:lnTo>
                    <a:pt x="348394" y="155317"/>
                  </a:lnTo>
                  <a:lnTo>
                    <a:pt x="386369" y="129663"/>
                  </a:lnTo>
                  <a:lnTo>
                    <a:pt x="425793" y="106081"/>
                  </a:lnTo>
                  <a:lnTo>
                    <a:pt x="466586" y="84650"/>
                  </a:lnTo>
                  <a:lnTo>
                    <a:pt x="508670" y="65448"/>
                  </a:lnTo>
                  <a:lnTo>
                    <a:pt x="551968" y="48553"/>
                  </a:lnTo>
                  <a:lnTo>
                    <a:pt x="596402" y="34043"/>
                  </a:lnTo>
                  <a:lnTo>
                    <a:pt x="641892" y="21995"/>
                  </a:lnTo>
                  <a:lnTo>
                    <a:pt x="688362" y="12489"/>
                  </a:lnTo>
                  <a:lnTo>
                    <a:pt x="735733" y="5603"/>
                  </a:lnTo>
                  <a:lnTo>
                    <a:pt x="783927" y="1413"/>
                  </a:lnTo>
                  <a:lnTo>
                    <a:pt x="832865" y="0"/>
                  </a:lnTo>
                  <a:lnTo>
                    <a:pt x="881804" y="1413"/>
                  </a:lnTo>
                  <a:lnTo>
                    <a:pt x="929998" y="5603"/>
                  </a:lnTo>
                  <a:lnTo>
                    <a:pt x="977369" y="12489"/>
                  </a:lnTo>
                  <a:lnTo>
                    <a:pt x="1023839" y="21995"/>
                  </a:lnTo>
                  <a:lnTo>
                    <a:pt x="1069329" y="34043"/>
                  </a:lnTo>
                  <a:lnTo>
                    <a:pt x="1113763" y="48553"/>
                  </a:lnTo>
                  <a:lnTo>
                    <a:pt x="1157061" y="65448"/>
                  </a:lnTo>
                  <a:lnTo>
                    <a:pt x="1199145" y="84650"/>
                  </a:lnTo>
                  <a:lnTo>
                    <a:pt x="1239938" y="106081"/>
                  </a:lnTo>
                  <a:lnTo>
                    <a:pt x="1279362" y="129663"/>
                  </a:lnTo>
                  <a:lnTo>
                    <a:pt x="1317337" y="155317"/>
                  </a:lnTo>
                  <a:lnTo>
                    <a:pt x="1353787" y="182966"/>
                  </a:lnTo>
                  <a:lnTo>
                    <a:pt x="1388633" y="212531"/>
                  </a:lnTo>
                  <a:lnTo>
                    <a:pt x="1421796" y="243935"/>
                  </a:lnTo>
                  <a:lnTo>
                    <a:pt x="1453200" y="277098"/>
                  </a:lnTo>
                  <a:lnTo>
                    <a:pt x="1482765" y="311944"/>
                  </a:lnTo>
                  <a:lnTo>
                    <a:pt x="1510414" y="348394"/>
                  </a:lnTo>
                  <a:lnTo>
                    <a:pt x="1536068" y="386369"/>
                  </a:lnTo>
                  <a:lnTo>
                    <a:pt x="1559650" y="425793"/>
                  </a:lnTo>
                  <a:lnTo>
                    <a:pt x="1581081" y="466586"/>
                  </a:lnTo>
                  <a:lnTo>
                    <a:pt x="1600283" y="508670"/>
                  </a:lnTo>
                  <a:lnTo>
                    <a:pt x="1617178" y="551968"/>
                  </a:lnTo>
                  <a:lnTo>
                    <a:pt x="1631688" y="596402"/>
                  </a:lnTo>
                  <a:lnTo>
                    <a:pt x="1643736" y="641892"/>
                  </a:lnTo>
                  <a:lnTo>
                    <a:pt x="1653242" y="688362"/>
                  </a:lnTo>
                  <a:lnTo>
                    <a:pt x="1660128" y="735733"/>
                  </a:lnTo>
                  <a:lnTo>
                    <a:pt x="1664318" y="783927"/>
                  </a:lnTo>
                  <a:lnTo>
                    <a:pt x="1665732" y="832866"/>
                  </a:lnTo>
                  <a:lnTo>
                    <a:pt x="1664318" y="881803"/>
                  </a:lnTo>
                  <a:lnTo>
                    <a:pt x="1660128" y="929996"/>
                  </a:lnTo>
                  <a:lnTo>
                    <a:pt x="1653242" y="977366"/>
                  </a:lnTo>
                  <a:lnTo>
                    <a:pt x="1643736" y="1023835"/>
                  </a:lnTo>
                  <a:lnTo>
                    <a:pt x="1631688" y="1069325"/>
                  </a:lnTo>
                  <a:lnTo>
                    <a:pt x="1617178" y="1113758"/>
                  </a:lnTo>
                  <a:lnTo>
                    <a:pt x="1600283" y="1157055"/>
                  </a:lnTo>
                  <a:lnTo>
                    <a:pt x="1581081" y="1199140"/>
                  </a:lnTo>
                  <a:lnTo>
                    <a:pt x="1559650" y="1239933"/>
                  </a:lnTo>
                  <a:lnTo>
                    <a:pt x="1536068" y="1279356"/>
                  </a:lnTo>
                  <a:lnTo>
                    <a:pt x="1510414" y="1317332"/>
                  </a:lnTo>
                  <a:lnTo>
                    <a:pt x="1482765" y="1353782"/>
                  </a:lnTo>
                  <a:lnTo>
                    <a:pt x="1453200" y="1388628"/>
                  </a:lnTo>
                  <a:lnTo>
                    <a:pt x="1421796" y="1421791"/>
                  </a:lnTo>
                  <a:lnTo>
                    <a:pt x="1388633" y="1453195"/>
                  </a:lnTo>
                  <a:lnTo>
                    <a:pt x="1353787" y="1482761"/>
                  </a:lnTo>
                  <a:lnTo>
                    <a:pt x="1317337" y="1510410"/>
                  </a:lnTo>
                  <a:lnTo>
                    <a:pt x="1279362" y="1536065"/>
                  </a:lnTo>
                  <a:lnTo>
                    <a:pt x="1239938" y="1559647"/>
                  </a:lnTo>
                  <a:lnTo>
                    <a:pt x="1199145" y="1581078"/>
                  </a:lnTo>
                  <a:lnTo>
                    <a:pt x="1157061" y="1600281"/>
                  </a:lnTo>
                  <a:lnTo>
                    <a:pt x="1113763" y="1617177"/>
                  </a:lnTo>
                  <a:lnTo>
                    <a:pt x="1069329" y="1631687"/>
                  </a:lnTo>
                  <a:lnTo>
                    <a:pt x="1023839" y="1643735"/>
                  </a:lnTo>
                  <a:lnTo>
                    <a:pt x="977369" y="1653241"/>
                  </a:lnTo>
                  <a:lnTo>
                    <a:pt x="929998" y="1660128"/>
                  </a:lnTo>
                  <a:lnTo>
                    <a:pt x="881804" y="1664318"/>
                  </a:lnTo>
                  <a:lnTo>
                    <a:pt x="832865" y="1665732"/>
                  </a:lnTo>
                  <a:lnTo>
                    <a:pt x="783927" y="1664318"/>
                  </a:lnTo>
                  <a:lnTo>
                    <a:pt x="735733" y="1660128"/>
                  </a:lnTo>
                  <a:lnTo>
                    <a:pt x="688362" y="1653241"/>
                  </a:lnTo>
                  <a:lnTo>
                    <a:pt x="641892" y="1643735"/>
                  </a:lnTo>
                  <a:lnTo>
                    <a:pt x="596402" y="1631687"/>
                  </a:lnTo>
                  <a:lnTo>
                    <a:pt x="551968" y="1617177"/>
                  </a:lnTo>
                  <a:lnTo>
                    <a:pt x="508670" y="1600281"/>
                  </a:lnTo>
                  <a:lnTo>
                    <a:pt x="466586" y="1581078"/>
                  </a:lnTo>
                  <a:lnTo>
                    <a:pt x="425793" y="1559647"/>
                  </a:lnTo>
                  <a:lnTo>
                    <a:pt x="386369" y="1536065"/>
                  </a:lnTo>
                  <a:lnTo>
                    <a:pt x="348394" y="1510410"/>
                  </a:lnTo>
                  <a:lnTo>
                    <a:pt x="311944" y="1482761"/>
                  </a:lnTo>
                  <a:lnTo>
                    <a:pt x="277098" y="1453195"/>
                  </a:lnTo>
                  <a:lnTo>
                    <a:pt x="243935" y="1421791"/>
                  </a:lnTo>
                  <a:lnTo>
                    <a:pt x="212531" y="1388628"/>
                  </a:lnTo>
                  <a:lnTo>
                    <a:pt x="182966" y="1353782"/>
                  </a:lnTo>
                  <a:lnTo>
                    <a:pt x="155317" y="1317332"/>
                  </a:lnTo>
                  <a:lnTo>
                    <a:pt x="129663" y="1279356"/>
                  </a:lnTo>
                  <a:lnTo>
                    <a:pt x="106081" y="1239933"/>
                  </a:lnTo>
                  <a:lnTo>
                    <a:pt x="84650" y="1199140"/>
                  </a:lnTo>
                  <a:lnTo>
                    <a:pt x="65448" y="1157055"/>
                  </a:lnTo>
                  <a:lnTo>
                    <a:pt x="48553" y="1113758"/>
                  </a:lnTo>
                  <a:lnTo>
                    <a:pt x="34043" y="1069325"/>
                  </a:lnTo>
                  <a:lnTo>
                    <a:pt x="21995" y="1023835"/>
                  </a:lnTo>
                  <a:lnTo>
                    <a:pt x="12489" y="977366"/>
                  </a:lnTo>
                  <a:lnTo>
                    <a:pt x="5603" y="929996"/>
                  </a:lnTo>
                  <a:lnTo>
                    <a:pt x="1413" y="881803"/>
                  </a:lnTo>
                  <a:lnTo>
                    <a:pt x="0" y="832866"/>
                  </a:lnTo>
                  <a:close/>
                </a:path>
              </a:pathLst>
            </a:custGeom>
            <a:ln w="28575">
              <a:solidFill>
                <a:srgbClr val="B14669"/>
              </a:solidFill>
            </a:ln>
          </p:spPr>
          <p:txBody>
            <a:bodyPr wrap="square" lIns="0" tIns="0" rIns="0" bIns="0" rtlCol="0"/>
            <a:lstStyle/>
            <a:p>
              <a:endParaRPr/>
            </a:p>
          </p:txBody>
        </p:sp>
        <p:pic>
          <p:nvPicPr>
            <p:cNvPr id="4" name="object 4"/>
            <p:cNvPicPr/>
            <p:nvPr/>
          </p:nvPicPr>
          <p:blipFill>
            <a:blip r:embed="rId2" cstate="print"/>
            <a:stretch>
              <a:fillRect/>
            </a:stretch>
          </p:blipFill>
          <p:spPr>
            <a:xfrm>
              <a:off x="6130423" y="5333719"/>
              <a:ext cx="304532" cy="483669"/>
            </a:xfrm>
            <a:prstGeom prst="rect">
              <a:avLst/>
            </a:prstGeom>
          </p:spPr>
        </p:pic>
      </p:grpSp>
      <p:sp>
        <p:nvSpPr>
          <p:cNvPr id="6" name="object 6"/>
          <p:cNvSpPr txBox="1"/>
          <p:nvPr/>
        </p:nvSpPr>
        <p:spPr>
          <a:xfrm>
            <a:off x="6045834" y="5875121"/>
            <a:ext cx="475615" cy="296545"/>
          </a:xfrm>
          <a:prstGeom prst="rect">
            <a:avLst/>
          </a:prstGeom>
        </p:spPr>
        <p:txBody>
          <a:bodyPr vert="horz" wrap="square" lIns="0" tIns="11430" rIns="0" bIns="0" rtlCol="0">
            <a:spAutoFit/>
          </a:bodyPr>
          <a:lstStyle/>
          <a:p>
            <a:pPr marL="12700" marR="5080" indent="15240">
              <a:lnSpc>
                <a:spcPct val="104700"/>
              </a:lnSpc>
              <a:spcBef>
                <a:spcPts val="90"/>
              </a:spcBef>
            </a:pPr>
            <a:r>
              <a:rPr sz="850" spc="15" dirty="0">
                <a:solidFill>
                  <a:srgbClr val="5F5F5F"/>
                </a:solidFill>
                <a:latin typeface="Tahoma"/>
                <a:cs typeface="Tahoma"/>
              </a:rPr>
              <a:t>Eleveurs </a:t>
            </a:r>
            <a:r>
              <a:rPr sz="850" spc="-254" dirty="0">
                <a:solidFill>
                  <a:srgbClr val="5F5F5F"/>
                </a:solidFill>
                <a:latin typeface="Tahoma"/>
                <a:cs typeface="Tahoma"/>
              </a:rPr>
              <a:t> </a:t>
            </a:r>
            <a:r>
              <a:rPr sz="850" spc="20" dirty="0">
                <a:solidFill>
                  <a:srgbClr val="5F5F5F"/>
                </a:solidFill>
                <a:latin typeface="Tahoma"/>
                <a:cs typeface="Tahoma"/>
              </a:rPr>
              <a:t>de</a:t>
            </a:r>
            <a:r>
              <a:rPr sz="850" spc="10" dirty="0">
                <a:solidFill>
                  <a:srgbClr val="5F5F5F"/>
                </a:solidFill>
                <a:latin typeface="Tahoma"/>
                <a:cs typeface="Tahoma"/>
              </a:rPr>
              <a:t> </a:t>
            </a:r>
            <a:r>
              <a:rPr sz="850" spc="30" dirty="0">
                <a:solidFill>
                  <a:srgbClr val="5F5F5F"/>
                </a:solidFill>
                <a:latin typeface="Tahoma"/>
                <a:cs typeface="Tahoma"/>
              </a:rPr>
              <a:t>m</a:t>
            </a:r>
            <a:r>
              <a:rPr sz="850" spc="10" dirty="0">
                <a:solidFill>
                  <a:srgbClr val="5F5F5F"/>
                </a:solidFill>
                <a:latin typeface="Tahoma"/>
                <a:cs typeface="Tahoma"/>
              </a:rPr>
              <a:t>u</a:t>
            </a:r>
            <a:r>
              <a:rPr sz="850" spc="15" dirty="0">
                <a:solidFill>
                  <a:srgbClr val="5F5F5F"/>
                </a:solidFill>
                <a:latin typeface="Tahoma"/>
                <a:cs typeface="Tahoma"/>
              </a:rPr>
              <a:t>les</a:t>
            </a:r>
            <a:endParaRPr sz="850">
              <a:latin typeface="Tahoma"/>
              <a:cs typeface="Tahoma"/>
            </a:endParaRPr>
          </a:p>
        </p:txBody>
      </p:sp>
      <p:sp>
        <p:nvSpPr>
          <p:cNvPr id="7" name="object 7"/>
          <p:cNvSpPr txBox="1"/>
          <p:nvPr/>
        </p:nvSpPr>
        <p:spPr>
          <a:xfrm>
            <a:off x="6786498" y="5859573"/>
            <a:ext cx="351790" cy="304165"/>
          </a:xfrm>
          <a:prstGeom prst="rect">
            <a:avLst/>
          </a:prstGeom>
        </p:spPr>
        <p:txBody>
          <a:bodyPr vert="horz" wrap="square" lIns="0" tIns="22860" rIns="0" bIns="0" rtlCol="0">
            <a:spAutoFit/>
          </a:bodyPr>
          <a:lstStyle/>
          <a:p>
            <a:pPr marL="33655" marR="5080" indent="-21590">
              <a:lnSpc>
                <a:spcPts val="1070"/>
              </a:lnSpc>
              <a:spcBef>
                <a:spcPts val="180"/>
              </a:spcBef>
            </a:pPr>
            <a:r>
              <a:rPr sz="900" i="1" spc="-10" dirty="0">
                <a:solidFill>
                  <a:srgbClr val="5F5F5F"/>
                </a:solidFill>
                <a:latin typeface="Tahoma"/>
                <a:cs typeface="Tahoma"/>
              </a:rPr>
              <a:t>M</a:t>
            </a:r>
            <a:r>
              <a:rPr sz="900" i="1" spc="-15" dirty="0">
                <a:solidFill>
                  <a:srgbClr val="5F5F5F"/>
                </a:solidFill>
                <a:latin typeface="Tahoma"/>
                <a:cs typeface="Tahoma"/>
              </a:rPr>
              <a:t>oney  </a:t>
            </a:r>
            <a:r>
              <a:rPr sz="900" i="1" spc="-10" dirty="0">
                <a:solidFill>
                  <a:srgbClr val="5F5F5F"/>
                </a:solidFill>
                <a:latin typeface="Tahoma"/>
                <a:cs typeface="Tahoma"/>
              </a:rPr>
              <a:t>Mules</a:t>
            </a:r>
            <a:endParaRPr sz="900">
              <a:latin typeface="Tahoma"/>
              <a:cs typeface="Tahoma"/>
            </a:endParaRPr>
          </a:p>
        </p:txBody>
      </p:sp>
      <p:grpSp>
        <p:nvGrpSpPr>
          <p:cNvPr id="8" name="object 8"/>
          <p:cNvGrpSpPr/>
          <p:nvPr/>
        </p:nvGrpSpPr>
        <p:grpSpPr>
          <a:xfrm>
            <a:off x="6650735" y="4145089"/>
            <a:ext cx="2950845" cy="2240915"/>
            <a:chOff x="6650735" y="4145089"/>
            <a:chExt cx="2950845" cy="2240915"/>
          </a:xfrm>
        </p:grpSpPr>
        <p:pic>
          <p:nvPicPr>
            <p:cNvPr id="9" name="object 9"/>
            <p:cNvPicPr/>
            <p:nvPr/>
          </p:nvPicPr>
          <p:blipFill>
            <a:blip r:embed="rId3" cstate="print"/>
            <a:stretch>
              <a:fillRect/>
            </a:stretch>
          </p:blipFill>
          <p:spPr>
            <a:xfrm>
              <a:off x="7028687" y="5300472"/>
              <a:ext cx="254507" cy="254507"/>
            </a:xfrm>
            <a:prstGeom prst="rect">
              <a:avLst/>
            </a:prstGeom>
          </p:spPr>
        </p:pic>
        <p:pic>
          <p:nvPicPr>
            <p:cNvPr id="10" name="object 10"/>
            <p:cNvPicPr/>
            <p:nvPr/>
          </p:nvPicPr>
          <p:blipFill>
            <a:blip r:embed="rId4" cstate="print"/>
            <a:stretch>
              <a:fillRect/>
            </a:stretch>
          </p:blipFill>
          <p:spPr>
            <a:xfrm>
              <a:off x="6990587" y="5628132"/>
              <a:ext cx="208788" cy="207264"/>
            </a:xfrm>
            <a:prstGeom prst="rect">
              <a:avLst/>
            </a:prstGeom>
          </p:spPr>
        </p:pic>
        <p:pic>
          <p:nvPicPr>
            <p:cNvPr id="11" name="object 11"/>
            <p:cNvPicPr/>
            <p:nvPr/>
          </p:nvPicPr>
          <p:blipFill>
            <a:blip r:embed="rId5" cstate="print"/>
            <a:stretch>
              <a:fillRect/>
            </a:stretch>
          </p:blipFill>
          <p:spPr>
            <a:xfrm>
              <a:off x="6650735" y="5359908"/>
              <a:ext cx="390144" cy="391668"/>
            </a:xfrm>
            <a:prstGeom prst="rect">
              <a:avLst/>
            </a:prstGeom>
          </p:spPr>
        </p:pic>
        <p:sp>
          <p:nvSpPr>
            <p:cNvPr id="12" name="object 12"/>
            <p:cNvSpPr/>
            <p:nvPr/>
          </p:nvSpPr>
          <p:spPr>
            <a:xfrm>
              <a:off x="7374635" y="4157472"/>
              <a:ext cx="2214880" cy="2216150"/>
            </a:xfrm>
            <a:custGeom>
              <a:avLst/>
              <a:gdLst/>
              <a:ahLst/>
              <a:cxnLst/>
              <a:rect l="l" t="t" r="r" b="b"/>
              <a:pathLst>
                <a:path w="2214879" h="2216150">
                  <a:moveTo>
                    <a:pt x="1107186" y="0"/>
                  </a:moveTo>
                  <a:lnTo>
                    <a:pt x="1059156" y="1023"/>
                  </a:lnTo>
                  <a:lnTo>
                    <a:pt x="1011650" y="4066"/>
                  </a:lnTo>
                  <a:lnTo>
                    <a:pt x="964708" y="9088"/>
                  </a:lnTo>
                  <a:lnTo>
                    <a:pt x="918372" y="16046"/>
                  </a:lnTo>
                  <a:lnTo>
                    <a:pt x="872683" y="24898"/>
                  </a:lnTo>
                  <a:lnTo>
                    <a:pt x="827683" y="35604"/>
                  </a:lnTo>
                  <a:lnTo>
                    <a:pt x="783414" y="48122"/>
                  </a:lnTo>
                  <a:lnTo>
                    <a:pt x="739917" y="62410"/>
                  </a:lnTo>
                  <a:lnTo>
                    <a:pt x="697233" y="78426"/>
                  </a:lnTo>
                  <a:lnTo>
                    <a:pt x="655404" y="96130"/>
                  </a:lnTo>
                  <a:lnTo>
                    <a:pt x="614472" y="115479"/>
                  </a:lnTo>
                  <a:lnTo>
                    <a:pt x="574478" y="136432"/>
                  </a:lnTo>
                  <a:lnTo>
                    <a:pt x="535464" y="158947"/>
                  </a:lnTo>
                  <a:lnTo>
                    <a:pt x="497471" y="182982"/>
                  </a:lnTo>
                  <a:lnTo>
                    <a:pt x="460541" y="208497"/>
                  </a:lnTo>
                  <a:lnTo>
                    <a:pt x="424715" y="235450"/>
                  </a:lnTo>
                  <a:lnTo>
                    <a:pt x="390035" y="263798"/>
                  </a:lnTo>
                  <a:lnTo>
                    <a:pt x="356542" y="293501"/>
                  </a:lnTo>
                  <a:lnTo>
                    <a:pt x="324278" y="324516"/>
                  </a:lnTo>
                  <a:lnTo>
                    <a:pt x="293285" y="356803"/>
                  </a:lnTo>
                  <a:lnTo>
                    <a:pt x="263603" y="390319"/>
                  </a:lnTo>
                  <a:lnTo>
                    <a:pt x="235275" y="425024"/>
                  </a:lnTo>
                  <a:lnTo>
                    <a:pt x="208343" y="460875"/>
                  </a:lnTo>
                  <a:lnTo>
                    <a:pt x="182846" y="497831"/>
                  </a:lnTo>
                  <a:lnTo>
                    <a:pt x="158828" y="535850"/>
                  </a:lnTo>
                  <a:lnTo>
                    <a:pt x="136330" y="574891"/>
                  </a:lnTo>
                  <a:lnTo>
                    <a:pt x="115392" y="614912"/>
                  </a:lnTo>
                  <a:lnTo>
                    <a:pt x="96058" y="655872"/>
                  </a:lnTo>
                  <a:lnTo>
                    <a:pt x="78367" y="697729"/>
                  </a:lnTo>
                  <a:lnTo>
                    <a:pt x="62363" y="740442"/>
                  </a:lnTo>
                  <a:lnTo>
                    <a:pt x="48086" y="783968"/>
                  </a:lnTo>
                  <a:lnTo>
                    <a:pt x="35577" y="828266"/>
                  </a:lnTo>
                  <a:lnTo>
                    <a:pt x="24879" y="873296"/>
                  </a:lnTo>
                  <a:lnTo>
                    <a:pt x="16033" y="919014"/>
                  </a:lnTo>
                  <a:lnTo>
                    <a:pt x="9081" y="965380"/>
                  </a:lnTo>
                  <a:lnTo>
                    <a:pt x="4063" y="1012352"/>
                  </a:lnTo>
                  <a:lnTo>
                    <a:pt x="1022" y="1059888"/>
                  </a:lnTo>
                  <a:lnTo>
                    <a:pt x="0" y="1107947"/>
                  </a:lnTo>
                  <a:lnTo>
                    <a:pt x="1022" y="1156008"/>
                  </a:lnTo>
                  <a:lnTo>
                    <a:pt x="4063" y="1203545"/>
                  </a:lnTo>
                  <a:lnTo>
                    <a:pt x="9081" y="1250518"/>
                  </a:lnTo>
                  <a:lnTo>
                    <a:pt x="16033" y="1296884"/>
                  </a:lnTo>
                  <a:lnTo>
                    <a:pt x="24879" y="1342603"/>
                  </a:lnTo>
                  <a:lnTo>
                    <a:pt x="35577" y="1387633"/>
                  </a:lnTo>
                  <a:lnTo>
                    <a:pt x="48086" y="1431932"/>
                  </a:lnTo>
                  <a:lnTo>
                    <a:pt x="62363" y="1475458"/>
                  </a:lnTo>
                  <a:lnTo>
                    <a:pt x="78367" y="1518171"/>
                  </a:lnTo>
                  <a:lnTo>
                    <a:pt x="96058" y="1560028"/>
                  </a:lnTo>
                  <a:lnTo>
                    <a:pt x="115392" y="1600988"/>
                  </a:lnTo>
                  <a:lnTo>
                    <a:pt x="136330" y="1641009"/>
                  </a:lnTo>
                  <a:lnTo>
                    <a:pt x="158828" y="1680050"/>
                  </a:lnTo>
                  <a:lnTo>
                    <a:pt x="182846" y="1718070"/>
                  </a:lnTo>
                  <a:lnTo>
                    <a:pt x="208343" y="1755026"/>
                  </a:lnTo>
                  <a:lnTo>
                    <a:pt x="235275" y="1790876"/>
                  </a:lnTo>
                  <a:lnTo>
                    <a:pt x="263603" y="1825581"/>
                  </a:lnTo>
                  <a:lnTo>
                    <a:pt x="293285" y="1859097"/>
                  </a:lnTo>
                  <a:lnTo>
                    <a:pt x="324278" y="1891384"/>
                  </a:lnTo>
                  <a:lnTo>
                    <a:pt x="356542" y="1922399"/>
                  </a:lnTo>
                  <a:lnTo>
                    <a:pt x="390035" y="1952101"/>
                  </a:lnTo>
                  <a:lnTo>
                    <a:pt x="424715" y="1980449"/>
                  </a:lnTo>
                  <a:lnTo>
                    <a:pt x="460541" y="2007401"/>
                  </a:lnTo>
                  <a:lnTo>
                    <a:pt x="497471" y="2032916"/>
                  </a:lnTo>
                  <a:lnTo>
                    <a:pt x="535464" y="2056951"/>
                  </a:lnTo>
                  <a:lnTo>
                    <a:pt x="574478" y="2079466"/>
                  </a:lnTo>
                  <a:lnTo>
                    <a:pt x="614472" y="2100418"/>
                  </a:lnTo>
                  <a:lnTo>
                    <a:pt x="655404" y="2119767"/>
                  </a:lnTo>
                  <a:lnTo>
                    <a:pt x="697233" y="2137470"/>
                  </a:lnTo>
                  <a:lnTo>
                    <a:pt x="739917" y="2153486"/>
                  </a:lnTo>
                  <a:lnTo>
                    <a:pt x="783414" y="2167774"/>
                  </a:lnTo>
                  <a:lnTo>
                    <a:pt x="827683" y="2180291"/>
                  </a:lnTo>
                  <a:lnTo>
                    <a:pt x="872683" y="2190997"/>
                  </a:lnTo>
                  <a:lnTo>
                    <a:pt x="918372" y="2199850"/>
                  </a:lnTo>
                  <a:lnTo>
                    <a:pt x="964708" y="2206807"/>
                  </a:lnTo>
                  <a:lnTo>
                    <a:pt x="1011650" y="2211829"/>
                  </a:lnTo>
                  <a:lnTo>
                    <a:pt x="1059156" y="2214872"/>
                  </a:lnTo>
                  <a:lnTo>
                    <a:pt x="1107186" y="2215896"/>
                  </a:lnTo>
                  <a:lnTo>
                    <a:pt x="1155215" y="2214872"/>
                  </a:lnTo>
                  <a:lnTo>
                    <a:pt x="1202721" y="2211829"/>
                  </a:lnTo>
                  <a:lnTo>
                    <a:pt x="1249663" y="2206807"/>
                  </a:lnTo>
                  <a:lnTo>
                    <a:pt x="1295999" y="2199850"/>
                  </a:lnTo>
                  <a:lnTo>
                    <a:pt x="1341688" y="2190997"/>
                  </a:lnTo>
                  <a:lnTo>
                    <a:pt x="1386688" y="2180291"/>
                  </a:lnTo>
                  <a:lnTo>
                    <a:pt x="1430957" y="2167774"/>
                  </a:lnTo>
                  <a:lnTo>
                    <a:pt x="1474454" y="2153486"/>
                  </a:lnTo>
                  <a:lnTo>
                    <a:pt x="1517138" y="2137470"/>
                  </a:lnTo>
                  <a:lnTo>
                    <a:pt x="1558967" y="2119767"/>
                  </a:lnTo>
                  <a:lnTo>
                    <a:pt x="1599899" y="2100418"/>
                  </a:lnTo>
                  <a:lnTo>
                    <a:pt x="1639893" y="2079466"/>
                  </a:lnTo>
                  <a:lnTo>
                    <a:pt x="1678907" y="2056951"/>
                  </a:lnTo>
                  <a:lnTo>
                    <a:pt x="1716900" y="2032916"/>
                  </a:lnTo>
                  <a:lnTo>
                    <a:pt x="1753830" y="2007401"/>
                  </a:lnTo>
                  <a:lnTo>
                    <a:pt x="1789656" y="1980449"/>
                  </a:lnTo>
                  <a:lnTo>
                    <a:pt x="1824336" y="1952101"/>
                  </a:lnTo>
                  <a:lnTo>
                    <a:pt x="1857829" y="1922399"/>
                  </a:lnTo>
                  <a:lnTo>
                    <a:pt x="1890093" y="1891384"/>
                  </a:lnTo>
                  <a:lnTo>
                    <a:pt x="1921086" y="1859097"/>
                  </a:lnTo>
                  <a:lnTo>
                    <a:pt x="1950768" y="1825581"/>
                  </a:lnTo>
                  <a:lnTo>
                    <a:pt x="1979096" y="1790876"/>
                  </a:lnTo>
                  <a:lnTo>
                    <a:pt x="2006028" y="1755026"/>
                  </a:lnTo>
                  <a:lnTo>
                    <a:pt x="2031525" y="1718070"/>
                  </a:lnTo>
                  <a:lnTo>
                    <a:pt x="2055543" y="1680050"/>
                  </a:lnTo>
                  <a:lnTo>
                    <a:pt x="2078041" y="1641009"/>
                  </a:lnTo>
                  <a:lnTo>
                    <a:pt x="2098979" y="1600988"/>
                  </a:lnTo>
                  <a:lnTo>
                    <a:pt x="2118313" y="1560028"/>
                  </a:lnTo>
                  <a:lnTo>
                    <a:pt x="2136004" y="1518171"/>
                  </a:lnTo>
                  <a:lnTo>
                    <a:pt x="2152008" y="1475458"/>
                  </a:lnTo>
                  <a:lnTo>
                    <a:pt x="2166285" y="1431932"/>
                  </a:lnTo>
                  <a:lnTo>
                    <a:pt x="2178794" y="1387633"/>
                  </a:lnTo>
                  <a:lnTo>
                    <a:pt x="2189492" y="1342603"/>
                  </a:lnTo>
                  <a:lnTo>
                    <a:pt x="2198338" y="1296884"/>
                  </a:lnTo>
                  <a:lnTo>
                    <a:pt x="2205290" y="1250518"/>
                  </a:lnTo>
                  <a:lnTo>
                    <a:pt x="2210308" y="1203545"/>
                  </a:lnTo>
                  <a:lnTo>
                    <a:pt x="2213349" y="1156008"/>
                  </a:lnTo>
                  <a:lnTo>
                    <a:pt x="2214372" y="1107947"/>
                  </a:lnTo>
                  <a:lnTo>
                    <a:pt x="2213349" y="1059888"/>
                  </a:lnTo>
                  <a:lnTo>
                    <a:pt x="2210308" y="1012352"/>
                  </a:lnTo>
                  <a:lnTo>
                    <a:pt x="2205290" y="965380"/>
                  </a:lnTo>
                  <a:lnTo>
                    <a:pt x="2198338" y="919014"/>
                  </a:lnTo>
                  <a:lnTo>
                    <a:pt x="2189492" y="873296"/>
                  </a:lnTo>
                  <a:lnTo>
                    <a:pt x="2178794" y="828266"/>
                  </a:lnTo>
                  <a:lnTo>
                    <a:pt x="2166285" y="783968"/>
                  </a:lnTo>
                  <a:lnTo>
                    <a:pt x="2152008" y="740442"/>
                  </a:lnTo>
                  <a:lnTo>
                    <a:pt x="2136004" y="697729"/>
                  </a:lnTo>
                  <a:lnTo>
                    <a:pt x="2118313" y="655872"/>
                  </a:lnTo>
                  <a:lnTo>
                    <a:pt x="2098979" y="614912"/>
                  </a:lnTo>
                  <a:lnTo>
                    <a:pt x="2078041" y="574891"/>
                  </a:lnTo>
                  <a:lnTo>
                    <a:pt x="2055543" y="535850"/>
                  </a:lnTo>
                  <a:lnTo>
                    <a:pt x="2031525" y="497831"/>
                  </a:lnTo>
                  <a:lnTo>
                    <a:pt x="2006028" y="460875"/>
                  </a:lnTo>
                  <a:lnTo>
                    <a:pt x="1979096" y="425024"/>
                  </a:lnTo>
                  <a:lnTo>
                    <a:pt x="1950768" y="390319"/>
                  </a:lnTo>
                  <a:lnTo>
                    <a:pt x="1921086" y="356803"/>
                  </a:lnTo>
                  <a:lnTo>
                    <a:pt x="1890093" y="324516"/>
                  </a:lnTo>
                  <a:lnTo>
                    <a:pt x="1857829" y="293501"/>
                  </a:lnTo>
                  <a:lnTo>
                    <a:pt x="1824336" y="263798"/>
                  </a:lnTo>
                  <a:lnTo>
                    <a:pt x="1789656" y="235450"/>
                  </a:lnTo>
                  <a:lnTo>
                    <a:pt x="1753830" y="208497"/>
                  </a:lnTo>
                  <a:lnTo>
                    <a:pt x="1716900" y="182982"/>
                  </a:lnTo>
                  <a:lnTo>
                    <a:pt x="1678907" y="158947"/>
                  </a:lnTo>
                  <a:lnTo>
                    <a:pt x="1639893" y="136432"/>
                  </a:lnTo>
                  <a:lnTo>
                    <a:pt x="1599899" y="115479"/>
                  </a:lnTo>
                  <a:lnTo>
                    <a:pt x="1558967" y="96130"/>
                  </a:lnTo>
                  <a:lnTo>
                    <a:pt x="1517138" y="78426"/>
                  </a:lnTo>
                  <a:lnTo>
                    <a:pt x="1474454" y="62410"/>
                  </a:lnTo>
                  <a:lnTo>
                    <a:pt x="1430957" y="48122"/>
                  </a:lnTo>
                  <a:lnTo>
                    <a:pt x="1386688" y="35604"/>
                  </a:lnTo>
                  <a:lnTo>
                    <a:pt x="1341688" y="24898"/>
                  </a:lnTo>
                  <a:lnTo>
                    <a:pt x="1295999" y="16046"/>
                  </a:lnTo>
                  <a:lnTo>
                    <a:pt x="1249663" y="9088"/>
                  </a:lnTo>
                  <a:lnTo>
                    <a:pt x="1202721" y="4066"/>
                  </a:lnTo>
                  <a:lnTo>
                    <a:pt x="1155215" y="1023"/>
                  </a:lnTo>
                  <a:lnTo>
                    <a:pt x="1107186" y="0"/>
                  </a:lnTo>
                  <a:close/>
                </a:path>
              </a:pathLst>
            </a:custGeom>
            <a:solidFill>
              <a:srgbClr val="FFFFFF"/>
            </a:solidFill>
          </p:spPr>
          <p:txBody>
            <a:bodyPr wrap="square" lIns="0" tIns="0" rIns="0" bIns="0" rtlCol="0"/>
            <a:lstStyle/>
            <a:p>
              <a:endParaRPr/>
            </a:p>
          </p:txBody>
        </p:sp>
        <p:sp>
          <p:nvSpPr>
            <p:cNvPr id="13" name="object 13"/>
            <p:cNvSpPr/>
            <p:nvPr/>
          </p:nvSpPr>
          <p:spPr>
            <a:xfrm>
              <a:off x="7374635" y="4157472"/>
              <a:ext cx="2214880" cy="2216150"/>
            </a:xfrm>
            <a:custGeom>
              <a:avLst/>
              <a:gdLst/>
              <a:ahLst/>
              <a:cxnLst/>
              <a:rect l="l" t="t" r="r" b="b"/>
              <a:pathLst>
                <a:path w="2214879" h="2216150">
                  <a:moveTo>
                    <a:pt x="0" y="1107947"/>
                  </a:moveTo>
                  <a:lnTo>
                    <a:pt x="1022" y="1059888"/>
                  </a:lnTo>
                  <a:lnTo>
                    <a:pt x="4063" y="1012352"/>
                  </a:lnTo>
                  <a:lnTo>
                    <a:pt x="9081" y="965380"/>
                  </a:lnTo>
                  <a:lnTo>
                    <a:pt x="16033" y="919014"/>
                  </a:lnTo>
                  <a:lnTo>
                    <a:pt x="24879" y="873296"/>
                  </a:lnTo>
                  <a:lnTo>
                    <a:pt x="35577" y="828266"/>
                  </a:lnTo>
                  <a:lnTo>
                    <a:pt x="48086" y="783968"/>
                  </a:lnTo>
                  <a:lnTo>
                    <a:pt x="62363" y="740442"/>
                  </a:lnTo>
                  <a:lnTo>
                    <a:pt x="78367" y="697729"/>
                  </a:lnTo>
                  <a:lnTo>
                    <a:pt x="96058" y="655872"/>
                  </a:lnTo>
                  <a:lnTo>
                    <a:pt x="115392" y="614912"/>
                  </a:lnTo>
                  <a:lnTo>
                    <a:pt x="136330" y="574891"/>
                  </a:lnTo>
                  <a:lnTo>
                    <a:pt x="158828" y="535850"/>
                  </a:lnTo>
                  <a:lnTo>
                    <a:pt x="182846" y="497831"/>
                  </a:lnTo>
                  <a:lnTo>
                    <a:pt x="208343" y="460875"/>
                  </a:lnTo>
                  <a:lnTo>
                    <a:pt x="235275" y="425024"/>
                  </a:lnTo>
                  <a:lnTo>
                    <a:pt x="263603" y="390319"/>
                  </a:lnTo>
                  <a:lnTo>
                    <a:pt x="293285" y="356803"/>
                  </a:lnTo>
                  <a:lnTo>
                    <a:pt x="324278" y="324516"/>
                  </a:lnTo>
                  <a:lnTo>
                    <a:pt x="356542" y="293501"/>
                  </a:lnTo>
                  <a:lnTo>
                    <a:pt x="390035" y="263798"/>
                  </a:lnTo>
                  <a:lnTo>
                    <a:pt x="424715" y="235450"/>
                  </a:lnTo>
                  <a:lnTo>
                    <a:pt x="460541" y="208497"/>
                  </a:lnTo>
                  <a:lnTo>
                    <a:pt x="497471" y="182982"/>
                  </a:lnTo>
                  <a:lnTo>
                    <a:pt x="535464" y="158947"/>
                  </a:lnTo>
                  <a:lnTo>
                    <a:pt x="574478" y="136432"/>
                  </a:lnTo>
                  <a:lnTo>
                    <a:pt x="614472" y="115479"/>
                  </a:lnTo>
                  <a:lnTo>
                    <a:pt x="655404" y="96130"/>
                  </a:lnTo>
                  <a:lnTo>
                    <a:pt x="697233" y="78426"/>
                  </a:lnTo>
                  <a:lnTo>
                    <a:pt x="739917" y="62410"/>
                  </a:lnTo>
                  <a:lnTo>
                    <a:pt x="783414" y="48122"/>
                  </a:lnTo>
                  <a:lnTo>
                    <a:pt x="827683" y="35604"/>
                  </a:lnTo>
                  <a:lnTo>
                    <a:pt x="872683" y="24898"/>
                  </a:lnTo>
                  <a:lnTo>
                    <a:pt x="918372" y="16046"/>
                  </a:lnTo>
                  <a:lnTo>
                    <a:pt x="964708" y="9088"/>
                  </a:lnTo>
                  <a:lnTo>
                    <a:pt x="1011650" y="4066"/>
                  </a:lnTo>
                  <a:lnTo>
                    <a:pt x="1059156" y="1023"/>
                  </a:lnTo>
                  <a:lnTo>
                    <a:pt x="1107186" y="0"/>
                  </a:lnTo>
                  <a:lnTo>
                    <a:pt x="1155215" y="1023"/>
                  </a:lnTo>
                  <a:lnTo>
                    <a:pt x="1202721" y="4066"/>
                  </a:lnTo>
                  <a:lnTo>
                    <a:pt x="1249663" y="9088"/>
                  </a:lnTo>
                  <a:lnTo>
                    <a:pt x="1295999" y="16046"/>
                  </a:lnTo>
                  <a:lnTo>
                    <a:pt x="1341688" y="24898"/>
                  </a:lnTo>
                  <a:lnTo>
                    <a:pt x="1386688" y="35604"/>
                  </a:lnTo>
                  <a:lnTo>
                    <a:pt x="1430957" y="48122"/>
                  </a:lnTo>
                  <a:lnTo>
                    <a:pt x="1474454" y="62410"/>
                  </a:lnTo>
                  <a:lnTo>
                    <a:pt x="1517138" y="78426"/>
                  </a:lnTo>
                  <a:lnTo>
                    <a:pt x="1558967" y="96130"/>
                  </a:lnTo>
                  <a:lnTo>
                    <a:pt x="1599899" y="115479"/>
                  </a:lnTo>
                  <a:lnTo>
                    <a:pt x="1639893" y="136432"/>
                  </a:lnTo>
                  <a:lnTo>
                    <a:pt x="1678907" y="158947"/>
                  </a:lnTo>
                  <a:lnTo>
                    <a:pt x="1716900" y="182982"/>
                  </a:lnTo>
                  <a:lnTo>
                    <a:pt x="1753830" y="208497"/>
                  </a:lnTo>
                  <a:lnTo>
                    <a:pt x="1789656" y="235450"/>
                  </a:lnTo>
                  <a:lnTo>
                    <a:pt x="1824336" y="263798"/>
                  </a:lnTo>
                  <a:lnTo>
                    <a:pt x="1857829" y="293501"/>
                  </a:lnTo>
                  <a:lnTo>
                    <a:pt x="1890093" y="324516"/>
                  </a:lnTo>
                  <a:lnTo>
                    <a:pt x="1921086" y="356803"/>
                  </a:lnTo>
                  <a:lnTo>
                    <a:pt x="1950768" y="390319"/>
                  </a:lnTo>
                  <a:lnTo>
                    <a:pt x="1979096" y="425024"/>
                  </a:lnTo>
                  <a:lnTo>
                    <a:pt x="2006028" y="460875"/>
                  </a:lnTo>
                  <a:lnTo>
                    <a:pt x="2031525" y="497831"/>
                  </a:lnTo>
                  <a:lnTo>
                    <a:pt x="2055543" y="535850"/>
                  </a:lnTo>
                  <a:lnTo>
                    <a:pt x="2078041" y="574891"/>
                  </a:lnTo>
                  <a:lnTo>
                    <a:pt x="2098979" y="614912"/>
                  </a:lnTo>
                  <a:lnTo>
                    <a:pt x="2118313" y="655872"/>
                  </a:lnTo>
                  <a:lnTo>
                    <a:pt x="2136004" y="697729"/>
                  </a:lnTo>
                  <a:lnTo>
                    <a:pt x="2152008" y="740442"/>
                  </a:lnTo>
                  <a:lnTo>
                    <a:pt x="2166285" y="783968"/>
                  </a:lnTo>
                  <a:lnTo>
                    <a:pt x="2178794" y="828266"/>
                  </a:lnTo>
                  <a:lnTo>
                    <a:pt x="2189492" y="873296"/>
                  </a:lnTo>
                  <a:lnTo>
                    <a:pt x="2198338" y="919014"/>
                  </a:lnTo>
                  <a:lnTo>
                    <a:pt x="2205290" y="965380"/>
                  </a:lnTo>
                  <a:lnTo>
                    <a:pt x="2210308" y="1012352"/>
                  </a:lnTo>
                  <a:lnTo>
                    <a:pt x="2213349" y="1059888"/>
                  </a:lnTo>
                  <a:lnTo>
                    <a:pt x="2214372" y="1107947"/>
                  </a:lnTo>
                  <a:lnTo>
                    <a:pt x="2213349" y="1156008"/>
                  </a:lnTo>
                  <a:lnTo>
                    <a:pt x="2210308" y="1203545"/>
                  </a:lnTo>
                  <a:lnTo>
                    <a:pt x="2205290" y="1250518"/>
                  </a:lnTo>
                  <a:lnTo>
                    <a:pt x="2198338" y="1296884"/>
                  </a:lnTo>
                  <a:lnTo>
                    <a:pt x="2189492" y="1342603"/>
                  </a:lnTo>
                  <a:lnTo>
                    <a:pt x="2178794" y="1387633"/>
                  </a:lnTo>
                  <a:lnTo>
                    <a:pt x="2166285" y="1431932"/>
                  </a:lnTo>
                  <a:lnTo>
                    <a:pt x="2152008" y="1475458"/>
                  </a:lnTo>
                  <a:lnTo>
                    <a:pt x="2136004" y="1518171"/>
                  </a:lnTo>
                  <a:lnTo>
                    <a:pt x="2118313" y="1560028"/>
                  </a:lnTo>
                  <a:lnTo>
                    <a:pt x="2098979" y="1600988"/>
                  </a:lnTo>
                  <a:lnTo>
                    <a:pt x="2078041" y="1641009"/>
                  </a:lnTo>
                  <a:lnTo>
                    <a:pt x="2055543" y="1680050"/>
                  </a:lnTo>
                  <a:lnTo>
                    <a:pt x="2031525" y="1718070"/>
                  </a:lnTo>
                  <a:lnTo>
                    <a:pt x="2006028" y="1755026"/>
                  </a:lnTo>
                  <a:lnTo>
                    <a:pt x="1979096" y="1790876"/>
                  </a:lnTo>
                  <a:lnTo>
                    <a:pt x="1950768" y="1825581"/>
                  </a:lnTo>
                  <a:lnTo>
                    <a:pt x="1921086" y="1859097"/>
                  </a:lnTo>
                  <a:lnTo>
                    <a:pt x="1890093" y="1891384"/>
                  </a:lnTo>
                  <a:lnTo>
                    <a:pt x="1857829" y="1922399"/>
                  </a:lnTo>
                  <a:lnTo>
                    <a:pt x="1824336" y="1952101"/>
                  </a:lnTo>
                  <a:lnTo>
                    <a:pt x="1789656" y="1980449"/>
                  </a:lnTo>
                  <a:lnTo>
                    <a:pt x="1753830" y="2007401"/>
                  </a:lnTo>
                  <a:lnTo>
                    <a:pt x="1716900" y="2032916"/>
                  </a:lnTo>
                  <a:lnTo>
                    <a:pt x="1678907" y="2056951"/>
                  </a:lnTo>
                  <a:lnTo>
                    <a:pt x="1639893" y="2079466"/>
                  </a:lnTo>
                  <a:lnTo>
                    <a:pt x="1599899" y="2100418"/>
                  </a:lnTo>
                  <a:lnTo>
                    <a:pt x="1558967" y="2119767"/>
                  </a:lnTo>
                  <a:lnTo>
                    <a:pt x="1517138" y="2137470"/>
                  </a:lnTo>
                  <a:lnTo>
                    <a:pt x="1474454" y="2153486"/>
                  </a:lnTo>
                  <a:lnTo>
                    <a:pt x="1430957" y="2167774"/>
                  </a:lnTo>
                  <a:lnTo>
                    <a:pt x="1386688" y="2180291"/>
                  </a:lnTo>
                  <a:lnTo>
                    <a:pt x="1341688" y="2190997"/>
                  </a:lnTo>
                  <a:lnTo>
                    <a:pt x="1295999" y="2199850"/>
                  </a:lnTo>
                  <a:lnTo>
                    <a:pt x="1249663" y="2206807"/>
                  </a:lnTo>
                  <a:lnTo>
                    <a:pt x="1202721" y="2211829"/>
                  </a:lnTo>
                  <a:lnTo>
                    <a:pt x="1155215" y="2214872"/>
                  </a:lnTo>
                  <a:lnTo>
                    <a:pt x="1107186" y="2215896"/>
                  </a:lnTo>
                  <a:lnTo>
                    <a:pt x="1059156" y="2214872"/>
                  </a:lnTo>
                  <a:lnTo>
                    <a:pt x="1011650" y="2211829"/>
                  </a:lnTo>
                  <a:lnTo>
                    <a:pt x="964708" y="2206807"/>
                  </a:lnTo>
                  <a:lnTo>
                    <a:pt x="918372" y="2199850"/>
                  </a:lnTo>
                  <a:lnTo>
                    <a:pt x="872683" y="2190997"/>
                  </a:lnTo>
                  <a:lnTo>
                    <a:pt x="827683" y="2180291"/>
                  </a:lnTo>
                  <a:lnTo>
                    <a:pt x="783414" y="2167774"/>
                  </a:lnTo>
                  <a:lnTo>
                    <a:pt x="739917" y="2153486"/>
                  </a:lnTo>
                  <a:lnTo>
                    <a:pt x="697233" y="2137470"/>
                  </a:lnTo>
                  <a:lnTo>
                    <a:pt x="655404" y="2119767"/>
                  </a:lnTo>
                  <a:lnTo>
                    <a:pt x="614472" y="2100418"/>
                  </a:lnTo>
                  <a:lnTo>
                    <a:pt x="574478" y="2079466"/>
                  </a:lnTo>
                  <a:lnTo>
                    <a:pt x="535464" y="2056951"/>
                  </a:lnTo>
                  <a:lnTo>
                    <a:pt x="497471" y="2032916"/>
                  </a:lnTo>
                  <a:lnTo>
                    <a:pt x="460541" y="2007401"/>
                  </a:lnTo>
                  <a:lnTo>
                    <a:pt x="424715" y="1980449"/>
                  </a:lnTo>
                  <a:lnTo>
                    <a:pt x="390035" y="1952101"/>
                  </a:lnTo>
                  <a:lnTo>
                    <a:pt x="356542" y="1922399"/>
                  </a:lnTo>
                  <a:lnTo>
                    <a:pt x="324278" y="1891384"/>
                  </a:lnTo>
                  <a:lnTo>
                    <a:pt x="293285" y="1859097"/>
                  </a:lnTo>
                  <a:lnTo>
                    <a:pt x="263603" y="1825581"/>
                  </a:lnTo>
                  <a:lnTo>
                    <a:pt x="235275" y="1790876"/>
                  </a:lnTo>
                  <a:lnTo>
                    <a:pt x="208343" y="1755026"/>
                  </a:lnTo>
                  <a:lnTo>
                    <a:pt x="182846" y="1718070"/>
                  </a:lnTo>
                  <a:lnTo>
                    <a:pt x="158828" y="1680050"/>
                  </a:lnTo>
                  <a:lnTo>
                    <a:pt x="136330" y="1641009"/>
                  </a:lnTo>
                  <a:lnTo>
                    <a:pt x="115392" y="1600988"/>
                  </a:lnTo>
                  <a:lnTo>
                    <a:pt x="96058" y="1560028"/>
                  </a:lnTo>
                  <a:lnTo>
                    <a:pt x="78367" y="1518171"/>
                  </a:lnTo>
                  <a:lnTo>
                    <a:pt x="62363" y="1475458"/>
                  </a:lnTo>
                  <a:lnTo>
                    <a:pt x="48086" y="1431932"/>
                  </a:lnTo>
                  <a:lnTo>
                    <a:pt x="35577" y="1387633"/>
                  </a:lnTo>
                  <a:lnTo>
                    <a:pt x="24879" y="1342603"/>
                  </a:lnTo>
                  <a:lnTo>
                    <a:pt x="16033" y="1296884"/>
                  </a:lnTo>
                  <a:lnTo>
                    <a:pt x="9081" y="1250518"/>
                  </a:lnTo>
                  <a:lnTo>
                    <a:pt x="4063" y="1203545"/>
                  </a:lnTo>
                  <a:lnTo>
                    <a:pt x="1022" y="1156008"/>
                  </a:lnTo>
                  <a:lnTo>
                    <a:pt x="0" y="1107947"/>
                  </a:lnTo>
                  <a:close/>
                </a:path>
              </a:pathLst>
            </a:custGeom>
            <a:ln w="24344">
              <a:solidFill>
                <a:srgbClr val="3B465D"/>
              </a:solidFill>
            </a:ln>
          </p:spPr>
          <p:txBody>
            <a:bodyPr wrap="square" lIns="0" tIns="0" rIns="0" bIns="0" rtlCol="0"/>
            <a:lstStyle/>
            <a:p>
              <a:endParaRPr/>
            </a:p>
          </p:txBody>
        </p:sp>
        <p:pic>
          <p:nvPicPr>
            <p:cNvPr id="14" name="object 14"/>
            <p:cNvPicPr/>
            <p:nvPr/>
          </p:nvPicPr>
          <p:blipFill>
            <a:blip r:embed="rId6" cstate="print"/>
            <a:stretch>
              <a:fillRect/>
            </a:stretch>
          </p:blipFill>
          <p:spPr>
            <a:xfrm>
              <a:off x="7700771" y="4873752"/>
              <a:ext cx="472440" cy="472440"/>
            </a:xfrm>
            <a:prstGeom prst="rect">
              <a:avLst/>
            </a:prstGeom>
          </p:spPr>
        </p:pic>
      </p:grpSp>
      <p:sp>
        <p:nvSpPr>
          <p:cNvPr id="15" name="object 15"/>
          <p:cNvSpPr txBox="1"/>
          <p:nvPr/>
        </p:nvSpPr>
        <p:spPr>
          <a:xfrm>
            <a:off x="7628635" y="5388609"/>
            <a:ext cx="620395" cy="300355"/>
          </a:xfrm>
          <a:prstGeom prst="rect">
            <a:avLst/>
          </a:prstGeom>
        </p:spPr>
        <p:txBody>
          <a:bodyPr vert="horz" wrap="square" lIns="0" tIns="12700" rIns="0" bIns="0" rtlCol="0">
            <a:spAutoFit/>
          </a:bodyPr>
          <a:lstStyle/>
          <a:p>
            <a:pPr marL="12700" marR="5080" indent="34925">
              <a:lnSpc>
                <a:spcPct val="100000"/>
              </a:lnSpc>
              <a:spcBef>
                <a:spcPts val="100"/>
              </a:spcBef>
            </a:pPr>
            <a:r>
              <a:rPr sz="900" spc="-5" dirty="0">
                <a:solidFill>
                  <a:srgbClr val="3B465D"/>
                </a:solidFill>
                <a:latin typeface="Tahoma"/>
                <a:cs typeface="Tahoma"/>
              </a:rPr>
              <a:t>Spécialiste </a:t>
            </a:r>
            <a:r>
              <a:rPr sz="900" spc="-270" dirty="0">
                <a:solidFill>
                  <a:srgbClr val="3B465D"/>
                </a:solidFill>
                <a:latin typeface="Tahoma"/>
                <a:cs typeface="Tahoma"/>
              </a:rPr>
              <a:t> </a:t>
            </a:r>
            <a:r>
              <a:rPr sz="900" spc="-5" dirty="0">
                <a:solidFill>
                  <a:srgbClr val="3B465D"/>
                </a:solidFill>
                <a:latin typeface="Tahoma"/>
                <a:cs typeface="Tahoma"/>
              </a:rPr>
              <a:t>en</a:t>
            </a:r>
            <a:r>
              <a:rPr sz="900" spc="-60" dirty="0">
                <a:solidFill>
                  <a:srgbClr val="3B465D"/>
                </a:solidFill>
                <a:latin typeface="Tahoma"/>
                <a:cs typeface="Tahoma"/>
              </a:rPr>
              <a:t> </a:t>
            </a:r>
            <a:r>
              <a:rPr sz="900" spc="-5" dirty="0">
                <a:solidFill>
                  <a:srgbClr val="3B465D"/>
                </a:solidFill>
                <a:latin typeface="Tahoma"/>
                <a:cs typeface="Tahoma"/>
              </a:rPr>
              <a:t>intrusion</a:t>
            </a:r>
            <a:endParaRPr sz="900">
              <a:latin typeface="Tahoma"/>
              <a:cs typeface="Tahoma"/>
            </a:endParaRPr>
          </a:p>
        </p:txBody>
      </p:sp>
      <p:pic>
        <p:nvPicPr>
          <p:cNvPr id="16" name="object 16"/>
          <p:cNvPicPr/>
          <p:nvPr/>
        </p:nvPicPr>
        <p:blipFill>
          <a:blip r:embed="rId6" cstate="print"/>
          <a:stretch>
            <a:fillRect/>
          </a:stretch>
        </p:blipFill>
        <p:spPr>
          <a:xfrm>
            <a:off x="8810243" y="4873752"/>
            <a:ext cx="473964" cy="472440"/>
          </a:xfrm>
          <a:prstGeom prst="rect">
            <a:avLst/>
          </a:prstGeom>
        </p:spPr>
      </p:pic>
      <p:sp>
        <p:nvSpPr>
          <p:cNvPr id="17" name="object 17"/>
          <p:cNvSpPr txBox="1"/>
          <p:nvPr/>
        </p:nvSpPr>
        <p:spPr>
          <a:xfrm>
            <a:off x="8704833" y="5388609"/>
            <a:ext cx="687070" cy="300355"/>
          </a:xfrm>
          <a:prstGeom prst="rect">
            <a:avLst/>
          </a:prstGeom>
        </p:spPr>
        <p:txBody>
          <a:bodyPr vert="horz" wrap="square" lIns="0" tIns="12700" rIns="0" bIns="0" rtlCol="0">
            <a:spAutoFit/>
          </a:bodyPr>
          <a:lstStyle/>
          <a:p>
            <a:pPr marL="53340" marR="5080" indent="-41275">
              <a:lnSpc>
                <a:spcPct val="100000"/>
              </a:lnSpc>
              <a:spcBef>
                <a:spcPts val="100"/>
              </a:spcBef>
            </a:pPr>
            <a:r>
              <a:rPr sz="900" spc="-5" dirty="0">
                <a:solidFill>
                  <a:srgbClr val="3B465D"/>
                </a:solidFill>
                <a:latin typeface="Tahoma"/>
                <a:cs typeface="Tahoma"/>
              </a:rPr>
              <a:t>Expert</a:t>
            </a:r>
            <a:r>
              <a:rPr sz="900" spc="-50" dirty="0">
                <a:solidFill>
                  <a:srgbClr val="3B465D"/>
                </a:solidFill>
                <a:latin typeface="Tahoma"/>
                <a:cs typeface="Tahoma"/>
              </a:rPr>
              <a:t> </a:t>
            </a:r>
            <a:r>
              <a:rPr sz="900" spc="-5" dirty="0">
                <a:solidFill>
                  <a:srgbClr val="3B465D"/>
                </a:solidFill>
                <a:latin typeface="Tahoma"/>
                <a:cs typeface="Tahoma"/>
              </a:rPr>
              <a:t>en</a:t>
            </a:r>
            <a:r>
              <a:rPr sz="900" spc="-35" dirty="0">
                <a:solidFill>
                  <a:srgbClr val="3B465D"/>
                </a:solidFill>
                <a:latin typeface="Tahoma"/>
                <a:cs typeface="Tahoma"/>
              </a:rPr>
              <a:t> </a:t>
            </a:r>
            <a:r>
              <a:rPr sz="900" spc="-5" dirty="0">
                <a:solidFill>
                  <a:srgbClr val="3B465D"/>
                </a:solidFill>
                <a:latin typeface="Tahoma"/>
                <a:cs typeface="Tahoma"/>
              </a:rPr>
              <a:t>vol </a:t>
            </a:r>
            <a:r>
              <a:rPr sz="900" spc="-270" dirty="0">
                <a:solidFill>
                  <a:srgbClr val="3B465D"/>
                </a:solidFill>
                <a:latin typeface="Tahoma"/>
                <a:cs typeface="Tahoma"/>
              </a:rPr>
              <a:t> </a:t>
            </a:r>
            <a:r>
              <a:rPr sz="900" spc="-5" dirty="0">
                <a:solidFill>
                  <a:srgbClr val="3B465D"/>
                </a:solidFill>
                <a:latin typeface="Tahoma"/>
                <a:cs typeface="Tahoma"/>
              </a:rPr>
              <a:t>de</a:t>
            </a:r>
            <a:r>
              <a:rPr sz="900" spc="-45" dirty="0">
                <a:solidFill>
                  <a:srgbClr val="3B465D"/>
                </a:solidFill>
                <a:latin typeface="Tahoma"/>
                <a:cs typeface="Tahoma"/>
              </a:rPr>
              <a:t> </a:t>
            </a:r>
            <a:r>
              <a:rPr sz="900" spc="-5" dirty="0">
                <a:solidFill>
                  <a:srgbClr val="3B465D"/>
                </a:solidFill>
                <a:latin typeface="Tahoma"/>
                <a:cs typeface="Tahoma"/>
              </a:rPr>
              <a:t>données</a:t>
            </a:r>
            <a:endParaRPr sz="900">
              <a:latin typeface="Tahoma"/>
              <a:cs typeface="Tahoma"/>
            </a:endParaRPr>
          </a:p>
        </p:txBody>
      </p:sp>
      <p:pic>
        <p:nvPicPr>
          <p:cNvPr id="18" name="object 18"/>
          <p:cNvPicPr/>
          <p:nvPr/>
        </p:nvPicPr>
        <p:blipFill>
          <a:blip r:embed="rId6" cstate="print"/>
          <a:stretch>
            <a:fillRect/>
          </a:stretch>
        </p:blipFill>
        <p:spPr>
          <a:xfrm>
            <a:off x="8244840" y="5541264"/>
            <a:ext cx="472440" cy="472440"/>
          </a:xfrm>
          <a:prstGeom prst="rect">
            <a:avLst/>
          </a:prstGeom>
        </p:spPr>
      </p:pic>
      <p:sp>
        <p:nvSpPr>
          <p:cNvPr id="19" name="object 19"/>
          <p:cNvSpPr txBox="1"/>
          <p:nvPr/>
        </p:nvSpPr>
        <p:spPr>
          <a:xfrm>
            <a:off x="8265032" y="6013196"/>
            <a:ext cx="436880" cy="300355"/>
          </a:xfrm>
          <a:prstGeom prst="rect">
            <a:avLst/>
          </a:prstGeom>
        </p:spPr>
        <p:txBody>
          <a:bodyPr vert="horz" wrap="square" lIns="0" tIns="12700" rIns="0" bIns="0" rtlCol="0">
            <a:spAutoFit/>
          </a:bodyPr>
          <a:lstStyle/>
          <a:p>
            <a:pPr marL="58419">
              <a:lnSpc>
                <a:spcPct val="100000"/>
              </a:lnSpc>
              <a:spcBef>
                <a:spcPts val="100"/>
              </a:spcBef>
            </a:pPr>
            <a:r>
              <a:rPr sz="900" spc="-5" dirty="0">
                <a:solidFill>
                  <a:srgbClr val="3B465D"/>
                </a:solidFill>
                <a:latin typeface="Tahoma"/>
                <a:cs typeface="Tahoma"/>
              </a:rPr>
              <a:t>Admin</a:t>
            </a:r>
            <a:endParaRPr sz="900">
              <a:latin typeface="Tahoma"/>
              <a:cs typeface="Tahoma"/>
            </a:endParaRPr>
          </a:p>
          <a:p>
            <a:pPr marL="12700">
              <a:lnSpc>
                <a:spcPct val="100000"/>
              </a:lnSpc>
            </a:pPr>
            <a:r>
              <a:rPr sz="900" spc="-10" dirty="0">
                <a:solidFill>
                  <a:srgbClr val="3B465D"/>
                </a:solidFill>
                <a:latin typeface="Tahoma"/>
                <a:cs typeface="Tahoma"/>
              </a:rPr>
              <a:t>système</a:t>
            </a:r>
            <a:endParaRPr sz="900">
              <a:latin typeface="Tahoma"/>
              <a:cs typeface="Tahoma"/>
            </a:endParaRPr>
          </a:p>
        </p:txBody>
      </p:sp>
      <p:sp>
        <p:nvSpPr>
          <p:cNvPr id="20" name="object 20"/>
          <p:cNvSpPr txBox="1"/>
          <p:nvPr/>
        </p:nvSpPr>
        <p:spPr>
          <a:xfrm>
            <a:off x="8250173" y="4319142"/>
            <a:ext cx="464184" cy="177800"/>
          </a:xfrm>
          <a:prstGeom prst="rect">
            <a:avLst/>
          </a:prstGeom>
        </p:spPr>
        <p:txBody>
          <a:bodyPr vert="horz" wrap="square" lIns="0" tIns="12065" rIns="0" bIns="0" rtlCol="0">
            <a:spAutoFit/>
          </a:bodyPr>
          <a:lstStyle/>
          <a:p>
            <a:pPr marL="12700">
              <a:lnSpc>
                <a:spcPct val="100000"/>
              </a:lnSpc>
              <a:spcBef>
                <a:spcPts val="95"/>
              </a:spcBef>
            </a:pPr>
            <a:r>
              <a:rPr sz="1000" b="1" spc="-5" dirty="0">
                <a:solidFill>
                  <a:srgbClr val="3B465D"/>
                </a:solidFill>
                <a:latin typeface="Tahoma"/>
                <a:cs typeface="Tahoma"/>
              </a:rPr>
              <a:t>Affili</a:t>
            </a:r>
            <a:r>
              <a:rPr sz="1000" b="1" spc="-15" dirty="0">
                <a:solidFill>
                  <a:srgbClr val="3B465D"/>
                </a:solidFill>
                <a:latin typeface="Tahoma"/>
                <a:cs typeface="Tahoma"/>
              </a:rPr>
              <a:t>é</a:t>
            </a:r>
            <a:r>
              <a:rPr sz="1000" b="1" spc="-5" dirty="0">
                <a:solidFill>
                  <a:srgbClr val="3B465D"/>
                </a:solidFill>
                <a:latin typeface="Tahoma"/>
                <a:cs typeface="Tahoma"/>
              </a:rPr>
              <a:t>s</a:t>
            </a:r>
            <a:endParaRPr sz="1000">
              <a:latin typeface="Tahoma"/>
              <a:cs typeface="Tahoma"/>
            </a:endParaRPr>
          </a:p>
        </p:txBody>
      </p:sp>
      <p:pic>
        <p:nvPicPr>
          <p:cNvPr id="23" name="object 23"/>
          <p:cNvPicPr/>
          <p:nvPr/>
        </p:nvPicPr>
        <p:blipFill>
          <a:blip r:embed="rId7" cstate="print"/>
          <a:stretch>
            <a:fillRect/>
          </a:stretch>
        </p:blipFill>
        <p:spPr>
          <a:xfrm>
            <a:off x="8267526" y="1115567"/>
            <a:ext cx="3637902" cy="3918458"/>
          </a:xfrm>
          <a:prstGeom prst="rect">
            <a:avLst/>
          </a:prstGeom>
        </p:spPr>
      </p:pic>
      <p:sp>
        <p:nvSpPr>
          <p:cNvPr id="24" name="object 24"/>
          <p:cNvSpPr txBox="1"/>
          <p:nvPr/>
        </p:nvSpPr>
        <p:spPr>
          <a:xfrm>
            <a:off x="10271886" y="3794886"/>
            <a:ext cx="277495" cy="166370"/>
          </a:xfrm>
          <a:prstGeom prst="rect">
            <a:avLst/>
          </a:prstGeom>
        </p:spPr>
        <p:txBody>
          <a:bodyPr vert="horz" wrap="square" lIns="0" tIns="15875" rIns="0" bIns="0" rtlCol="0">
            <a:spAutoFit/>
          </a:bodyPr>
          <a:lstStyle/>
          <a:p>
            <a:pPr marL="12700">
              <a:lnSpc>
                <a:spcPct val="100000"/>
              </a:lnSpc>
              <a:spcBef>
                <a:spcPts val="125"/>
              </a:spcBef>
            </a:pPr>
            <a:r>
              <a:rPr sz="900" spc="5" dirty="0">
                <a:solidFill>
                  <a:srgbClr val="FFFFFF"/>
                </a:solidFill>
                <a:latin typeface="Tahoma"/>
                <a:cs typeface="Tahoma"/>
              </a:rPr>
              <a:t>Cible</a:t>
            </a:r>
            <a:endParaRPr sz="900">
              <a:latin typeface="Tahoma"/>
              <a:cs typeface="Tahoma"/>
            </a:endParaRPr>
          </a:p>
        </p:txBody>
      </p:sp>
      <p:sp>
        <p:nvSpPr>
          <p:cNvPr id="25" name="object 25"/>
          <p:cNvSpPr txBox="1"/>
          <p:nvPr/>
        </p:nvSpPr>
        <p:spPr>
          <a:xfrm>
            <a:off x="10950067" y="2779267"/>
            <a:ext cx="277495" cy="166370"/>
          </a:xfrm>
          <a:prstGeom prst="rect">
            <a:avLst/>
          </a:prstGeom>
        </p:spPr>
        <p:txBody>
          <a:bodyPr vert="horz" wrap="square" lIns="0" tIns="15875" rIns="0" bIns="0" rtlCol="0">
            <a:spAutoFit/>
          </a:bodyPr>
          <a:lstStyle/>
          <a:p>
            <a:pPr marL="12700">
              <a:lnSpc>
                <a:spcPct val="100000"/>
              </a:lnSpc>
              <a:spcBef>
                <a:spcPts val="125"/>
              </a:spcBef>
            </a:pPr>
            <a:r>
              <a:rPr sz="900" spc="5" dirty="0">
                <a:solidFill>
                  <a:srgbClr val="FFFFFF"/>
                </a:solidFill>
                <a:latin typeface="Tahoma"/>
                <a:cs typeface="Tahoma"/>
              </a:rPr>
              <a:t>Cible</a:t>
            </a:r>
            <a:endParaRPr sz="900">
              <a:latin typeface="Tahoma"/>
              <a:cs typeface="Tahoma"/>
            </a:endParaRPr>
          </a:p>
        </p:txBody>
      </p:sp>
      <p:sp>
        <p:nvSpPr>
          <p:cNvPr id="26" name="object 26"/>
          <p:cNvSpPr txBox="1"/>
          <p:nvPr/>
        </p:nvSpPr>
        <p:spPr>
          <a:xfrm>
            <a:off x="9718293" y="2691511"/>
            <a:ext cx="277495" cy="166370"/>
          </a:xfrm>
          <a:prstGeom prst="rect">
            <a:avLst/>
          </a:prstGeom>
        </p:spPr>
        <p:txBody>
          <a:bodyPr vert="horz" wrap="square" lIns="0" tIns="15875" rIns="0" bIns="0" rtlCol="0">
            <a:spAutoFit/>
          </a:bodyPr>
          <a:lstStyle/>
          <a:p>
            <a:pPr marL="12700">
              <a:lnSpc>
                <a:spcPct val="100000"/>
              </a:lnSpc>
              <a:spcBef>
                <a:spcPts val="125"/>
              </a:spcBef>
            </a:pPr>
            <a:r>
              <a:rPr sz="900" spc="5" dirty="0">
                <a:solidFill>
                  <a:srgbClr val="FFFFFF"/>
                </a:solidFill>
                <a:latin typeface="Tahoma"/>
                <a:cs typeface="Tahoma"/>
              </a:rPr>
              <a:t>Cible</a:t>
            </a:r>
            <a:endParaRPr sz="900">
              <a:latin typeface="Tahoma"/>
              <a:cs typeface="Tahoma"/>
            </a:endParaRPr>
          </a:p>
        </p:txBody>
      </p:sp>
      <p:sp>
        <p:nvSpPr>
          <p:cNvPr id="27" name="object 27"/>
          <p:cNvSpPr txBox="1"/>
          <p:nvPr/>
        </p:nvSpPr>
        <p:spPr>
          <a:xfrm>
            <a:off x="306323" y="1450847"/>
            <a:ext cx="5642655" cy="1444626"/>
          </a:xfrm>
          <a:prstGeom prst="rect">
            <a:avLst/>
          </a:prstGeom>
          <a:solidFill>
            <a:srgbClr val="E7E6E6"/>
          </a:solidFill>
        </p:spPr>
        <p:txBody>
          <a:bodyPr vert="horz" wrap="square" lIns="0" tIns="80645" rIns="0" bIns="0" rtlCol="0">
            <a:spAutoFit/>
          </a:bodyPr>
          <a:lstStyle>
            <a:defPPr>
              <a:defRPr lang="fr-FR"/>
            </a:defPPr>
            <a:lvl1pPr marL="107314">
              <a:lnSpc>
                <a:spcPts val="1825"/>
              </a:lnSpc>
              <a:spcBef>
                <a:spcPts val="635"/>
              </a:spcBef>
              <a:tabLst>
                <a:tab pos="394335" algn="l"/>
              </a:tabLst>
              <a:defRPr sz="1200" spc="-5">
                <a:solidFill>
                  <a:srgbClr val="003964"/>
                </a:solidFill>
                <a:latin typeface="Helvetica" panose="020B0504020202030204" pitchFamily="34" charset="0"/>
                <a:cs typeface="Tahoma"/>
              </a:defRPr>
            </a:lvl1pPr>
          </a:lstStyle>
          <a:p>
            <a:r>
              <a:rPr dirty="0"/>
              <a:t>Une première étape de Bitcoin mixing pour </a:t>
            </a:r>
            <a:r>
              <a:rPr dirty="0" err="1"/>
              <a:t>brouiller</a:t>
            </a:r>
            <a:r>
              <a:rPr dirty="0"/>
              <a:t> les</a:t>
            </a:r>
            <a:r>
              <a:rPr lang="fr-FR" dirty="0"/>
              <a:t> </a:t>
            </a:r>
            <a:r>
              <a:rPr dirty="0" err="1"/>
              <a:t>pistes</a:t>
            </a:r>
            <a:endParaRPr dirty="0"/>
          </a:p>
          <a:p>
            <a:r>
              <a:rPr dirty="0" err="1"/>
              <a:t>Puis</a:t>
            </a:r>
            <a:r>
              <a:rPr dirty="0"/>
              <a:t> blanchiment via des Money Mules au </a:t>
            </a:r>
            <a:r>
              <a:rPr dirty="0" err="1"/>
              <a:t>tarif</a:t>
            </a:r>
            <a:r>
              <a:rPr dirty="0"/>
              <a:t> </a:t>
            </a:r>
            <a:r>
              <a:rPr dirty="0" err="1"/>
              <a:t>élevé</a:t>
            </a:r>
            <a:r>
              <a:rPr lang="fr-FR" dirty="0"/>
              <a:t> </a:t>
            </a:r>
            <a:r>
              <a:rPr dirty="0"/>
              <a:t>(50% des fonds)</a:t>
            </a:r>
          </a:p>
          <a:p>
            <a:r>
              <a:rPr dirty="0"/>
              <a:t>Virements internationaux, achat/envoi/revente d’objets de luxes,  d’électronique…</a:t>
            </a:r>
          </a:p>
          <a:p>
            <a:r>
              <a:rPr dirty="0"/>
              <a:t>Les Money Mules sont le plus souvent des personnes lambda </a:t>
            </a:r>
            <a:r>
              <a:rPr dirty="0" err="1"/>
              <a:t>victimes</a:t>
            </a:r>
            <a:r>
              <a:rPr lang="fr-FR" dirty="0"/>
              <a:t> </a:t>
            </a:r>
            <a:r>
              <a:rPr dirty="0"/>
              <a:t>de chantage, de faux emplois, ou d’arnaques</a:t>
            </a:r>
          </a:p>
        </p:txBody>
      </p:sp>
      <p:sp>
        <p:nvSpPr>
          <p:cNvPr id="28" name="object 28"/>
          <p:cNvSpPr txBox="1"/>
          <p:nvPr/>
        </p:nvSpPr>
        <p:spPr>
          <a:xfrm>
            <a:off x="306324" y="966216"/>
            <a:ext cx="5039995" cy="402590"/>
          </a:xfrm>
          <a:prstGeom prst="rect">
            <a:avLst/>
          </a:prstGeom>
          <a:solidFill>
            <a:srgbClr val="24A43B"/>
          </a:solidFill>
          <a:ln w="12700">
            <a:solidFill>
              <a:srgbClr val="2E528F"/>
            </a:solidFill>
          </a:ln>
        </p:spPr>
        <p:txBody>
          <a:bodyPr vert="horz" wrap="square" lIns="0" tIns="48895" rIns="0" bIns="0" rtlCol="0">
            <a:spAutoFit/>
          </a:bodyPr>
          <a:lstStyle>
            <a:defPPr>
              <a:defRPr lang="fr-FR"/>
            </a:defPPr>
            <a:lvl1pPr marL="90805">
              <a:lnSpc>
                <a:spcPct val="100000"/>
              </a:lnSpc>
              <a:spcBef>
                <a:spcPts val="385"/>
              </a:spcBef>
              <a:defRPr b="1" spc="-5">
                <a:solidFill>
                  <a:srgbClr val="FFFFFF"/>
                </a:solidFill>
                <a:latin typeface="Calibri"/>
                <a:cs typeface="Calibri"/>
              </a:defRPr>
            </a:lvl1pPr>
          </a:lstStyle>
          <a:p>
            <a:r>
              <a:rPr dirty="0"/>
              <a:t>Groupe 5 : les blanchisseurs et mules</a:t>
            </a:r>
          </a:p>
        </p:txBody>
      </p:sp>
      <p:grpSp>
        <p:nvGrpSpPr>
          <p:cNvPr id="29" name="object 29"/>
          <p:cNvGrpSpPr/>
          <p:nvPr/>
        </p:nvGrpSpPr>
        <p:grpSpPr>
          <a:xfrm>
            <a:off x="782136" y="2322702"/>
            <a:ext cx="7921625" cy="3931285"/>
            <a:chOff x="782136" y="2322702"/>
            <a:chExt cx="7921625" cy="3931285"/>
          </a:xfrm>
        </p:grpSpPr>
        <p:pic>
          <p:nvPicPr>
            <p:cNvPr id="30" name="object 30"/>
            <p:cNvPicPr/>
            <p:nvPr/>
          </p:nvPicPr>
          <p:blipFill>
            <a:blip r:embed="rId8" cstate="print"/>
            <a:stretch>
              <a:fillRect/>
            </a:stretch>
          </p:blipFill>
          <p:spPr>
            <a:xfrm>
              <a:off x="782136" y="3461003"/>
              <a:ext cx="3263578" cy="1671473"/>
            </a:xfrm>
            <a:prstGeom prst="rect">
              <a:avLst/>
            </a:prstGeom>
          </p:spPr>
        </p:pic>
        <p:pic>
          <p:nvPicPr>
            <p:cNvPr id="31" name="object 31"/>
            <p:cNvPicPr/>
            <p:nvPr/>
          </p:nvPicPr>
          <p:blipFill>
            <a:blip r:embed="rId9" cstate="print"/>
            <a:stretch>
              <a:fillRect/>
            </a:stretch>
          </p:blipFill>
          <p:spPr>
            <a:xfrm>
              <a:off x="812204" y="5414506"/>
              <a:ext cx="3121113" cy="839298"/>
            </a:xfrm>
            <a:prstGeom prst="rect">
              <a:avLst/>
            </a:prstGeom>
          </p:spPr>
        </p:pic>
        <p:sp>
          <p:nvSpPr>
            <p:cNvPr id="32" name="object 32"/>
            <p:cNvSpPr/>
            <p:nvPr/>
          </p:nvSpPr>
          <p:spPr>
            <a:xfrm>
              <a:off x="794004" y="5350763"/>
              <a:ext cx="3179445" cy="411480"/>
            </a:xfrm>
            <a:custGeom>
              <a:avLst/>
              <a:gdLst/>
              <a:ahLst/>
              <a:cxnLst/>
              <a:rect l="l" t="t" r="r" b="b"/>
              <a:pathLst>
                <a:path w="3179445" h="411479">
                  <a:moveTo>
                    <a:pt x="0" y="411480"/>
                  </a:moveTo>
                  <a:lnTo>
                    <a:pt x="3179063" y="411480"/>
                  </a:lnTo>
                  <a:lnTo>
                    <a:pt x="3179063" y="0"/>
                  </a:lnTo>
                  <a:lnTo>
                    <a:pt x="0" y="0"/>
                  </a:lnTo>
                  <a:lnTo>
                    <a:pt x="0" y="411480"/>
                  </a:lnTo>
                  <a:close/>
                </a:path>
              </a:pathLst>
            </a:custGeom>
            <a:ln w="9524">
              <a:solidFill>
                <a:srgbClr val="44536A"/>
              </a:solidFill>
            </a:ln>
          </p:spPr>
          <p:txBody>
            <a:bodyPr wrap="square" lIns="0" tIns="0" rIns="0" bIns="0" rtlCol="0"/>
            <a:lstStyle/>
            <a:p>
              <a:endParaRPr/>
            </a:p>
          </p:txBody>
        </p:sp>
        <p:pic>
          <p:nvPicPr>
            <p:cNvPr id="33" name="object 33"/>
            <p:cNvPicPr/>
            <p:nvPr/>
          </p:nvPicPr>
          <p:blipFill>
            <a:blip r:embed="rId10" cstate="print"/>
            <a:stretch>
              <a:fillRect/>
            </a:stretch>
          </p:blipFill>
          <p:spPr>
            <a:xfrm>
              <a:off x="8229600" y="4658867"/>
              <a:ext cx="473964" cy="472440"/>
            </a:xfrm>
            <a:prstGeom prst="rect">
              <a:avLst/>
            </a:prstGeom>
          </p:spPr>
        </p:pic>
        <p:sp>
          <p:nvSpPr>
            <p:cNvPr id="34" name="object 34"/>
            <p:cNvSpPr/>
            <p:nvPr/>
          </p:nvSpPr>
          <p:spPr>
            <a:xfrm>
              <a:off x="5818631" y="2334767"/>
              <a:ext cx="2601595" cy="2601595"/>
            </a:xfrm>
            <a:custGeom>
              <a:avLst/>
              <a:gdLst/>
              <a:ahLst/>
              <a:cxnLst/>
              <a:rect l="l" t="t" r="r" b="b"/>
              <a:pathLst>
                <a:path w="2601595" h="2601595">
                  <a:moveTo>
                    <a:pt x="1300734" y="0"/>
                  </a:moveTo>
                  <a:lnTo>
                    <a:pt x="1251965" y="897"/>
                  </a:lnTo>
                  <a:lnTo>
                    <a:pt x="1203650" y="3567"/>
                  </a:lnTo>
                  <a:lnTo>
                    <a:pt x="1155820" y="7979"/>
                  </a:lnTo>
                  <a:lnTo>
                    <a:pt x="1108506" y="14101"/>
                  </a:lnTo>
                  <a:lnTo>
                    <a:pt x="1061740" y="21903"/>
                  </a:lnTo>
                  <a:lnTo>
                    <a:pt x="1015553" y="31352"/>
                  </a:lnTo>
                  <a:lnTo>
                    <a:pt x="969976" y="42417"/>
                  </a:lnTo>
                  <a:lnTo>
                    <a:pt x="925041" y="55066"/>
                  </a:lnTo>
                  <a:lnTo>
                    <a:pt x="880780" y="69269"/>
                  </a:lnTo>
                  <a:lnTo>
                    <a:pt x="837223" y="84994"/>
                  </a:lnTo>
                  <a:lnTo>
                    <a:pt x="794402" y="102209"/>
                  </a:lnTo>
                  <a:lnTo>
                    <a:pt x="752349" y="120883"/>
                  </a:lnTo>
                  <a:lnTo>
                    <a:pt x="711095" y="140984"/>
                  </a:lnTo>
                  <a:lnTo>
                    <a:pt x="670672" y="162482"/>
                  </a:lnTo>
                  <a:lnTo>
                    <a:pt x="631110" y="185344"/>
                  </a:lnTo>
                  <a:lnTo>
                    <a:pt x="592442" y="209540"/>
                  </a:lnTo>
                  <a:lnTo>
                    <a:pt x="554699" y="235037"/>
                  </a:lnTo>
                  <a:lnTo>
                    <a:pt x="517911" y="261805"/>
                  </a:lnTo>
                  <a:lnTo>
                    <a:pt x="482111" y="289812"/>
                  </a:lnTo>
                  <a:lnTo>
                    <a:pt x="447331" y="319026"/>
                  </a:lnTo>
                  <a:lnTo>
                    <a:pt x="413600" y="349417"/>
                  </a:lnTo>
                  <a:lnTo>
                    <a:pt x="380952" y="380952"/>
                  </a:lnTo>
                  <a:lnTo>
                    <a:pt x="349417" y="413600"/>
                  </a:lnTo>
                  <a:lnTo>
                    <a:pt x="319026" y="447331"/>
                  </a:lnTo>
                  <a:lnTo>
                    <a:pt x="289812" y="482111"/>
                  </a:lnTo>
                  <a:lnTo>
                    <a:pt x="261805" y="517911"/>
                  </a:lnTo>
                  <a:lnTo>
                    <a:pt x="235037" y="554699"/>
                  </a:lnTo>
                  <a:lnTo>
                    <a:pt x="209540" y="592442"/>
                  </a:lnTo>
                  <a:lnTo>
                    <a:pt x="185344" y="631110"/>
                  </a:lnTo>
                  <a:lnTo>
                    <a:pt x="162482" y="670672"/>
                  </a:lnTo>
                  <a:lnTo>
                    <a:pt x="140984" y="711095"/>
                  </a:lnTo>
                  <a:lnTo>
                    <a:pt x="120883" y="752349"/>
                  </a:lnTo>
                  <a:lnTo>
                    <a:pt x="102209" y="794402"/>
                  </a:lnTo>
                  <a:lnTo>
                    <a:pt x="84994" y="837223"/>
                  </a:lnTo>
                  <a:lnTo>
                    <a:pt x="69269" y="880780"/>
                  </a:lnTo>
                  <a:lnTo>
                    <a:pt x="55066" y="925041"/>
                  </a:lnTo>
                  <a:lnTo>
                    <a:pt x="42417" y="969976"/>
                  </a:lnTo>
                  <a:lnTo>
                    <a:pt x="31352" y="1015553"/>
                  </a:lnTo>
                  <a:lnTo>
                    <a:pt x="21903" y="1061740"/>
                  </a:lnTo>
                  <a:lnTo>
                    <a:pt x="14101" y="1108506"/>
                  </a:lnTo>
                  <a:lnTo>
                    <a:pt x="7979" y="1155820"/>
                  </a:lnTo>
                  <a:lnTo>
                    <a:pt x="3567" y="1203650"/>
                  </a:lnTo>
                  <a:lnTo>
                    <a:pt x="897" y="1251965"/>
                  </a:lnTo>
                  <a:lnTo>
                    <a:pt x="0" y="1300734"/>
                  </a:lnTo>
                  <a:lnTo>
                    <a:pt x="897" y="1349494"/>
                  </a:lnTo>
                  <a:lnTo>
                    <a:pt x="3567" y="1397801"/>
                  </a:lnTo>
                  <a:lnTo>
                    <a:pt x="7979" y="1445624"/>
                  </a:lnTo>
                  <a:lnTo>
                    <a:pt x="14101" y="1492932"/>
                  </a:lnTo>
                  <a:lnTo>
                    <a:pt x="21903" y="1539693"/>
                  </a:lnTo>
                  <a:lnTo>
                    <a:pt x="31352" y="1585876"/>
                  </a:lnTo>
                  <a:lnTo>
                    <a:pt x="42417" y="1631448"/>
                  </a:lnTo>
                  <a:lnTo>
                    <a:pt x="55066" y="1676379"/>
                  </a:lnTo>
                  <a:lnTo>
                    <a:pt x="69269" y="1720638"/>
                  </a:lnTo>
                  <a:lnTo>
                    <a:pt x="84994" y="1764192"/>
                  </a:lnTo>
                  <a:lnTo>
                    <a:pt x="102209" y="1807011"/>
                  </a:lnTo>
                  <a:lnTo>
                    <a:pt x="120883" y="1849063"/>
                  </a:lnTo>
                  <a:lnTo>
                    <a:pt x="140984" y="1890316"/>
                  </a:lnTo>
                  <a:lnTo>
                    <a:pt x="162482" y="1930739"/>
                  </a:lnTo>
                  <a:lnTo>
                    <a:pt x="185344" y="1970300"/>
                  </a:lnTo>
                  <a:lnTo>
                    <a:pt x="209540" y="2008969"/>
                  </a:lnTo>
                  <a:lnTo>
                    <a:pt x="235037" y="2046713"/>
                  </a:lnTo>
                  <a:lnTo>
                    <a:pt x="261805" y="2083501"/>
                  </a:lnTo>
                  <a:lnTo>
                    <a:pt x="289812" y="2119302"/>
                  </a:lnTo>
                  <a:lnTo>
                    <a:pt x="319026" y="2154085"/>
                  </a:lnTo>
                  <a:lnTo>
                    <a:pt x="349417" y="2187817"/>
                  </a:lnTo>
                  <a:lnTo>
                    <a:pt x="380952" y="2220467"/>
                  </a:lnTo>
                  <a:lnTo>
                    <a:pt x="413600" y="2252005"/>
                  </a:lnTo>
                  <a:lnTo>
                    <a:pt x="447331" y="2282398"/>
                  </a:lnTo>
                  <a:lnTo>
                    <a:pt x="482111" y="2311615"/>
                  </a:lnTo>
                  <a:lnTo>
                    <a:pt x="517911" y="2339624"/>
                  </a:lnTo>
                  <a:lnTo>
                    <a:pt x="554699" y="2366395"/>
                  </a:lnTo>
                  <a:lnTo>
                    <a:pt x="592442" y="2391895"/>
                  </a:lnTo>
                  <a:lnTo>
                    <a:pt x="631110" y="2416094"/>
                  </a:lnTo>
                  <a:lnTo>
                    <a:pt x="670672" y="2438959"/>
                  </a:lnTo>
                  <a:lnTo>
                    <a:pt x="711095" y="2460459"/>
                  </a:lnTo>
                  <a:lnTo>
                    <a:pt x="752349" y="2480564"/>
                  </a:lnTo>
                  <a:lnTo>
                    <a:pt x="794402" y="2499240"/>
                  </a:lnTo>
                  <a:lnTo>
                    <a:pt x="837223" y="2516458"/>
                  </a:lnTo>
                  <a:lnTo>
                    <a:pt x="880780" y="2532185"/>
                  </a:lnTo>
                  <a:lnTo>
                    <a:pt x="925041" y="2546391"/>
                  </a:lnTo>
                  <a:lnTo>
                    <a:pt x="969976" y="2559042"/>
                  </a:lnTo>
                  <a:lnTo>
                    <a:pt x="1015553" y="2570109"/>
                  </a:lnTo>
                  <a:lnTo>
                    <a:pt x="1061740" y="2579560"/>
                  </a:lnTo>
                  <a:lnTo>
                    <a:pt x="1108506" y="2587363"/>
                  </a:lnTo>
                  <a:lnTo>
                    <a:pt x="1155820" y="2593486"/>
                  </a:lnTo>
                  <a:lnTo>
                    <a:pt x="1203650" y="2597899"/>
                  </a:lnTo>
                  <a:lnTo>
                    <a:pt x="1251965" y="2600570"/>
                  </a:lnTo>
                  <a:lnTo>
                    <a:pt x="1300734" y="2601468"/>
                  </a:lnTo>
                  <a:lnTo>
                    <a:pt x="1349494" y="2600570"/>
                  </a:lnTo>
                  <a:lnTo>
                    <a:pt x="1397801" y="2597899"/>
                  </a:lnTo>
                  <a:lnTo>
                    <a:pt x="1445624" y="2593486"/>
                  </a:lnTo>
                  <a:lnTo>
                    <a:pt x="1492932" y="2587363"/>
                  </a:lnTo>
                  <a:lnTo>
                    <a:pt x="1539693" y="2579560"/>
                  </a:lnTo>
                  <a:lnTo>
                    <a:pt x="1585876" y="2570109"/>
                  </a:lnTo>
                  <a:lnTo>
                    <a:pt x="1631448" y="2559042"/>
                  </a:lnTo>
                  <a:lnTo>
                    <a:pt x="1676379" y="2546391"/>
                  </a:lnTo>
                  <a:lnTo>
                    <a:pt x="1720638" y="2532185"/>
                  </a:lnTo>
                  <a:lnTo>
                    <a:pt x="1764192" y="2516458"/>
                  </a:lnTo>
                  <a:lnTo>
                    <a:pt x="1807011" y="2499240"/>
                  </a:lnTo>
                  <a:lnTo>
                    <a:pt x="1849063" y="2480564"/>
                  </a:lnTo>
                  <a:lnTo>
                    <a:pt x="1890316" y="2460459"/>
                  </a:lnTo>
                  <a:lnTo>
                    <a:pt x="1930739" y="2438959"/>
                  </a:lnTo>
                  <a:lnTo>
                    <a:pt x="1970300" y="2416094"/>
                  </a:lnTo>
                  <a:lnTo>
                    <a:pt x="2008969" y="2391895"/>
                  </a:lnTo>
                  <a:lnTo>
                    <a:pt x="2046713" y="2366395"/>
                  </a:lnTo>
                  <a:lnTo>
                    <a:pt x="2083501" y="2339624"/>
                  </a:lnTo>
                  <a:lnTo>
                    <a:pt x="2119302" y="2311615"/>
                  </a:lnTo>
                  <a:lnTo>
                    <a:pt x="2154085" y="2282398"/>
                  </a:lnTo>
                  <a:lnTo>
                    <a:pt x="2187817" y="2252005"/>
                  </a:lnTo>
                  <a:lnTo>
                    <a:pt x="2220467" y="2220468"/>
                  </a:lnTo>
                  <a:lnTo>
                    <a:pt x="2252005" y="2187817"/>
                  </a:lnTo>
                  <a:lnTo>
                    <a:pt x="2282398" y="2154085"/>
                  </a:lnTo>
                  <a:lnTo>
                    <a:pt x="2311615" y="2119302"/>
                  </a:lnTo>
                  <a:lnTo>
                    <a:pt x="2339624" y="2083501"/>
                  </a:lnTo>
                  <a:lnTo>
                    <a:pt x="2366395" y="2046713"/>
                  </a:lnTo>
                  <a:lnTo>
                    <a:pt x="2391895" y="2008969"/>
                  </a:lnTo>
                  <a:lnTo>
                    <a:pt x="2416094" y="1970300"/>
                  </a:lnTo>
                  <a:lnTo>
                    <a:pt x="2438959" y="1930739"/>
                  </a:lnTo>
                  <a:lnTo>
                    <a:pt x="2460459" y="1890316"/>
                  </a:lnTo>
                  <a:lnTo>
                    <a:pt x="2480564" y="1849063"/>
                  </a:lnTo>
                  <a:lnTo>
                    <a:pt x="2499240" y="1807011"/>
                  </a:lnTo>
                  <a:lnTo>
                    <a:pt x="2516458" y="1764192"/>
                  </a:lnTo>
                  <a:lnTo>
                    <a:pt x="2532185" y="1720638"/>
                  </a:lnTo>
                  <a:lnTo>
                    <a:pt x="2546391" y="1676379"/>
                  </a:lnTo>
                  <a:lnTo>
                    <a:pt x="2559042" y="1631448"/>
                  </a:lnTo>
                  <a:lnTo>
                    <a:pt x="2570109" y="1585876"/>
                  </a:lnTo>
                  <a:lnTo>
                    <a:pt x="2579560" y="1539693"/>
                  </a:lnTo>
                  <a:lnTo>
                    <a:pt x="2587363" y="1492932"/>
                  </a:lnTo>
                  <a:lnTo>
                    <a:pt x="2593486" y="1445624"/>
                  </a:lnTo>
                  <a:lnTo>
                    <a:pt x="2597899" y="1397801"/>
                  </a:lnTo>
                  <a:lnTo>
                    <a:pt x="2600570" y="1349494"/>
                  </a:lnTo>
                  <a:lnTo>
                    <a:pt x="2601467" y="1300734"/>
                  </a:lnTo>
                  <a:lnTo>
                    <a:pt x="2600570" y="1251965"/>
                  </a:lnTo>
                  <a:lnTo>
                    <a:pt x="2597899" y="1203650"/>
                  </a:lnTo>
                  <a:lnTo>
                    <a:pt x="2593486" y="1155820"/>
                  </a:lnTo>
                  <a:lnTo>
                    <a:pt x="2587363" y="1108506"/>
                  </a:lnTo>
                  <a:lnTo>
                    <a:pt x="2579560" y="1061740"/>
                  </a:lnTo>
                  <a:lnTo>
                    <a:pt x="2570109" y="1015553"/>
                  </a:lnTo>
                  <a:lnTo>
                    <a:pt x="2559042" y="969976"/>
                  </a:lnTo>
                  <a:lnTo>
                    <a:pt x="2546391" y="925041"/>
                  </a:lnTo>
                  <a:lnTo>
                    <a:pt x="2532185" y="880780"/>
                  </a:lnTo>
                  <a:lnTo>
                    <a:pt x="2516458" y="837223"/>
                  </a:lnTo>
                  <a:lnTo>
                    <a:pt x="2499240" y="794402"/>
                  </a:lnTo>
                  <a:lnTo>
                    <a:pt x="2480564" y="752349"/>
                  </a:lnTo>
                  <a:lnTo>
                    <a:pt x="2460459" y="711095"/>
                  </a:lnTo>
                  <a:lnTo>
                    <a:pt x="2438959" y="670672"/>
                  </a:lnTo>
                  <a:lnTo>
                    <a:pt x="2416094" y="631110"/>
                  </a:lnTo>
                  <a:lnTo>
                    <a:pt x="2391895" y="592442"/>
                  </a:lnTo>
                  <a:lnTo>
                    <a:pt x="2366395" y="554699"/>
                  </a:lnTo>
                  <a:lnTo>
                    <a:pt x="2339624" y="517911"/>
                  </a:lnTo>
                  <a:lnTo>
                    <a:pt x="2311615" y="482111"/>
                  </a:lnTo>
                  <a:lnTo>
                    <a:pt x="2282398" y="447331"/>
                  </a:lnTo>
                  <a:lnTo>
                    <a:pt x="2252005" y="413600"/>
                  </a:lnTo>
                  <a:lnTo>
                    <a:pt x="2220467" y="380952"/>
                  </a:lnTo>
                  <a:lnTo>
                    <a:pt x="2187817" y="349417"/>
                  </a:lnTo>
                  <a:lnTo>
                    <a:pt x="2154085" y="319026"/>
                  </a:lnTo>
                  <a:lnTo>
                    <a:pt x="2119302" y="289812"/>
                  </a:lnTo>
                  <a:lnTo>
                    <a:pt x="2083501" y="261805"/>
                  </a:lnTo>
                  <a:lnTo>
                    <a:pt x="2046713" y="235037"/>
                  </a:lnTo>
                  <a:lnTo>
                    <a:pt x="2008969" y="209540"/>
                  </a:lnTo>
                  <a:lnTo>
                    <a:pt x="1970300" y="185344"/>
                  </a:lnTo>
                  <a:lnTo>
                    <a:pt x="1930739" y="162482"/>
                  </a:lnTo>
                  <a:lnTo>
                    <a:pt x="1890316" y="140984"/>
                  </a:lnTo>
                  <a:lnTo>
                    <a:pt x="1849063" y="120883"/>
                  </a:lnTo>
                  <a:lnTo>
                    <a:pt x="1807011" y="102209"/>
                  </a:lnTo>
                  <a:lnTo>
                    <a:pt x="1764192" y="84994"/>
                  </a:lnTo>
                  <a:lnTo>
                    <a:pt x="1720638" y="69269"/>
                  </a:lnTo>
                  <a:lnTo>
                    <a:pt x="1676379" y="55066"/>
                  </a:lnTo>
                  <a:lnTo>
                    <a:pt x="1631448" y="42417"/>
                  </a:lnTo>
                  <a:lnTo>
                    <a:pt x="1585876" y="31352"/>
                  </a:lnTo>
                  <a:lnTo>
                    <a:pt x="1539693" y="21903"/>
                  </a:lnTo>
                  <a:lnTo>
                    <a:pt x="1492932" y="14101"/>
                  </a:lnTo>
                  <a:lnTo>
                    <a:pt x="1445624" y="7979"/>
                  </a:lnTo>
                  <a:lnTo>
                    <a:pt x="1397801" y="3567"/>
                  </a:lnTo>
                  <a:lnTo>
                    <a:pt x="1349494" y="897"/>
                  </a:lnTo>
                  <a:lnTo>
                    <a:pt x="1300734" y="0"/>
                  </a:lnTo>
                  <a:close/>
                </a:path>
              </a:pathLst>
            </a:custGeom>
            <a:solidFill>
              <a:srgbClr val="FFFFFF"/>
            </a:solidFill>
          </p:spPr>
          <p:txBody>
            <a:bodyPr wrap="square" lIns="0" tIns="0" rIns="0" bIns="0" rtlCol="0"/>
            <a:lstStyle/>
            <a:p>
              <a:endParaRPr/>
            </a:p>
          </p:txBody>
        </p:sp>
        <p:sp>
          <p:nvSpPr>
            <p:cNvPr id="35" name="object 35"/>
            <p:cNvSpPr/>
            <p:nvPr/>
          </p:nvSpPr>
          <p:spPr>
            <a:xfrm>
              <a:off x="5818631" y="2334767"/>
              <a:ext cx="2601595" cy="2601595"/>
            </a:xfrm>
            <a:custGeom>
              <a:avLst/>
              <a:gdLst/>
              <a:ahLst/>
              <a:cxnLst/>
              <a:rect l="l" t="t" r="r" b="b"/>
              <a:pathLst>
                <a:path w="2601595" h="2601595">
                  <a:moveTo>
                    <a:pt x="0" y="1300734"/>
                  </a:moveTo>
                  <a:lnTo>
                    <a:pt x="897" y="1251965"/>
                  </a:lnTo>
                  <a:lnTo>
                    <a:pt x="3567" y="1203650"/>
                  </a:lnTo>
                  <a:lnTo>
                    <a:pt x="7979" y="1155820"/>
                  </a:lnTo>
                  <a:lnTo>
                    <a:pt x="14101" y="1108506"/>
                  </a:lnTo>
                  <a:lnTo>
                    <a:pt x="21903" y="1061740"/>
                  </a:lnTo>
                  <a:lnTo>
                    <a:pt x="31352" y="1015553"/>
                  </a:lnTo>
                  <a:lnTo>
                    <a:pt x="42417" y="969976"/>
                  </a:lnTo>
                  <a:lnTo>
                    <a:pt x="55066" y="925041"/>
                  </a:lnTo>
                  <a:lnTo>
                    <a:pt x="69269" y="880780"/>
                  </a:lnTo>
                  <a:lnTo>
                    <a:pt x="84994" y="837223"/>
                  </a:lnTo>
                  <a:lnTo>
                    <a:pt x="102209" y="794402"/>
                  </a:lnTo>
                  <a:lnTo>
                    <a:pt x="120883" y="752349"/>
                  </a:lnTo>
                  <a:lnTo>
                    <a:pt x="140984" y="711095"/>
                  </a:lnTo>
                  <a:lnTo>
                    <a:pt x="162482" y="670672"/>
                  </a:lnTo>
                  <a:lnTo>
                    <a:pt x="185344" y="631110"/>
                  </a:lnTo>
                  <a:lnTo>
                    <a:pt x="209540" y="592442"/>
                  </a:lnTo>
                  <a:lnTo>
                    <a:pt x="235037" y="554699"/>
                  </a:lnTo>
                  <a:lnTo>
                    <a:pt x="261805" y="517911"/>
                  </a:lnTo>
                  <a:lnTo>
                    <a:pt x="289812" y="482111"/>
                  </a:lnTo>
                  <a:lnTo>
                    <a:pt x="319026" y="447331"/>
                  </a:lnTo>
                  <a:lnTo>
                    <a:pt x="349417" y="413600"/>
                  </a:lnTo>
                  <a:lnTo>
                    <a:pt x="380952" y="380952"/>
                  </a:lnTo>
                  <a:lnTo>
                    <a:pt x="413600" y="349417"/>
                  </a:lnTo>
                  <a:lnTo>
                    <a:pt x="447331" y="319026"/>
                  </a:lnTo>
                  <a:lnTo>
                    <a:pt x="482111" y="289812"/>
                  </a:lnTo>
                  <a:lnTo>
                    <a:pt x="517911" y="261805"/>
                  </a:lnTo>
                  <a:lnTo>
                    <a:pt x="554699" y="235037"/>
                  </a:lnTo>
                  <a:lnTo>
                    <a:pt x="592442" y="209540"/>
                  </a:lnTo>
                  <a:lnTo>
                    <a:pt x="631110" y="185344"/>
                  </a:lnTo>
                  <a:lnTo>
                    <a:pt x="670672" y="162482"/>
                  </a:lnTo>
                  <a:lnTo>
                    <a:pt x="711095" y="140984"/>
                  </a:lnTo>
                  <a:lnTo>
                    <a:pt x="752349" y="120883"/>
                  </a:lnTo>
                  <a:lnTo>
                    <a:pt x="794402" y="102209"/>
                  </a:lnTo>
                  <a:lnTo>
                    <a:pt x="837223" y="84994"/>
                  </a:lnTo>
                  <a:lnTo>
                    <a:pt x="880780" y="69269"/>
                  </a:lnTo>
                  <a:lnTo>
                    <a:pt x="925041" y="55066"/>
                  </a:lnTo>
                  <a:lnTo>
                    <a:pt x="969976" y="42417"/>
                  </a:lnTo>
                  <a:lnTo>
                    <a:pt x="1015553" y="31352"/>
                  </a:lnTo>
                  <a:lnTo>
                    <a:pt x="1061740" y="21903"/>
                  </a:lnTo>
                  <a:lnTo>
                    <a:pt x="1108506" y="14101"/>
                  </a:lnTo>
                  <a:lnTo>
                    <a:pt x="1155820" y="7979"/>
                  </a:lnTo>
                  <a:lnTo>
                    <a:pt x="1203650" y="3567"/>
                  </a:lnTo>
                  <a:lnTo>
                    <a:pt x="1251965" y="897"/>
                  </a:lnTo>
                  <a:lnTo>
                    <a:pt x="1300734" y="0"/>
                  </a:lnTo>
                  <a:lnTo>
                    <a:pt x="1349494" y="897"/>
                  </a:lnTo>
                  <a:lnTo>
                    <a:pt x="1397801" y="3567"/>
                  </a:lnTo>
                  <a:lnTo>
                    <a:pt x="1445624" y="7979"/>
                  </a:lnTo>
                  <a:lnTo>
                    <a:pt x="1492932" y="14101"/>
                  </a:lnTo>
                  <a:lnTo>
                    <a:pt x="1539693" y="21903"/>
                  </a:lnTo>
                  <a:lnTo>
                    <a:pt x="1585876" y="31352"/>
                  </a:lnTo>
                  <a:lnTo>
                    <a:pt x="1631448" y="42417"/>
                  </a:lnTo>
                  <a:lnTo>
                    <a:pt x="1676379" y="55066"/>
                  </a:lnTo>
                  <a:lnTo>
                    <a:pt x="1720638" y="69269"/>
                  </a:lnTo>
                  <a:lnTo>
                    <a:pt x="1764192" y="84994"/>
                  </a:lnTo>
                  <a:lnTo>
                    <a:pt x="1807011" y="102209"/>
                  </a:lnTo>
                  <a:lnTo>
                    <a:pt x="1849063" y="120883"/>
                  </a:lnTo>
                  <a:lnTo>
                    <a:pt x="1890316" y="140984"/>
                  </a:lnTo>
                  <a:lnTo>
                    <a:pt x="1930739" y="162482"/>
                  </a:lnTo>
                  <a:lnTo>
                    <a:pt x="1970300" y="185344"/>
                  </a:lnTo>
                  <a:lnTo>
                    <a:pt x="2008969" y="209540"/>
                  </a:lnTo>
                  <a:lnTo>
                    <a:pt x="2046713" y="235037"/>
                  </a:lnTo>
                  <a:lnTo>
                    <a:pt x="2083501" y="261805"/>
                  </a:lnTo>
                  <a:lnTo>
                    <a:pt x="2119302" y="289812"/>
                  </a:lnTo>
                  <a:lnTo>
                    <a:pt x="2154085" y="319026"/>
                  </a:lnTo>
                  <a:lnTo>
                    <a:pt x="2187817" y="349417"/>
                  </a:lnTo>
                  <a:lnTo>
                    <a:pt x="2220467" y="380952"/>
                  </a:lnTo>
                  <a:lnTo>
                    <a:pt x="2252005" y="413600"/>
                  </a:lnTo>
                  <a:lnTo>
                    <a:pt x="2282398" y="447331"/>
                  </a:lnTo>
                  <a:lnTo>
                    <a:pt x="2311615" y="482111"/>
                  </a:lnTo>
                  <a:lnTo>
                    <a:pt x="2339624" y="517911"/>
                  </a:lnTo>
                  <a:lnTo>
                    <a:pt x="2366395" y="554699"/>
                  </a:lnTo>
                  <a:lnTo>
                    <a:pt x="2391895" y="592442"/>
                  </a:lnTo>
                  <a:lnTo>
                    <a:pt x="2416094" y="631110"/>
                  </a:lnTo>
                  <a:lnTo>
                    <a:pt x="2438959" y="670672"/>
                  </a:lnTo>
                  <a:lnTo>
                    <a:pt x="2460459" y="711095"/>
                  </a:lnTo>
                  <a:lnTo>
                    <a:pt x="2480564" y="752349"/>
                  </a:lnTo>
                  <a:lnTo>
                    <a:pt x="2499240" y="794402"/>
                  </a:lnTo>
                  <a:lnTo>
                    <a:pt x="2516458" y="837223"/>
                  </a:lnTo>
                  <a:lnTo>
                    <a:pt x="2532185" y="880780"/>
                  </a:lnTo>
                  <a:lnTo>
                    <a:pt x="2546391" y="925041"/>
                  </a:lnTo>
                  <a:lnTo>
                    <a:pt x="2559042" y="969976"/>
                  </a:lnTo>
                  <a:lnTo>
                    <a:pt x="2570109" y="1015553"/>
                  </a:lnTo>
                  <a:lnTo>
                    <a:pt x="2579560" y="1061740"/>
                  </a:lnTo>
                  <a:lnTo>
                    <a:pt x="2587363" y="1108506"/>
                  </a:lnTo>
                  <a:lnTo>
                    <a:pt x="2593486" y="1155820"/>
                  </a:lnTo>
                  <a:lnTo>
                    <a:pt x="2597899" y="1203650"/>
                  </a:lnTo>
                  <a:lnTo>
                    <a:pt x="2600570" y="1251965"/>
                  </a:lnTo>
                  <a:lnTo>
                    <a:pt x="2601467" y="1300734"/>
                  </a:lnTo>
                  <a:lnTo>
                    <a:pt x="2600570" y="1349494"/>
                  </a:lnTo>
                  <a:lnTo>
                    <a:pt x="2597899" y="1397801"/>
                  </a:lnTo>
                  <a:lnTo>
                    <a:pt x="2593486" y="1445624"/>
                  </a:lnTo>
                  <a:lnTo>
                    <a:pt x="2587363" y="1492932"/>
                  </a:lnTo>
                  <a:lnTo>
                    <a:pt x="2579560" y="1539693"/>
                  </a:lnTo>
                  <a:lnTo>
                    <a:pt x="2570109" y="1585876"/>
                  </a:lnTo>
                  <a:lnTo>
                    <a:pt x="2559042" y="1631448"/>
                  </a:lnTo>
                  <a:lnTo>
                    <a:pt x="2546391" y="1676379"/>
                  </a:lnTo>
                  <a:lnTo>
                    <a:pt x="2532185" y="1720638"/>
                  </a:lnTo>
                  <a:lnTo>
                    <a:pt x="2516458" y="1764192"/>
                  </a:lnTo>
                  <a:lnTo>
                    <a:pt x="2499240" y="1807011"/>
                  </a:lnTo>
                  <a:lnTo>
                    <a:pt x="2480564" y="1849063"/>
                  </a:lnTo>
                  <a:lnTo>
                    <a:pt x="2460459" y="1890316"/>
                  </a:lnTo>
                  <a:lnTo>
                    <a:pt x="2438959" y="1930739"/>
                  </a:lnTo>
                  <a:lnTo>
                    <a:pt x="2416094" y="1970300"/>
                  </a:lnTo>
                  <a:lnTo>
                    <a:pt x="2391895" y="2008969"/>
                  </a:lnTo>
                  <a:lnTo>
                    <a:pt x="2366395" y="2046713"/>
                  </a:lnTo>
                  <a:lnTo>
                    <a:pt x="2339624" y="2083501"/>
                  </a:lnTo>
                  <a:lnTo>
                    <a:pt x="2311615" y="2119302"/>
                  </a:lnTo>
                  <a:lnTo>
                    <a:pt x="2282398" y="2154085"/>
                  </a:lnTo>
                  <a:lnTo>
                    <a:pt x="2252005" y="2187817"/>
                  </a:lnTo>
                  <a:lnTo>
                    <a:pt x="2220467" y="2220468"/>
                  </a:lnTo>
                  <a:lnTo>
                    <a:pt x="2187817" y="2252005"/>
                  </a:lnTo>
                  <a:lnTo>
                    <a:pt x="2154085" y="2282398"/>
                  </a:lnTo>
                  <a:lnTo>
                    <a:pt x="2119302" y="2311615"/>
                  </a:lnTo>
                  <a:lnTo>
                    <a:pt x="2083501" y="2339624"/>
                  </a:lnTo>
                  <a:lnTo>
                    <a:pt x="2046713" y="2366395"/>
                  </a:lnTo>
                  <a:lnTo>
                    <a:pt x="2008969" y="2391895"/>
                  </a:lnTo>
                  <a:lnTo>
                    <a:pt x="1970300" y="2416094"/>
                  </a:lnTo>
                  <a:lnTo>
                    <a:pt x="1930739" y="2438959"/>
                  </a:lnTo>
                  <a:lnTo>
                    <a:pt x="1890316" y="2460459"/>
                  </a:lnTo>
                  <a:lnTo>
                    <a:pt x="1849063" y="2480564"/>
                  </a:lnTo>
                  <a:lnTo>
                    <a:pt x="1807011" y="2499240"/>
                  </a:lnTo>
                  <a:lnTo>
                    <a:pt x="1764192" y="2516458"/>
                  </a:lnTo>
                  <a:lnTo>
                    <a:pt x="1720638" y="2532185"/>
                  </a:lnTo>
                  <a:lnTo>
                    <a:pt x="1676379" y="2546391"/>
                  </a:lnTo>
                  <a:lnTo>
                    <a:pt x="1631448" y="2559042"/>
                  </a:lnTo>
                  <a:lnTo>
                    <a:pt x="1585876" y="2570109"/>
                  </a:lnTo>
                  <a:lnTo>
                    <a:pt x="1539693" y="2579560"/>
                  </a:lnTo>
                  <a:lnTo>
                    <a:pt x="1492932" y="2587363"/>
                  </a:lnTo>
                  <a:lnTo>
                    <a:pt x="1445624" y="2593486"/>
                  </a:lnTo>
                  <a:lnTo>
                    <a:pt x="1397801" y="2597899"/>
                  </a:lnTo>
                  <a:lnTo>
                    <a:pt x="1349494" y="2600570"/>
                  </a:lnTo>
                  <a:lnTo>
                    <a:pt x="1300734" y="2601468"/>
                  </a:lnTo>
                  <a:lnTo>
                    <a:pt x="1251965" y="2600570"/>
                  </a:lnTo>
                  <a:lnTo>
                    <a:pt x="1203650" y="2597899"/>
                  </a:lnTo>
                  <a:lnTo>
                    <a:pt x="1155820" y="2593486"/>
                  </a:lnTo>
                  <a:lnTo>
                    <a:pt x="1108506" y="2587363"/>
                  </a:lnTo>
                  <a:lnTo>
                    <a:pt x="1061740" y="2579560"/>
                  </a:lnTo>
                  <a:lnTo>
                    <a:pt x="1015553" y="2570109"/>
                  </a:lnTo>
                  <a:lnTo>
                    <a:pt x="969976" y="2559042"/>
                  </a:lnTo>
                  <a:lnTo>
                    <a:pt x="925041" y="2546391"/>
                  </a:lnTo>
                  <a:lnTo>
                    <a:pt x="880780" y="2532185"/>
                  </a:lnTo>
                  <a:lnTo>
                    <a:pt x="837223" y="2516458"/>
                  </a:lnTo>
                  <a:lnTo>
                    <a:pt x="794402" y="2499240"/>
                  </a:lnTo>
                  <a:lnTo>
                    <a:pt x="752349" y="2480564"/>
                  </a:lnTo>
                  <a:lnTo>
                    <a:pt x="711095" y="2460459"/>
                  </a:lnTo>
                  <a:lnTo>
                    <a:pt x="670672" y="2438959"/>
                  </a:lnTo>
                  <a:lnTo>
                    <a:pt x="631110" y="2416094"/>
                  </a:lnTo>
                  <a:lnTo>
                    <a:pt x="592442" y="2391895"/>
                  </a:lnTo>
                  <a:lnTo>
                    <a:pt x="554699" y="2366395"/>
                  </a:lnTo>
                  <a:lnTo>
                    <a:pt x="517911" y="2339624"/>
                  </a:lnTo>
                  <a:lnTo>
                    <a:pt x="482111" y="2311615"/>
                  </a:lnTo>
                  <a:lnTo>
                    <a:pt x="447331" y="2282398"/>
                  </a:lnTo>
                  <a:lnTo>
                    <a:pt x="413600" y="2252005"/>
                  </a:lnTo>
                  <a:lnTo>
                    <a:pt x="380952" y="2220467"/>
                  </a:lnTo>
                  <a:lnTo>
                    <a:pt x="349417" y="2187817"/>
                  </a:lnTo>
                  <a:lnTo>
                    <a:pt x="319026" y="2154085"/>
                  </a:lnTo>
                  <a:lnTo>
                    <a:pt x="289812" y="2119302"/>
                  </a:lnTo>
                  <a:lnTo>
                    <a:pt x="261805" y="2083501"/>
                  </a:lnTo>
                  <a:lnTo>
                    <a:pt x="235037" y="2046713"/>
                  </a:lnTo>
                  <a:lnTo>
                    <a:pt x="209540" y="2008969"/>
                  </a:lnTo>
                  <a:lnTo>
                    <a:pt x="185344" y="1970300"/>
                  </a:lnTo>
                  <a:lnTo>
                    <a:pt x="162482" y="1930739"/>
                  </a:lnTo>
                  <a:lnTo>
                    <a:pt x="140984" y="1890316"/>
                  </a:lnTo>
                  <a:lnTo>
                    <a:pt x="120883" y="1849063"/>
                  </a:lnTo>
                  <a:lnTo>
                    <a:pt x="102209" y="1807011"/>
                  </a:lnTo>
                  <a:lnTo>
                    <a:pt x="84994" y="1764192"/>
                  </a:lnTo>
                  <a:lnTo>
                    <a:pt x="69269" y="1720638"/>
                  </a:lnTo>
                  <a:lnTo>
                    <a:pt x="55066" y="1676379"/>
                  </a:lnTo>
                  <a:lnTo>
                    <a:pt x="42417" y="1631448"/>
                  </a:lnTo>
                  <a:lnTo>
                    <a:pt x="31352" y="1585876"/>
                  </a:lnTo>
                  <a:lnTo>
                    <a:pt x="21903" y="1539693"/>
                  </a:lnTo>
                  <a:lnTo>
                    <a:pt x="14101" y="1492932"/>
                  </a:lnTo>
                  <a:lnTo>
                    <a:pt x="7979" y="1445624"/>
                  </a:lnTo>
                  <a:lnTo>
                    <a:pt x="3567" y="1397801"/>
                  </a:lnTo>
                  <a:lnTo>
                    <a:pt x="897" y="1349494"/>
                  </a:lnTo>
                  <a:lnTo>
                    <a:pt x="0" y="1300734"/>
                  </a:lnTo>
                  <a:close/>
                </a:path>
              </a:pathLst>
            </a:custGeom>
            <a:ln w="24033">
              <a:solidFill>
                <a:srgbClr val="3B465D"/>
              </a:solidFill>
            </a:ln>
          </p:spPr>
          <p:txBody>
            <a:bodyPr wrap="square" lIns="0" tIns="0" rIns="0" bIns="0" rtlCol="0"/>
            <a:lstStyle/>
            <a:p>
              <a:endParaRPr/>
            </a:p>
          </p:txBody>
        </p:sp>
        <p:pic>
          <p:nvPicPr>
            <p:cNvPr id="36" name="object 36"/>
            <p:cNvPicPr/>
            <p:nvPr/>
          </p:nvPicPr>
          <p:blipFill>
            <a:blip r:embed="rId11" cstate="print"/>
            <a:stretch>
              <a:fillRect/>
            </a:stretch>
          </p:blipFill>
          <p:spPr>
            <a:xfrm>
              <a:off x="6231636" y="3648455"/>
              <a:ext cx="466343" cy="467868"/>
            </a:xfrm>
            <a:prstGeom prst="rect">
              <a:avLst/>
            </a:prstGeom>
          </p:spPr>
        </p:pic>
      </p:grpSp>
      <p:sp>
        <p:nvSpPr>
          <p:cNvPr id="37" name="object 37"/>
          <p:cNvSpPr txBox="1"/>
          <p:nvPr/>
        </p:nvSpPr>
        <p:spPr>
          <a:xfrm>
            <a:off x="6027165" y="4156659"/>
            <a:ext cx="878205" cy="295910"/>
          </a:xfrm>
          <a:prstGeom prst="rect">
            <a:avLst/>
          </a:prstGeom>
        </p:spPr>
        <p:txBody>
          <a:bodyPr vert="horz" wrap="square" lIns="0" tIns="11430" rIns="0" bIns="0" rtlCol="0">
            <a:spAutoFit/>
          </a:bodyPr>
          <a:lstStyle/>
          <a:p>
            <a:pPr algn="ctr">
              <a:lnSpc>
                <a:spcPct val="100000"/>
              </a:lnSpc>
              <a:spcBef>
                <a:spcPts val="90"/>
              </a:spcBef>
            </a:pPr>
            <a:r>
              <a:rPr sz="900" spc="-5" dirty="0">
                <a:solidFill>
                  <a:srgbClr val="3B465D"/>
                </a:solidFill>
                <a:latin typeface="Tahoma"/>
                <a:cs typeface="Tahoma"/>
              </a:rPr>
              <a:t>Maître</a:t>
            </a:r>
            <a:r>
              <a:rPr sz="900" spc="-45" dirty="0">
                <a:solidFill>
                  <a:srgbClr val="3B465D"/>
                </a:solidFill>
                <a:latin typeface="Tahoma"/>
                <a:cs typeface="Tahoma"/>
              </a:rPr>
              <a:t> </a:t>
            </a:r>
            <a:r>
              <a:rPr sz="900" spc="-10" dirty="0">
                <a:solidFill>
                  <a:srgbClr val="3B465D"/>
                </a:solidFill>
                <a:latin typeface="Tahoma"/>
                <a:cs typeface="Tahoma"/>
              </a:rPr>
              <a:t>c</a:t>
            </a:r>
            <a:r>
              <a:rPr sz="900" spc="-20" dirty="0">
                <a:solidFill>
                  <a:srgbClr val="3B465D"/>
                </a:solidFill>
                <a:latin typeface="Tahoma"/>
                <a:cs typeface="Tahoma"/>
              </a:rPr>
              <a:t>h</a:t>
            </a:r>
            <a:r>
              <a:rPr sz="900" spc="-5" dirty="0">
                <a:solidFill>
                  <a:srgbClr val="3B465D"/>
                </a:solidFill>
                <a:latin typeface="Tahoma"/>
                <a:cs typeface="Tahoma"/>
              </a:rPr>
              <a:t>a</a:t>
            </a:r>
            <a:r>
              <a:rPr sz="900" spc="-10" dirty="0">
                <a:solidFill>
                  <a:srgbClr val="3B465D"/>
                </a:solidFill>
                <a:latin typeface="Tahoma"/>
                <a:cs typeface="Tahoma"/>
              </a:rPr>
              <a:t>nteu</a:t>
            </a:r>
            <a:r>
              <a:rPr sz="900" spc="-5" dirty="0">
                <a:solidFill>
                  <a:srgbClr val="3B465D"/>
                </a:solidFill>
                <a:latin typeface="Tahoma"/>
                <a:cs typeface="Tahoma"/>
              </a:rPr>
              <a:t>r</a:t>
            </a:r>
            <a:r>
              <a:rPr sz="900" spc="-45" dirty="0">
                <a:solidFill>
                  <a:srgbClr val="3B465D"/>
                </a:solidFill>
                <a:latin typeface="Tahoma"/>
                <a:cs typeface="Tahoma"/>
              </a:rPr>
              <a:t> </a:t>
            </a:r>
            <a:r>
              <a:rPr sz="900" spc="-5" dirty="0">
                <a:solidFill>
                  <a:srgbClr val="3B465D"/>
                </a:solidFill>
                <a:latin typeface="Tahoma"/>
                <a:cs typeface="Tahoma"/>
              </a:rPr>
              <a:t>/</a:t>
            </a:r>
            <a:endParaRPr sz="900">
              <a:latin typeface="Tahoma"/>
              <a:cs typeface="Tahoma"/>
            </a:endParaRPr>
          </a:p>
          <a:p>
            <a:pPr algn="ctr">
              <a:lnSpc>
                <a:spcPct val="100000"/>
              </a:lnSpc>
              <a:spcBef>
                <a:spcPts val="25"/>
              </a:spcBef>
            </a:pPr>
            <a:r>
              <a:rPr sz="850" spc="10" dirty="0">
                <a:solidFill>
                  <a:srgbClr val="3B465D"/>
                </a:solidFill>
                <a:latin typeface="Tahoma"/>
                <a:cs typeface="Tahoma"/>
              </a:rPr>
              <a:t>Négociateur</a:t>
            </a:r>
            <a:endParaRPr sz="850">
              <a:latin typeface="Tahoma"/>
              <a:cs typeface="Tahoma"/>
            </a:endParaRPr>
          </a:p>
        </p:txBody>
      </p:sp>
      <p:pic>
        <p:nvPicPr>
          <p:cNvPr id="38" name="object 38"/>
          <p:cNvPicPr/>
          <p:nvPr/>
        </p:nvPicPr>
        <p:blipFill>
          <a:blip r:embed="rId11" cstate="print"/>
          <a:stretch>
            <a:fillRect/>
          </a:stretch>
        </p:blipFill>
        <p:spPr>
          <a:xfrm>
            <a:off x="6496811" y="2916935"/>
            <a:ext cx="466343" cy="467868"/>
          </a:xfrm>
          <a:prstGeom prst="rect">
            <a:avLst/>
          </a:prstGeom>
        </p:spPr>
      </p:pic>
      <p:sp>
        <p:nvSpPr>
          <p:cNvPr id="39" name="object 39"/>
          <p:cNvSpPr txBox="1"/>
          <p:nvPr/>
        </p:nvSpPr>
        <p:spPr>
          <a:xfrm>
            <a:off x="6510019" y="3425697"/>
            <a:ext cx="1209675" cy="295275"/>
          </a:xfrm>
          <a:prstGeom prst="rect">
            <a:avLst/>
          </a:prstGeom>
        </p:spPr>
        <p:txBody>
          <a:bodyPr vert="horz" wrap="square" lIns="0" tIns="12700" rIns="0" bIns="0" rtlCol="0">
            <a:spAutoFit/>
          </a:bodyPr>
          <a:lstStyle/>
          <a:p>
            <a:pPr marL="140335" marR="5080" indent="-128270">
              <a:lnSpc>
                <a:spcPct val="103499"/>
              </a:lnSpc>
              <a:spcBef>
                <a:spcPts val="100"/>
              </a:spcBef>
            </a:pPr>
            <a:r>
              <a:rPr sz="850" spc="15" dirty="0">
                <a:solidFill>
                  <a:srgbClr val="3B465D"/>
                </a:solidFill>
                <a:latin typeface="Tahoma"/>
                <a:cs typeface="Tahoma"/>
              </a:rPr>
              <a:t>Equipe</a:t>
            </a:r>
            <a:r>
              <a:rPr sz="850" spc="-30" dirty="0">
                <a:solidFill>
                  <a:srgbClr val="3B465D"/>
                </a:solidFill>
                <a:latin typeface="Tahoma"/>
                <a:cs typeface="Tahoma"/>
              </a:rPr>
              <a:t> </a:t>
            </a:r>
            <a:r>
              <a:rPr sz="850" spc="20" dirty="0">
                <a:solidFill>
                  <a:srgbClr val="3B465D"/>
                </a:solidFill>
                <a:latin typeface="Tahoma"/>
                <a:cs typeface="Tahoma"/>
              </a:rPr>
              <a:t>de</a:t>
            </a:r>
            <a:r>
              <a:rPr sz="850" spc="-10" dirty="0">
                <a:solidFill>
                  <a:srgbClr val="3B465D"/>
                </a:solidFill>
                <a:latin typeface="Tahoma"/>
                <a:cs typeface="Tahoma"/>
              </a:rPr>
              <a:t> </a:t>
            </a:r>
            <a:r>
              <a:rPr sz="850" spc="10" dirty="0">
                <a:solidFill>
                  <a:srgbClr val="3B465D"/>
                </a:solidFill>
                <a:latin typeface="Tahoma"/>
                <a:cs typeface="Tahoma"/>
              </a:rPr>
              <a:t>développeurs </a:t>
            </a:r>
            <a:r>
              <a:rPr sz="850" spc="-254" dirty="0">
                <a:solidFill>
                  <a:srgbClr val="3B465D"/>
                </a:solidFill>
                <a:latin typeface="Tahoma"/>
                <a:cs typeface="Tahoma"/>
              </a:rPr>
              <a:t> </a:t>
            </a:r>
            <a:r>
              <a:rPr sz="850" spc="10" dirty="0">
                <a:solidFill>
                  <a:srgbClr val="3B465D"/>
                </a:solidFill>
                <a:latin typeface="Tahoma"/>
                <a:cs typeface="Tahoma"/>
              </a:rPr>
              <a:t>(i.e.</a:t>
            </a:r>
            <a:r>
              <a:rPr sz="850" spc="-25" dirty="0">
                <a:solidFill>
                  <a:srgbClr val="3B465D"/>
                </a:solidFill>
                <a:latin typeface="Tahoma"/>
                <a:cs typeface="Tahoma"/>
              </a:rPr>
              <a:t> </a:t>
            </a:r>
            <a:r>
              <a:rPr sz="850" spc="15" dirty="0">
                <a:solidFill>
                  <a:srgbClr val="3B465D"/>
                </a:solidFill>
                <a:latin typeface="Tahoma"/>
                <a:cs typeface="Tahoma"/>
              </a:rPr>
              <a:t>10</a:t>
            </a:r>
            <a:r>
              <a:rPr sz="850" spc="5" dirty="0">
                <a:solidFill>
                  <a:srgbClr val="3B465D"/>
                </a:solidFill>
                <a:latin typeface="Tahoma"/>
                <a:cs typeface="Tahoma"/>
              </a:rPr>
              <a:t> </a:t>
            </a:r>
            <a:r>
              <a:rPr sz="850" spc="15" dirty="0">
                <a:solidFill>
                  <a:srgbClr val="3B465D"/>
                </a:solidFill>
                <a:latin typeface="Tahoma"/>
                <a:cs typeface="Tahoma"/>
              </a:rPr>
              <a:t>chez</a:t>
            </a:r>
            <a:r>
              <a:rPr sz="850" spc="-10" dirty="0">
                <a:solidFill>
                  <a:srgbClr val="3B465D"/>
                </a:solidFill>
                <a:latin typeface="Tahoma"/>
                <a:cs typeface="Tahoma"/>
              </a:rPr>
              <a:t> </a:t>
            </a:r>
            <a:r>
              <a:rPr sz="850" spc="15" dirty="0">
                <a:solidFill>
                  <a:srgbClr val="3B465D"/>
                </a:solidFill>
                <a:latin typeface="Tahoma"/>
                <a:cs typeface="Tahoma"/>
              </a:rPr>
              <a:t>REvil)</a:t>
            </a:r>
            <a:endParaRPr sz="850">
              <a:latin typeface="Tahoma"/>
              <a:cs typeface="Tahoma"/>
            </a:endParaRPr>
          </a:p>
        </p:txBody>
      </p:sp>
      <p:pic>
        <p:nvPicPr>
          <p:cNvPr id="40" name="object 40"/>
          <p:cNvPicPr/>
          <p:nvPr/>
        </p:nvPicPr>
        <p:blipFill>
          <a:blip r:embed="rId11" cstate="print"/>
          <a:stretch>
            <a:fillRect/>
          </a:stretch>
        </p:blipFill>
        <p:spPr>
          <a:xfrm>
            <a:off x="7670292" y="3648455"/>
            <a:ext cx="466344" cy="467868"/>
          </a:xfrm>
          <a:prstGeom prst="rect">
            <a:avLst/>
          </a:prstGeom>
        </p:spPr>
      </p:pic>
      <p:sp>
        <p:nvSpPr>
          <p:cNvPr id="41" name="object 41"/>
          <p:cNvSpPr txBox="1"/>
          <p:nvPr/>
        </p:nvSpPr>
        <p:spPr>
          <a:xfrm>
            <a:off x="7687182" y="4153916"/>
            <a:ext cx="433705" cy="295275"/>
          </a:xfrm>
          <a:prstGeom prst="rect">
            <a:avLst/>
          </a:prstGeom>
        </p:spPr>
        <p:txBody>
          <a:bodyPr vert="horz" wrap="square" lIns="0" tIns="12700" rIns="0" bIns="0" rtlCol="0">
            <a:spAutoFit/>
          </a:bodyPr>
          <a:lstStyle/>
          <a:p>
            <a:pPr marL="12700" marR="5080" indent="48260">
              <a:lnSpc>
                <a:spcPct val="103499"/>
              </a:lnSpc>
              <a:spcBef>
                <a:spcPts val="100"/>
              </a:spcBef>
            </a:pPr>
            <a:r>
              <a:rPr sz="850" spc="20" dirty="0">
                <a:solidFill>
                  <a:srgbClr val="3B465D"/>
                </a:solidFill>
                <a:latin typeface="Tahoma"/>
                <a:cs typeface="Tahoma"/>
              </a:rPr>
              <a:t>Admin </a:t>
            </a:r>
            <a:r>
              <a:rPr sz="850" spc="-254" dirty="0">
                <a:solidFill>
                  <a:srgbClr val="3B465D"/>
                </a:solidFill>
                <a:latin typeface="Tahoma"/>
                <a:cs typeface="Tahoma"/>
              </a:rPr>
              <a:t> </a:t>
            </a:r>
            <a:r>
              <a:rPr sz="850" spc="10" dirty="0">
                <a:solidFill>
                  <a:srgbClr val="3B465D"/>
                </a:solidFill>
                <a:latin typeface="Tahoma"/>
                <a:cs typeface="Tahoma"/>
              </a:rPr>
              <a:t>syst</a:t>
            </a:r>
            <a:r>
              <a:rPr sz="850" spc="15" dirty="0">
                <a:solidFill>
                  <a:srgbClr val="3B465D"/>
                </a:solidFill>
                <a:latin typeface="Tahoma"/>
                <a:cs typeface="Tahoma"/>
              </a:rPr>
              <a:t>ème</a:t>
            </a:r>
            <a:endParaRPr sz="850">
              <a:latin typeface="Tahoma"/>
              <a:cs typeface="Tahoma"/>
            </a:endParaRPr>
          </a:p>
        </p:txBody>
      </p:sp>
      <p:sp>
        <p:nvSpPr>
          <p:cNvPr id="42" name="object 42"/>
          <p:cNvSpPr txBox="1"/>
          <p:nvPr/>
        </p:nvSpPr>
        <p:spPr>
          <a:xfrm>
            <a:off x="6702932" y="2480563"/>
            <a:ext cx="835660" cy="330200"/>
          </a:xfrm>
          <a:prstGeom prst="rect">
            <a:avLst/>
          </a:prstGeom>
        </p:spPr>
        <p:txBody>
          <a:bodyPr vert="horz" wrap="square" lIns="0" tIns="12065" rIns="0" bIns="0" rtlCol="0">
            <a:spAutoFit/>
          </a:bodyPr>
          <a:lstStyle/>
          <a:p>
            <a:pPr marL="21590" marR="5080" indent="-9525">
              <a:lnSpc>
                <a:spcPct val="100000"/>
              </a:lnSpc>
              <a:spcBef>
                <a:spcPts val="95"/>
              </a:spcBef>
            </a:pPr>
            <a:r>
              <a:rPr sz="1000" b="1" spc="-10" dirty="0">
                <a:solidFill>
                  <a:srgbClr val="3B465D"/>
                </a:solidFill>
                <a:latin typeface="Tahoma"/>
                <a:cs typeface="Tahoma"/>
              </a:rPr>
              <a:t>R</a:t>
            </a:r>
            <a:r>
              <a:rPr sz="1000" b="1" spc="-5" dirty="0">
                <a:solidFill>
                  <a:srgbClr val="3B465D"/>
                </a:solidFill>
                <a:latin typeface="Tahoma"/>
                <a:cs typeface="Tahoma"/>
              </a:rPr>
              <a:t>a</a:t>
            </a:r>
            <a:r>
              <a:rPr sz="1000" b="1" spc="-10" dirty="0">
                <a:solidFill>
                  <a:srgbClr val="3B465D"/>
                </a:solidFill>
                <a:latin typeface="Tahoma"/>
                <a:cs typeface="Tahoma"/>
              </a:rPr>
              <a:t>nçon</a:t>
            </a:r>
            <a:r>
              <a:rPr sz="1000" b="1" spc="-15" dirty="0">
                <a:solidFill>
                  <a:srgbClr val="3B465D"/>
                </a:solidFill>
                <a:latin typeface="Tahoma"/>
                <a:cs typeface="Tahoma"/>
              </a:rPr>
              <a:t>g</a:t>
            </a:r>
            <a:r>
              <a:rPr sz="1000" b="1" spc="-5" dirty="0">
                <a:solidFill>
                  <a:srgbClr val="3B465D"/>
                </a:solidFill>
                <a:latin typeface="Tahoma"/>
                <a:cs typeface="Tahoma"/>
              </a:rPr>
              <a:t>iciel  as-a-Service</a:t>
            </a:r>
            <a:endParaRPr sz="1000">
              <a:latin typeface="Tahoma"/>
              <a:cs typeface="Tahoma"/>
            </a:endParaRPr>
          </a:p>
        </p:txBody>
      </p:sp>
      <p:grpSp>
        <p:nvGrpSpPr>
          <p:cNvPr id="43" name="object 43"/>
          <p:cNvGrpSpPr/>
          <p:nvPr/>
        </p:nvGrpSpPr>
        <p:grpSpPr>
          <a:xfrm>
            <a:off x="6197917" y="1030033"/>
            <a:ext cx="1535430" cy="3522345"/>
            <a:chOff x="6197917" y="1030033"/>
            <a:chExt cx="1535430" cy="3522345"/>
          </a:xfrm>
        </p:grpSpPr>
        <p:pic>
          <p:nvPicPr>
            <p:cNvPr id="44" name="object 44"/>
            <p:cNvPicPr/>
            <p:nvPr/>
          </p:nvPicPr>
          <p:blipFill>
            <a:blip r:embed="rId11" cstate="print"/>
            <a:stretch>
              <a:fillRect/>
            </a:stretch>
          </p:blipFill>
          <p:spPr>
            <a:xfrm>
              <a:off x="6880859" y="2916936"/>
              <a:ext cx="467868" cy="467868"/>
            </a:xfrm>
            <a:prstGeom prst="rect">
              <a:avLst/>
            </a:prstGeom>
          </p:spPr>
        </p:pic>
        <p:pic>
          <p:nvPicPr>
            <p:cNvPr id="45" name="object 45"/>
            <p:cNvPicPr/>
            <p:nvPr/>
          </p:nvPicPr>
          <p:blipFill>
            <a:blip r:embed="rId11" cstate="print"/>
            <a:stretch>
              <a:fillRect/>
            </a:stretch>
          </p:blipFill>
          <p:spPr>
            <a:xfrm>
              <a:off x="7264907" y="2916936"/>
              <a:ext cx="467868" cy="467868"/>
            </a:xfrm>
            <a:prstGeom prst="rect">
              <a:avLst/>
            </a:prstGeom>
          </p:spPr>
        </p:pic>
        <p:pic>
          <p:nvPicPr>
            <p:cNvPr id="46" name="object 46"/>
            <p:cNvPicPr/>
            <p:nvPr/>
          </p:nvPicPr>
          <p:blipFill>
            <a:blip r:embed="rId11" cstate="print"/>
            <a:stretch>
              <a:fillRect/>
            </a:stretch>
          </p:blipFill>
          <p:spPr>
            <a:xfrm>
              <a:off x="6918959" y="4084319"/>
              <a:ext cx="467868" cy="467868"/>
            </a:xfrm>
            <a:prstGeom prst="rect">
              <a:avLst/>
            </a:prstGeom>
          </p:spPr>
        </p:pic>
        <p:sp>
          <p:nvSpPr>
            <p:cNvPr id="47" name="object 47"/>
            <p:cNvSpPr/>
            <p:nvPr/>
          </p:nvSpPr>
          <p:spPr>
            <a:xfrm>
              <a:off x="6210299" y="1042416"/>
              <a:ext cx="1440180" cy="1438910"/>
            </a:xfrm>
            <a:custGeom>
              <a:avLst/>
              <a:gdLst/>
              <a:ahLst/>
              <a:cxnLst/>
              <a:rect l="l" t="t" r="r" b="b"/>
              <a:pathLst>
                <a:path w="1440179" h="1438910">
                  <a:moveTo>
                    <a:pt x="720090" y="0"/>
                  </a:moveTo>
                  <a:lnTo>
                    <a:pt x="672750" y="1530"/>
                  </a:lnTo>
                  <a:lnTo>
                    <a:pt x="626227" y="6057"/>
                  </a:lnTo>
                  <a:lnTo>
                    <a:pt x="580615" y="13486"/>
                  </a:lnTo>
                  <a:lnTo>
                    <a:pt x="536011" y="23723"/>
                  </a:lnTo>
                  <a:lnTo>
                    <a:pt x="492508" y="36673"/>
                  </a:lnTo>
                  <a:lnTo>
                    <a:pt x="450201" y="52241"/>
                  </a:lnTo>
                  <a:lnTo>
                    <a:pt x="409186" y="70331"/>
                  </a:lnTo>
                  <a:lnTo>
                    <a:pt x="369557" y="90850"/>
                  </a:lnTo>
                  <a:lnTo>
                    <a:pt x="331410" y="113702"/>
                  </a:lnTo>
                  <a:lnTo>
                    <a:pt x="294839" y="138793"/>
                  </a:lnTo>
                  <a:lnTo>
                    <a:pt x="259939" y="166028"/>
                  </a:lnTo>
                  <a:lnTo>
                    <a:pt x="226805" y="195312"/>
                  </a:lnTo>
                  <a:lnTo>
                    <a:pt x="195533" y="226550"/>
                  </a:lnTo>
                  <a:lnTo>
                    <a:pt x="166217" y="259647"/>
                  </a:lnTo>
                  <a:lnTo>
                    <a:pt x="138952" y="294509"/>
                  </a:lnTo>
                  <a:lnTo>
                    <a:pt x="113833" y="331041"/>
                  </a:lnTo>
                  <a:lnTo>
                    <a:pt x="90955" y="369148"/>
                  </a:lnTo>
                  <a:lnTo>
                    <a:pt x="70412" y="408735"/>
                  </a:lnTo>
                  <a:lnTo>
                    <a:pt x="52301" y="449708"/>
                  </a:lnTo>
                  <a:lnTo>
                    <a:pt x="36716" y="491971"/>
                  </a:lnTo>
                  <a:lnTo>
                    <a:pt x="23751" y="535430"/>
                  </a:lnTo>
                  <a:lnTo>
                    <a:pt x="13502" y="579990"/>
                  </a:lnTo>
                  <a:lnTo>
                    <a:pt x="6064" y="625556"/>
                  </a:lnTo>
                  <a:lnTo>
                    <a:pt x="1531" y="672033"/>
                  </a:lnTo>
                  <a:lnTo>
                    <a:pt x="0" y="719328"/>
                  </a:lnTo>
                  <a:lnTo>
                    <a:pt x="1531" y="766622"/>
                  </a:lnTo>
                  <a:lnTo>
                    <a:pt x="6064" y="813099"/>
                  </a:lnTo>
                  <a:lnTo>
                    <a:pt x="13502" y="858665"/>
                  </a:lnTo>
                  <a:lnTo>
                    <a:pt x="23751" y="903225"/>
                  </a:lnTo>
                  <a:lnTo>
                    <a:pt x="36716" y="946684"/>
                  </a:lnTo>
                  <a:lnTo>
                    <a:pt x="52301" y="988947"/>
                  </a:lnTo>
                  <a:lnTo>
                    <a:pt x="70412" y="1029920"/>
                  </a:lnTo>
                  <a:lnTo>
                    <a:pt x="90955" y="1069507"/>
                  </a:lnTo>
                  <a:lnTo>
                    <a:pt x="113833" y="1107614"/>
                  </a:lnTo>
                  <a:lnTo>
                    <a:pt x="138952" y="1144146"/>
                  </a:lnTo>
                  <a:lnTo>
                    <a:pt x="166217" y="1179008"/>
                  </a:lnTo>
                  <a:lnTo>
                    <a:pt x="195533" y="1212105"/>
                  </a:lnTo>
                  <a:lnTo>
                    <a:pt x="226805" y="1243343"/>
                  </a:lnTo>
                  <a:lnTo>
                    <a:pt x="259939" y="1272627"/>
                  </a:lnTo>
                  <a:lnTo>
                    <a:pt x="294839" y="1299862"/>
                  </a:lnTo>
                  <a:lnTo>
                    <a:pt x="331410" y="1324953"/>
                  </a:lnTo>
                  <a:lnTo>
                    <a:pt x="369557" y="1347805"/>
                  </a:lnTo>
                  <a:lnTo>
                    <a:pt x="409186" y="1368324"/>
                  </a:lnTo>
                  <a:lnTo>
                    <a:pt x="450201" y="1386414"/>
                  </a:lnTo>
                  <a:lnTo>
                    <a:pt x="492508" y="1401982"/>
                  </a:lnTo>
                  <a:lnTo>
                    <a:pt x="536011" y="1414932"/>
                  </a:lnTo>
                  <a:lnTo>
                    <a:pt x="580615" y="1425169"/>
                  </a:lnTo>
                  <a:lnTo>
                    <a:pt x="626227" y="1432598"/>
                  </a:lnTo>
                  <a:lnTo>
                    <a:pt x="672750" y="1437125"/>
                  </a:lnTo>
                  <a:lnTo>
                    <a:pt x="720090" y="1438656"/>
                  </a:lnTo>
                  <a:lnTo>
                    <a:pt x="767429" y="1437125"/>
                  </a:lnTo>
                  <a:lnTo>
                    <a:pt x="813952" y="1432598"/>
                  </a:lnTo>
                  <a:lnTo>
                    <a:pt x="859564" y="1425169"/>
                  </a:lnTo>
                  <a:lnTo>
                    <a:pt x="904168" y="1414932"/>
                  </a:lnTo>
                  <a:lnTo>
                    <a:pt x="947671" y="1401982"/>
                  </a:lnTo>
                  <a:lnTo>
                    <a:pt x="989978" y="1386414"/>
                  </a:lnTo>
                  <a:lnTo>
                    <a:pt x="1030993" y="1368324"/>
                  </a:lnTo>
                  <a:lnTo>
                    <a:pt x="1070622" y="1347805"/>
                  </a:lnTo>
                  <a:lnTo>
                    <a:pt x="1108769" y="1324953"/>
                  </a:lnTo>
                  <a:lnTo>
                    <a:pt x="1145340" y="1299862"/>
                  </a:lnTo>
                  <a:lnTo>
                    <a:pt x="1180240" y="1272627"/>
                  </a:lnTo>
                  <a:lnTo>
                    <a:pt x="1213374" y="1243343"/>
                  </a:lnTo>
                  <a:lnTo>
                    <a:pt x="1244646" y="1212105"/>
                  </a:lnTo>
                  <a:lnTo>
                    <a:pt x="1273962" y="1179008"/>
                  </a:lnTo>
                  <a:lnTo>
                    <a:pt x="1301227" y="1144146"/>
                  </a:lnTo>
                  <a:lnTo>
                    <a:pt x="1326346" y="1107614"/>
                  </a:lnTo>
                  <a:lnTo>
                    <a:pt x="1349224" y="1069507"/>
                  </a:lnTo>
                  <a:lnTo>
                    <a:pt x="1369767" y="1029920"/>
                  </a:lnTo>
                  <a:lnTo>
                    <a:pt x="1387878" y="988947"/>
                  </a:lnTo>
                  <a:lnTo>
                    <a:pt x="1403463" y="946684"/>
                  </a:lnTo>
                  <a:lnTo>
                    <a:pt x="1416428" y="903225"/>
                  </a:lnTo>
                  <a:lnTo>
                    <a:pt x="1426677" y="858665"/>
                  </a:lnTo>
                  <a:lnTo>
                    <a:pt x="1434115" y="813099"/>
                  </a:lnTo>
                  <a:lnTo>
                    <a:pt x="1438648" y="766622"/>
                  </a:lnTo>
                  <a:lnTo>
                    <a:pt x="1440179" y="719328"/>
                  </a:lnTo>
                  <a:lnTo>
                    <a:pt x="1438648" y="672033"/>
                  </a:lnTo>
                  <a:lnTo>
                    <a:pt x="1434115" y="625556"/>
                  </a:lnTo>
                  <a:lnTo>
                    <a:pt x="1426677" y="579990"/>
                  </a:lnTo>
                  <a:lnTo>
                    <a:pt x="1416428" y="535430"/>
                  </a:lnTo>
                  <a:lnTo>
                    <a:pt x="1403463" y="491971"/>
                  </a:lnTo>
                  <a:lnTo>
                    <a:pt x="1387878" y="449708"/>
                  </a:lnTo>
                  <a:lnTo>
                    <a:pt x="1369767" y="408735"/>
                  </a:lnTo>
                  <a:lnTo>
                    <a:pt x="1349224" y="369148"/>
                  </a:lnTo>
                  <a:lnTo>
                    <a:pt x="1326346" y="331041"/>
                  </a:lnTo>
                  <a:lnTo>
                    <a:pt x="1301227" y="294509"/>
                  </a:lnTo>
                  <a:lnTo>
                    <a:pt x="1273962" y="259647"/>
                  </a:lnTo>
                  <a:lnTo>
                    <a:pt x="1244646" y="226550"/>
                  </a:lnTo>
                  <a:lnTo>
                    <a:pt x="1213374" y="195312"/>
                  </a:lnTo>
                  <a:lnTo>
                    <a:pt x="1180240" y="166028"/>
                  </a:lnTo>
                  <a:lnTo>
                    <a:pt x="1145340" y="138793"/>
                  </a:lnTo>
                  <a:lnTo>
                    <a:pt x="1108769" y="113702"/>
                  </a:lnTo>
                  <a:lnTo>
                    <a:pt x="1070622" y="90850"/>
                  </a:lnTo>
                  <a:lnTo>
                    <a:pt x="1030993" y="70331"/>
                  </a:lnTo>
                  <a:lnTo>
                    <a:pt x="989978" y="52241"/>
                  </a:lnTo>
                  <a:lnTo>
                    <a:pt x="947671" y="36673"/>
                  </a:lnTo>
                  <a:lnTo>
                    <a:pt x="904168" y="23723"/>
                  </a:lnTo>
                  <a:lnTo>
                    <a:pt x="859564" y="13486"/>
                  </a:lnTo>
                  <a:lnTo>
                    <a:pt x="813952" y="6057"/>
                  </a:lnTo>
                  <a:lnTo>
                    <a:pt x="767429" y="1530"/>
                  </a:lnTo>
                  <a:lnTo>
                    <a:pt x="720090" y="0"/>
                  </a:lnTo>
                  <a:close/>
                </a:path>
              </a:pathLst>
            </a:custGeom>
            <a:solidFill>
              <a:srgbClr val="FFFFFF"/>
            </a:solidFill>
          </p:spPr>
          <p:txBody>
            <a:bodyPr wrap="square" lIns="0" tIns="0" rIns="0" bIns="0" rtlCol="0"/>
            <a:lstStyle/>
            <a:p>
              <a:endParaRPr/>
            </a:p>
          </p:txBody>
        </p:sp>
        <p:sp>
          <p:nvSpPr>
            <p:cNvPr id="48" name="object 48"/>
            <p:cNvSpPr/>
            <p:nvPr/>
          </p:nvSpPr>
          <p:spPr>
            <a:xfrm>
              <a:off x="6210299" y="1042416"/>
              <a:ext cx="1440180" cy="1438910"/>
            </a:xfrm>
            <a:custGeom>
              <a:avLst/>
              <a:gdLst/>
              <a:ahLst/>
              <a:cxnLst/>
              <a:rect l="l" t="t" r="r" b="b"/>
              <a:pathLst>
                <a:path w="1440179" h="1438910">
                  <a:moveTo>
                    <a:pt x="0" y="719328"/>
                  </a:moveTo>
                  <a:lnTo>
                    <a:pt x="1531" y="672033"/>
                  </a:lnTo>
                  <a:lnTo>
                    <a:pt x="6064" y="625556"/>
                  </a:lnTo>
                  <a:lnTo>
                    <a:pt x="13502" y="579990"/>
                  </a:lnTo>
                  <a:lnTo>
                    <a:pt x="23751" y="535430"/>
                  </a:lnTo>
                  <a:lnTo>
                    <a:pt x="36716" y="491971"/>
                  </a:lnTo>
                  <a:lnTo>
                    <a:pt x="52301" y="449708"/>
                  </a:lnTo>
                  <a:lnTo>
                    <a:pt x="70412" y="408735"/>
                  </a:lnTo>
                  <a:lnTo>
                    <a:pt x="90955" y="369148"/>
                  </a:lnTo>
                  <a:lnTo>
                    <a:pt x="113833" y="331041"/>
                  </a:lnTo>
                  <a:lnTo>
                    <a:pt x="138952" y="294509"/>
                  </a:lnTo>
                  <a:lnTo>
                    <a:pt x="166217" y="259647"/>
                  </a:lnTo>
                  <a:lnTo>
                    <a:pt x="195533" y="226550"/>
                  </a:lnTo>
                  <a:lnTo>
                    <a:pt x="226805" y="195312"/>
                  </a:lnTo>
                  <a:lnTo>
                    <a:pt x="259939" y="166028"/>
                  </a:lnTo>
                  <a:lnTo>
                    <a:pt x="294839" y="138793"/>
                  </a:lnTo>
                  <a:lnTo>
                    <a:pt x="331410" y="113702"/>
                  </a:lnTo>
                  <a:lnTo>
                    <a:pt x="369557" y="90850"/>
                  </a:lnTo>
                  <a:lnTo>
                    <a:pt x="409186" y="70331"/>
                  </a:lnTo>
                  <a:lnTo>
                    <a:pt x="450201" y="52241"/>
                  </a:lnTo>
                  <a:lnTo>
                    <a:pt x="492508" y="36673"/>
                  </a:lnTo>
                  <a:lnTo>
                    <a:pt x="536011" y="23723"/>
                  </a:lnTo>
                  <a:lnTo>
                    <a:pt x="580615" y="13486"/>
                  </a:lnTo>
                  <a:lnTo>
                    <a:pt x="626227" y="6057"/>
                  </a:lnTo>
                  <a:lnTo>
                    <a:pt x="672750" y="1530"/>
                  </a:lnTo>
                  <a:lnTo>
                    <a:pt x="720090" y="0"/>
                  </a:lnTo>
                  <a:lnTo>
                    <a:pt x="767429" y="1530"/>
                  </a:lnTo>
                  <a:lnTo>
                    <a:pt x="813952" y="6057"/>
                  </a:lnTo>
                  <a:lnTo>
                    <a:pt x="859564" y="13486"/>
                  </a:lnTo>
                  <a:lnTo>
                    <a:pt x="904168" y="23723"/>
                  </a:lnTo>
                  <a:lnTo>
                    <a:pt x="947671" y="36673"/>
                  </a:lnTo>
                  <a:lnTo>
                    <a:pt x="989978" y="52241"/>
                  </a:lnTo>
                  <a:lnTo>
                    <a:pt x="1030993" y="70331"/>
                  </a:lnTo>
                  <a:lnTo>
                    <a:pt x="1070622" y="90850"/>
                  </a:lnTo>
                  <a:lnTo>
                    <a:pt x="1108769" y="113702"/>
                  </a:lnTo>
                  <a:lnTo>
                    <a:pt x="1145340" y="138793"/>
                  </a:lnTo>
                  <a:lnTo>
                    <a:pt x="1180240" y="166028"/>
                  </a:lnTo>
                  <a:lnTo>
                    <a:pt x="1213374" y="195312"/>
                  </a:lnTo>
                  <a:lnTo>
                    <a:pt x="1244646" y="226550"/>
                  </a:lnTo>
                  <a:lnTo>
                    <a:pt x="1273962" y="259647"/>
                  </a:lnTo>
                  <a:lnTo>
                    <a:pt x="1301227" y="294509"/>
                  </a:lnTo>
                  <a:lnTo>
                    <a:pt x="1326346" y="331041"/>
                  </a:lnTo>
                  <a:lnTo>
                    <a:pt x="1349224" y="369148"/>
                  </a:lnTo>
                  <a:lnTo>
                    <a:pt x="1369767" y="408735"/>
                  </a:lnTo>
                  <a:lnTo>
                    <a:pt x="1387878" y="449708"/>
                  </a:lnTo>
                  <a:lnTo>
                    <a:pt x="1403463" y="491971"/>
                  </a:lnTo>
                  <a:lnTo>
                    <a:pt x="1416428" y="535430"/>
                  </a:lnTo>
                  <a:lnTo>
                    <a:pt x="1426677" y="579990"/>
                  </a:lnTo>
                  <a:lnTo>
                    <a:pt x="1434115" y="625556"/>
                  </a:lnTo>
                  <a:lnTo>
                    <a:pt x="1438648" y="672033"/>
                  </a:lnTo>
                  <a:lnTo>
                    <a:pt x="1440179" y="719328"/>
                  </a:lnTo>
                  <a:lnTo>
                    <a:pt x="1438648" y="766622"/>
                  </a:lnTo>
                  <a:lnTo>
                    <a:pt x="1434115" y="813099"/>
                  </a:lnTo>
                  <a:lnTo>
                    <a:pt x="1426677" y="858665"/>
                  </a:lnTo>
                  <a:lnTo>
                    <a:pt x="1416428" y="903225"/>
                  </a:lnTo>
                  <a:lnTo>
                    <a:pt x="1403463" y="946684"/>
                  </a:lnTo>
                  <a:lnTo>
                    <a:pt x="1387878" y="988947"/>
                  </a:lnTo>
                  <a:lnTo>
                    <a:pt x="1369767" y="1029920"/>
                  </a:lnTo>
                  <a:lnTo>
                    <a:pt x="1349224" y="1069507"/>
                  </a:lnTo>
                  <a:lnTo>
                    <a:pt x="1326346" y="1107614"/>
                  </a:lnTo>
                  <a:lnTo>
                    <a:pt x="1301227" y="1144146"/>
                  </a:lnTo>
                  <a:lnTo>
                    <a:pt x="1273962" y="1179008"/>
                  </a:lnTo>
                  <a:lnTo>
                    <a:pt x="1244646" y="1212105"/>
                  </a:lnTo>
                  <a:lnTo>
                    <a:pt x="1213374" y="1243343"/>
                  </a:lnTo>
                  <a:lnTo>
                    <a:pt x="1180240" y="1272627"/>
                  </a:lnTo>
                  <a:lnTo>
                    <a:pt x="1145340" y="1299862"/>
                  </a:lnTo>
                  <a:lnTo>
                    <a:pt x="1108769" y="1324953"/>
                  </a:lnTo>
                  <a:lnTo>
                    <a:pt x="1070622" y="1347805"/>
                  </a:lnTo>
                  <a:lnTo>
                    <a:pt x="1030993" y="1368324"/>
                  </a:lnTo>
                  <a:lnTo>
                    <a:pt x="989978" y="1386414"/>
                  </a:lnTo>
                  <a:lnTo>
                    <a:pt x="947671" y="1401982"/>
                  </a:lnTo>
                  <a:lnTo>
                    <a:pt x="904168" y="1414932"/>
                  </a:lnTo>
                  <a:lnTo>
                    <a:pt x="859564" y="1425169"/>
                  </a:lnTo>
                  <a:lnTo>
                    <a:pt x="813952" y="1432598"/>
                  </a:lnTo>
                  <a:lnTo>
                    <a:pt x="767429" y="1437125"/>
                  </a:lnTo>
                  <a:lnTo>
                    <a:pt x="720090" y="1438656"/>
                  </a:lnTo>
                  <a:lnTo>
                    <a:pt x="672750" y="1437125"/>
                  </a:lnTo>
                  <a:lnTo>
                    <a:pt x="626227" y="1432598"/>
                  </a:lnTo>
                  <a:lnTo>
                    <a:pt x="580615" y="1425169"/>
                  </a:lnTo>
                  <a:lnTo>
                    <a:pt x="536011" y="1414932"/>
                  </a:lnTo>
                  <a:lnTo>
                    <a:pt x="492508" y="1401982"/>
                  </a:lnTo>
                  <a:lnTo>
                    <a:pt x="450201" y="1386414"/>
                  </a:lnTo>
                  <a:lnTo>
                    <a:pt x="409186" y="1368324"/>
                  </a:lnTo>
                  <a:lnTo>
                    <a:pt x="369557" y="1347805"/>
                  </a:lnTo>
                  <a:lnTo>
                    <a:pt x="331410" y="1324953"/>
                  </a:lnTo>
                  <a:lnTo>
                    <a:pt x="294839" y="1299862"/>
                  </a:lnTo>
                  <a:lnTo>
                    <a:pt x="259939" y="1272627"/>
                  </a:lnTo>
                  <a:lnTo>
                    <a:pt x="226805" y="1243343"/>
                  </a:lnTo>
                  <a:lnTo>
                    <a:pt x="195533" y="1212105"/>
                  </a:lnTo>
                  <a:lnTo>
                    <a:pt x="166217" y="1179008"/>
                  </a:lnTo>
                  <a:lnTo>
                    <a:pt x="138952" y="1144146"/>
                  </a:lnTo>
                  <a:lnTo>
                    <a:pt x="113833" y="1107614"/>
                  </a:lnTo>
                  <a:lnTo>
                    <a:pt x="90955" y="1069507"/>
                  </a:lnTo>
                  <a:lnTo>
                    <a:pt x="70412" y="1029920"/>
                  </a:lnTo>
                  <a:lnTo>
                    <a:pt x="52301" y="988947"/>
                  </a:lnTo>
                  <a:lnTo>
                    <a:pt x="36716" y="946684"/>
                  </a:lnTo>
                  <a:lnTo>
                    <a:pt x="23751" y="903225"/>
                  </a:lnTo>
                  <a:lnTo>
                    <a:pt x="13502" y="858665"/>
                  </a:lnTo>
                  <a:lnTo>
                    <a:pt x="6064" y="813099"/>
                  </a:lnTo>
                  <a:lnTo>
                    <a:pt x="1531" y="766622"/>
                  </a:lnTo>
                  <a:lnTo>
                    <a:pt x="0" y="719328"/>
                  </a:lnTo>
                  <a:close/>
                </a:path>
              </a:pathLst>
            </a:custGeom>
            <a:ln w="24344">
              <a:solidFill>
                <a:srgbClr val="3B465D"/>
              </a:solidFill>
            </a:ln>
          </p:spPr>
          <p:txBody>
            <a:bodyPr wrap="square" lIns="0" tIns="0" rIns="0" bIns="0" rtlCol="0"/>
            <a:lstStyle/>
            <a:p>
              <a:endParaRPr/>
            </a:p>
          </p:txBody>
        </p:sp>
      </p:grpSp>
      <p:sp>
        <p:nvSpPr>
          <p:cNvPr id="49" name="object 49"/>
          <p:cNvSpPr txBox="1"/>
          <p:nvPr/>
        </p:nvSpPr>
        <p:spPr>
          <a:xfrm>
            <a:off x="6115050" y="4593082"/>
            <a:ext cx="1276985" cy="647065"/>
          </a:xfrm>
          <a:prstGeom prst="rect">
            <a:avLst/>
          </a:prstGeom>
        </p:spPr>
        <p:txBody>
          <a:bodyPr vert="horz" wrap="square" lIns="0" tIns="17145" rIns="0" bIns="0" rtlCol="0">
            <a:spAutoFit/>
          </a:bodyPr>
          <a:lstStyle/>
          <a:p>
            <a:pPr marL="861694">
              <a:lnSpc>
                <a:spcPct val="100000"/>
              </a:lnSpc>
              <a:spcBef>
                <a:spcPts val="135"/>
              </a:spcBef>
            </a:pPr>
            <a:r>
              <a:rPr sz="850" spc="15" dirty="0">
                <a:solidFill>
                  <a:srgbClr val="3B465D"/>
                </a:solidFill>
                <a:latin typeface="Tahoma"/>
                <a:cs typeface="Tahoma"/>
              </a:rPr>
              <a:t>Chargé</a:t>
            </a:r>
            <a:endParaRPr sz="850">
              <a:latin typeface="Tahoma"/>
              <a:cs typeface="Tahoma"/>
            </a:endParaRPr>
          </a:p>
          <a:p>
            <a:pPr marL="812800">
              <a:lnSpc>
                <a:spcPct val="100000"/>
              </a:lnSpc>
              <a:spcBef>
                <a:spcPts val="40"/>
              </a:spcBef>
            </a:pPr>
            <a:r>
              <a:rPr sz="850" spc="10" dirty="0">
                <a:solidFill>
                  <a:srgbClr val="3B465D"/>
                </a:solidFill>
                <a:latin typeface="Tahoma"/>
                <a:cs typeface="Tahoma"/>
              </a:rPr>
              <a:t>d’affaires</a:t>
            </a:r>
            <a:endParaRPr sz="850">
              <a:latin typeface="Tahoma"/>
              <a:cs typeface="Tahoma"/>
            </a:endParaRPr>
          </a:p>
          <a:p>
            <a:pPr marL="12700" marR="246379" indent="66675">
              <a:lnSpc>
                <a:spcPts val="1200"/>
              </a:lnSpc>
              <a:spcBef>
                <a:spcPts val="409"/>
              </a:spcBef>
            </a:pPr>
            <a:r>
              <a:rPr sz="1000" b="1" spc="-10" dirty="0">
                <a:solidFill>
                  <a:srgbClr val="3B465D"/>
                </a:solidFill>
                <a:latin typeface="Tahoma"/>
                <a:cs typeface="Tahoma"/>
              </a:rPr>
              <a:t>Blanchisseurs </a:t>
            </a:r>
            <a:r>
              <a:rPr sz="1000" b="1" spc="-5" dirty="0">
                <a:solidFill>
                  <a:srgbClr val="3B465D"/>
                </a:solidFill>
                <a:latin typeface="Tahoma"/>
                <a:cs typeface="Tahoma"/>
              </a:rPr>
              <a:t> et</a:t>
            </a:r>
            <a:r>
              <a:rPr sz="1000" b="1" spc="-35" dirty="0">
                <a:solidFill>
                  <a:srgbClr val="3B465D"/>
                </a:solidFill>
                <a:latin typeface="Tahoma"/>
                <a:cs typeface="Tahoma"/>
              </a:rPr>
              <a:t> </a:t>
            </a:r>
            <a:r>
              <a:rPr sz="1050" b="1" i="1" spc="-45" dirty="0">
                <a:solidFill>
                  <a:srgbClr val="3B465D"/>
                </a:solidFill>
                <a:latin typeface="Tahoma"/>
                <a:cs typeface="Tahoma"/>
              </a:rPr>
              <a:t>money</a:t>
            </a:r>
            <a:r>
              <a:rPr sz="1050" b="1" i="1" spc="-30" dirty="0">
                <a:solidFill>
                  <a:srgbClr val="3B465D"/>
                </a:solidFill>
                <a:latin typeface="Tahoma"/>
                <a:cs typeface="Tahoma"/>
              </a:rPr>
              <a:t> </a:t>
            </a:r>
            <a:r>
              <a:rPr sz="1050" b="1" i="1" spc="-35" dirty="0">
                <a:solidFill>
                  <a:srgbClr val="3B465D"/>
                </a:solidFill>
                <a:latin typeface="Tahoma"/>
                <a:cs typeface="Tahoma"/>
              </a:rPr>
              <a:t>mules</a:t>
            </a:r>
            <a:endParaRPr sz="1050">
              <a:latin typeface="Tahoma"/>
              <a:cs typeface="Tahoma"/>
            </a:endParaRPr>
          </a:p>
        </p:txBody>
      </p:sp>
      <p:sp>
        <p:nvSpPr>
          <p:cNvPr id="50" name="object 50"/>
          <p:cNvSpPr txBox="1"/>
          <p:nvPr/>
        </p:nvSpPr>
        <p:spPr>
          <a:xfrm>
            <a:off x="6523481" y="1138173"/>
            <a:ext cx="817244" cy="330200"/>
          </a:xfrm>
          <a:prstGeom prst="rect">
            <a:avLst/>
          </a:prstGeom>
        </p:spPr>
        <p:txBody>
          <a:bodyPr vert="horz" wrap="square" lIns="0" tIns="12065" rIns="0" bIns="0" rtlCol="0">
            <a:spAutoFit/>
          </a:bodyPr>
          <a:lstStyle/>
          <a:p>
            <a:pPr marL="12700" marR="5080" indent="33020">
              <a:lnSpc>
                <a:spcPct val="100000"/>
              </a:lnSpc>
              <a:spcBef>
                <a:spcPts val="95"/>
              </a:spcBef>
            </a:pPr>
            <a:r>
              <a:rPr sz="1000" b="1" spc="-10" dirty="0">
                <a:solidFill>
                  <a:srgbClr val="3B465D"/>
                </a:solidFill>
                <a:latin typeface="Tahoma"/>
                <a:cs typeface="Tahoma"/>
              </a:rPr>
              <a:t>Instructure </a:t>
            </a:r>
            <a:r>
              <a:rPr sz="1000" b="1" spc="-280" dirty="0">
                <a:solidFill>
                  <a:srgbClr val="3B465D"/>
                </a:solidFill>
                <a:latin typeface="Tahoma"/>
                <a:cs typeface="Tahoma"/>
              </a:rPr>
              <a:t> </a:t>
            </a:r>
            <a:r>
              <a:rPr sz="1000" b="1" spc="-5" dirty="0">
                <a:solidFill>
                  <a:srgbClr val="3B465D"/>
                </a:solidFill>
                <a:latin typeface="Tahoma"/>
                <a:cs typeface="Tahoma"/>
              </a:rPr>
              <a:t>as-a-S</a:t>
            </a:r>
            <a:r>
              <a:rPr sz="1000" b="1" spc="-10" dirty="0">
                <a:solidFill>
                  <a:srgbClr val="3B465D"/>
                </a:solidFill>
                <a:latin typeface="Tahoma"/>
                <a:cs typeface="Tahoma"/>
              </a:rPr>
              <a:t>e</a:t>
            </a:r>
            <a:r>
              <a:rPr sz="1000" b="1" spc="-5" dirty="0">
                <a:solidFill>
                  <a:srgbClr val="3B465D"/>
                </a:solidFill>
                <a:latin typeface="Tahoma"/>
                <a:cs typeface="Tahoma"/>
              </a:rPr>
              <a:t>rvice</a:t>
            </a:r>
            <a:endParaRPr sz="1000">
              <a:latin typeface="Tahoma"/>
              <a:cs typeface="Tahoma"/>
            </a:endParaRPr>
          </a:p>
        </p:txBody>
      </p:sp>
      <p:grpSp>
        <p:nvGrpSpPr>
          <p:cNvPr id="51" name="object 51"/>
          <p:cNvGrpSpPr/>
          <p:nvPr/>
        </p:nvGrpSpPr>
        <p:grpSpPr>
          <a:xfrm>
            <a:off x="6457188" y="1540763"/>
            <a:ext cx="986155" cy="474345"/>
            <a:chOff x="6457188" y="1540763"/>
            <a:chExt cx="986155" cy="474345"/>
          </a:xfrm>
        </p:grpSpPr>
        <p:pic>
          <p:nvPicPr>
            <p:cNvPr id="52" name="object 52"/>
            <p:cNvPicPr/>
            <p:nvPr/>
          </p:nvPicPr>
          <p:blipFill>
            <a:blip r:embed="rId6" cstate="print"/>
            <a:stretch>
              <a:fillRect/>
            </a:stretch>
          </p:blipFill>
          <p:spPr>
            <a:xfrm>
              <a:off x="6969252" y="1540763"/>
              <a:ext cx="473964" cy="473963"/>
            </a:xfrm>
            <a:prstGeom prst="rect">
              <a:avLst/>
            </a:prstGeom>
          </p:spPr>
        </p:pic>
        <p:pic>
          <p:nvPicPr>
            <p:cNvPr id="53" name="object 53"/>
            <p:cNvPicPr/>
            <p:nvPr/>
          </p:nvPicPr>
          <p:blipFill>
            <a:blip r:embed="rId6" cstate="print"/>
            <a:stretch>
              <a:fillRect/>
            </a:stretch>
          </p:blipFill>
          <p:spPr>
            <a:xfrm>
              <a:off x="6457188" y="1540763"/>
              <a:ext cx="473963" cy="473963"/>
            </a:xfrm>
            <a:prstGeom prst="rect">
              <a:avLst/>
            </a:prstGeom>
          </p:spPr>
        </p:pic>
      </p:grpSp>
      <p:sp>
        <p:nvSpPr>
          <p:cNvPr id="54" name="object 54"/>
          <p:cNvSpPr txBox="1"/>
          <p:nvPr/>
        </p:nvSpPr>
        <p:spPr>
          <a:xfrm>
            <a:off x="6408801" y="2046859"/>
            <a:ext cx="914400" cy="299720"/>
          </a:xfrm>
          <a:prstGeom prst="rect">
            <a:avLst/>
          </a:prstGeom>
        </p:spPr>
        <p:txBody>
          <a:bodyPr vert="horz" wrap="square" lIns="0" tIns="12700" rIns="0" bIns="0" rtlCol="0">
            <a:spAutoFit/>
          </a:bodyPr>
          <a:lstStyle/>
          <a:p>
            <a:pPr marL="128270" marR="5080" indent="-116205">
              <a:lnSpc>
                <a:spcPct val="100000"/>
              </a:lnSpc>
              <a:spcBef>
                <a:spcPts val="100"/>
              </a:spcBef>
              <a:tabLst>
                <a:tab pos="694055" algn="l"/>
              </a:tabLst>
            </a:pPr>
            <a:r>
              <a:rPr sz="900" spc="-5" dirty="0">
                <a:solidFill>
                  <a:srgbClr val="3B465D"/>
                </a:solidFill>
                <a:latin typeface="Tahoma"/>
                <a:cs typeface="Tahoma"/>
              </a:rPr>
              <a:t>Bull</a:t>
            </a:r>
            <a:r>
              <a:rPr sz="900" spc="-10" dirty="0">
                <a:solidFill>
                  <a:srgbClr val="3B465D"/>
                </a:solidFill>
                <a:latin typeface="Tahoma"/>
                <a:cs typeface="Tahoma"/>
              </a:rPr>
              <a:t>e</a:t>
            </a:r>
            <a:r>
              <a:rPr sz="900" spc="-5" dirty="0">
                <a:solidFill>
                  <a:srgbClr val="3B465D"/>
                </a:solidFill>
                <a:latin typeface="Tahoma"/>
                <a:cs typeface="Tahoma"/>
              </a:rPr>
              <a:t>t</a:t>
            </a:r>
            <a:r>
              <a:rPr sz="900" spc="-10" dirty="0">
                <a:solidFill>
                  <a:srgbClr val="3B465D"/>
                </a:solidFill>
                <a:latin typeface="Tahoma"/>
                <a:cs typeface="Tahoma"/>
              </a:rPr>
              <a:t>p</a:t>
            </a:r>
            <a:r>
              <a:rPr sz="900" spc="-5" dirty="0">
                <a:solidFill>
                  <a:srgbClr val="3B465D"/>
                </a:solidFill>
                <a:latin typeface="Tahoma"/>
                <a:cs typeface="Tahoma"/>
              </a:rPr>
              <a:t>r</a:t>
            </a:r>
            <a:r>
              <a:rPr sz="900" dirty="0">
                <a:solidFill>
                  <a:srgbClr val="3B465D"/>
                </a:solidFill>
                <a:latin typeface="Tahoma"/>
                <a:cs typeface="Tahoma"/>
              </a:rPr>
              <a:t>oof	V</a:t>
            </a:r>
            <a:r>
              <a:rPr sz="900" spc="-5" dirty="0">
                <a:solidFill>
                  <a:srgbClr val="3B465D"/>
                </a:solidFill>
                <a:latin typeface="Tahoma"/>
                <a:cs typeface="Tahoma"/>
              </a:rPr>
              <a:t>P</a:t>
            </a:r>
            <a:r>
              <a:rPr sz="900" dirty="0">
                <a:solidFill>
                  <a:srgbClr val="3B465D"/>
                </a:solidFill>
                <a:latin typeface="Tahoma"/>
                <a:cs typeface="Tahoma"/>
              </a:rPr>
              <a:t>N  </a:t>
            </a:r>
            <a:r>
              <a:rPr sz="900" spc="-5" dirty="0">
                <a:solidFill>
                  <a:srgbClr val="3B465D"/>
                </a:solidFill>
                <a:latin typeface="Tahoma"/>
                <a:cs typeface="Tahoma"/>
              </a:rPr>
              <a:t>hoster</a:t>
            </a:r>
            <a:endParaRPr sz="900">
              <a:latin typeface="Tahoma"/>
              <a:cs typeface="Tahoma"/>
            </a:endParaRPr>
          </a:p>
        </p:txBody>
      </p:sp>
      <p:grpSp>
        <p:nvGrpSpPr>
          <p:cNvPr id="55" name="object 55"/>
          <p:cNvGrpSpPr/>
          <p:nvPr/>
        </p:nvGrpSpPr>
        <p:grpSpPr>
          <a:xfrm>
            <a:off x="7362253" y="443293"/>
            <a:ext cx="1663064" cy="1664970"/>
            <a:chOff x="7362253" y="443293"/>
            <a:chExt cx="1663064" cy="1664970"/>
          </a:xfrm>
        </p:grpSpPr>
        <p:sp>
          <p:nvSpPr>
            <p:cNvPr id="56" name="object 56"/>
            <p:cNvSpPr/>
            <p:nvPr/>
          </p:nvSpPr>
          <p:spPr>
            <a:xfrm>
              <a:off x="7374636" y="455675"/>
              <a:ext cx="1638300" cy="1640205"/>
            </a:xfrm>
            <a:custGeom>
              <a:avLst/>
              <a:gdLst/>
              <a:ahLst/>
              <a:cxnLst/>
              <a:rect l="l" t="t" r="r" b="b"/>
              <a:pathLst>
                <a:path w="1638300" h="1640205">
                  <a:moveTo>
                    <a:pt x="819150" y="0"/>
                  </a:moveTo>
                  <a:lnTo>
                    <a:pt x="771021" y="1391"/>
                  </a:lnTo>
                  <a:lnTo>
                    <a:pt x="723625" y="5515"/>
                  </a:lnTo>
                  <a:lnTo>
                    <a:pt x="677037" y="12294"/>
                  </a:lnTo>
                  <a:lnTo>
                    <a:pt x="631335" y="21651"/>
                  </a:lnTo>
                  <a:lnTo>
                    <a:pt x="586596" y="33510"/>
                  </a:lnTo>
                  <a:lnTo>
                    <a:pt x="542896" y="47793"/>
                  </a:lnTo>
                  <a:lnTo>
                    <a:pt x="500312" y="64424"/>
                  </a:lnTo>
                  <a:lnTo>
                    <a:pt x="458921" y="83326"/>
                  </a:lnTo>
                  <a:lnTo>
                    <a:pt x="418800" y="104422"/>
                  </a:lnTo>
                  <a:lnTo>
                    <a:pt x="380026" y="127636"/>
                  </a:lnTo>
                  <a:lnTo>
                    <a:pt x="342676" y="152890"/>
                  </a:lnTo>
                  <a:lnTo>
                    <a:pt x="306826" y="180107"/>
                  </a:lnTo>
                  <a:lnTo>
                    <a:pt x="272553" y="209211"/>
                  </a:lnTo>
                  <a:lnTo>
                    <a:pt x="239934" y="240125"/>
                  </a:lnTo>
                  <a:lnTo>
                    <a:pt x="209047" y="272772"/>
                  </a:lnTo>
                  <a:lnTo>
                    <a:pt x="179967" y="307074"/>
                  </a:lnTo>
                  <a:lnTo>
                    <a:pt x="152772" y="342957"/>
                  </a:lnTo>
                  <a:lnTo>
                    <a:pt x="127539" y="380341"/>
                  </a:lnTo>
                  <a:lnTo>
                    <a:pt x="104344" y="419151"/>
                  </a:lnTo>
                  <a:lnTo>
                    <a:pt x="83264" y="459310"/>
                  </a:lnTo>
                  <a:lnTo>
                    <a:pt x="64377" y="500741"/>
                  </a:lnTo>
                  <a:lnTo>
                    <a:pt x="47758" y="543366"/>
                  </a:lnTo>
                  <a:lnTo>
                    <a:pt x="33485" y="587110"/>
                  </a:lnTo>
                  <a:lnTo>
                    <a:pt x="21635" y="631895"/>
                  </a:lnTo>
                  <a:lnTo>
                    <a:pt x="12285" y="677645"/>
                  </a:lnTo>
                  <a:lnTo>
                    <a:pt x="5511" y="724282"/>
                  </a:lnTo>
                  <a:lnTo>
                    <a:pt x="1390" y="771730"/>
                  </a:lnTo>
                  <a:lnTo>
                    <a:pt x="0" y="819912"/>
                  </a:lnTo>
                  <a:lnTo>
                    <a:pt x="1390" y="868093"/>
                  </a:lnTo>
                  <a:lnTo>
                    <a:pt x="5511" y="915541"/>
                  </a:lnTo>
                  <a:lnTo>
                    <a:pt x="12285" y="962178"/>
                  </a:lnTo>
                  <a:lnTo>
                    <a:pt x="21635" y="1007928"/>
                  </a:lnTo>
                  <a:lnTo>
                    <a:pt x="33485" y="1052713"/>
                  </a:lnTo>
                  <a:lnTo>
                    <a:pt x="47758" y="1096457"/>
                  </a:lnTo>
                  <a:lnTo>
                    <a:pt x="64377" y="1139082"/>
                  </a:lnTo>
                  <a:lnTo>
                    <a:pt x="83264" y="1180513"/>
                  </a:lnTo>
                  <a:lnTo>
                    <a:pt x="104344" y="1220672"/>
                  </a:lnTo>
                  <a:lnTo>
                    <a:pt x="127539" y="1259482"/>
                  </a:lnTo>
                  <a:lnTo>
                    <a:pt x="152772" y="1296866"/>
                  </a:lnTo>
                  <a:lnTo>
                    <a:pt x="179967" y="1332749"/>
                  </a:lnTo>
                  <a:lnTo>
                    <a:pt x="209047" y="1367051"/>
                  </a:lnTo>
                  <a:lnTo>
                    <a:pt x="239934" y="1399698"/>
                  </a:lnTo>
                  <a:lnTo>
                    <a:pt x="272553" y="1430612"/>
                  </a:lnTo>
                  <a:lnTo>
                    <a:pt x="306826" y="1459716"/>
                  </a:lnTo>
                  <a:lnTo>
                    <a:pt x="342676" y="1486933"/>
                  </a:lnTo>
                  <a:lnTo>
                    <a:pt x="380026" y="1512187"/>
                  </a:lnTo>
                  <a:lnTo>
                    <a:pt x="418800" y="1535401"/>
                  </a:lnTo>
                  <a:lnTo>
                    <a:pt x="458921" y="1556497"/>
                  </a:lnTo>
                  <a:lnTo>
                    <a:pt x="500312" y="1575399"/>
                  </a:lnTo>
                  <a:lnTo>
                    <a:pt x="542896" y="1592030"/>
                  </a:lnTo>
                  <a:lnTo>
                    <a:pt x="586596" y="1606313"/>
                  </a:lnTo>
                  <a:lnTo>
                    <a:pt x="631335" y="1618172"/>
                  </a:lnTo>
                  <a:lnTo>
                    <a:pt x="677037" y="1627529"/>
                  </a:lnTo>
                  <a:lnTo>
                    <a:pt x="723625" y="1634308"/>
                  </a:lnTo>
                  <a:lnTo>
                    <a:pt x="771021" y="1638432"/>
                  </a:lnTo>
                  <a:lnTo>
                    <a:pt x="819150" y="1639824"/>
                  </a:lnTo>
                  <a:lnTo>
                    <a:pt x="867278" y="1638432"/>
                  </a:lnTo>
                  <a:lnTo>
                    <a:pt x="914674" y="1634308"/>
                  </a:lnTo>
                  <a:lnTo>
                    <a:pt x="961262" y="1627529"/>
                  </a:lnTo>
                  <a:lnTo>
                    <a:pt x="1006964" y="1618172"/>
                  </a:lnTo>
                  <a:lnTo>
                    <a:pt x="1051703" y="1606313"/>
                  </a:lnTo>
                  <a:lnTo>
                    <a:pt x="1095403" y="1592030"/>
                  </a:lnTo>
                  <a:lnTo>
                    <a:pt x="1137987" y="1575399"/>
                  </a:lnTo>
                  <a:lnTo>
                    <a:pt x="1179378" y="1556497"/>
                  </a:lnTo>
                  <a:lnTo>
                    <a:pt x="1219499" y="1535401"/>
                  </a:lnTo>
                  <a:lnTo>
                    <a:pt x="1258273" y="1512187"/>
                  </a:lnTo>
                  <a:lnTo>
                    <a:pt x="1295623" y="1486933"/>
                  </a:lnTo>
                  <a:lnTo>
                    <a:pt x="1331473" y="1459716"/>
                  </a:lnTo>
                  <a:lnTo>
                    <a:pt x="1365746" y="1430612"/>
                  </a:lnTo>
                  <a:lnTo>
                    <a:pt x="1398365" y="1399698"/>
                  </a:lnTo>
                  <a:lnTo>
                    <a:pt x="1429252" y="1367051"/>
                  </a:lnTo>
                  <a:lnTo>
                    <a:pt x="1458332" y="1332749"/>
                  </a:lnTo>
                  <a:lnTo>
                    <a:pt x="1485527" y="1296866"/>
                  </a:lnTo>
                  <a:lnTo>
                    <a:pt x="1510760" y="1259482"/>
                  </a:lnTo>
                  <a:lnTo>
                    <a:pt x="1533955" y="1220672"/>
                  </a:lnTo>
                  <a:lnTo>
                    <a:pt x="1555035" y="1180513"/>
                  </a:lnTo>
                  <a:lnTo>
                    <a:pt x="1573922" y="1139082"/>
                  </a:lnTo>
                  <a:lnTo>
                    <a:pt x="1590541" y="1096457"/>
                  </a:lnTo>
                  <a:lnTo>
                    <a:pt x="1604814" y="1052713"/>
                  </a:lnTo>
                  <a:lnTo>
                    <a:pt x="1616664" y="1007928"/>
                  </a:lnTo>
                  <a:lnTo>
                    <a:pt x="1626014" y="962178"/>
                  </a:lnTo>
                  <a:lnTo>
                    <a:pt x="1632788" y="915541"/>
                  </a:lnTo>
                  <a:lnTo>
                    <a:pt x="1636909" y="868093"/>
                  </a:lnTo>
                  <a:lnTo>
                    <a:pt x="1638300" y="819912"/>
                  </a:lnTo>
                  <a:lnTo>
                    <a:pt x="1636909" y="771730"/>
                  </a:lnTo>
                  <a:lnTo>
                    <a:pt x="1632788" y="724282"/>
                  </a:lnTo>
                  <a:lnTo>
                    <a:pt x="1626014" y="677645"/>
                  </a:lnTo>
                  <a:lnTo>
                    <a:pt x="1616664" y="631895"/>
                  </a:lnTo>
                  <a:lnTo>
                    <a:pt x="1604814" y="587110"/>
                  </a:lnTo>
                  <a:lnTo>
                    <a:pt x="1590541" y="543366"/>
                  </a:lnTo>
                  <a:lnTo>
                    <a:pt x="1573922" y="500741"/>
                  </a:lnTo>
                  <a:lnTo>
                    <a:pt x="1555035" y="459310"/>
                  </a:lnTo>
                  <a:lnTo>
                    <a:pt x="1533955" y="419151"/>
                  </a:lnTo>
                  <a:lnTo>
                    <a:pt x="1510760" y="380341"/>
                  </a:lnTo>
                  <a:lnTo>
                    <a:pt x="1485527" y="342957"/>
                  </a:lnTo>
                  <a:lnTo>
                    <a:pt x="1458332" y="307074"/>
                  </a:lnTo>
                  <a:lnTo>
                    <a:pt x="1429252" y="272772"/>
                  </a:lnTo>
                  <a:lnTo>
                    <a:pt x="1398365" y="240125"/>
                  </a:lnTo>
                  <a:lnTo>
                    <a:pt x="1365746" y="209211"/>
                  </a:lnTo>
                  <a:lnTo>
                    <a:pt x="1331473" y="180107"/>
                  </a:lnTo>
                  <a:lnTo>
                    <a:pt x="1295623" y="152890"/>
                  </a:lnTo>
                  <a:lnTo>
                    <a:pt x="1258273" y="127636"/>
                  </a:lnTo>
                  <a:lnTo>
                    <a:pt x="1219499" y="104422"/>
                  </a:lnTo>
                  <a:lnTo>
                    <a:pt x="1179378" y="83326"/>
                  </a:lnTo>
                  <a:lnTo>
                    <a:pt x="1137987" y="64424"/>
                  </a:lnTo>
                  <a:lnTo>
                    <a:pt x="1095403" y="47793"/>
                  </a:lnTo>
                  <a:lnTo>
                    <a:pt x="1051703" y="33510"/>
                  </a:lnTo>
                  <a:lnTo>
                    <a:pt x="1006964" y="21651"/>
                  </a:lnTo>
                  <a:lnTo>
                    <a:pt x="961262" y="12294"/>
                  </a:lnTo>
                  <a:lnTo>
                    <a:pt x="914674" y="5515"/>
                  </a:lnTo>
                  <a:lnTo>
                    <a:pt x="867278" y="1391"/>
                  </a:lnTo>
                  <a:lnTo>
                    <a:pt x="819150" y="0"/>
                  </a:lnTo>
                  <a:close/>
                </a:path>
              </a:pathLst>
            </a:custGeom>
            <a:solidFill>
              <a:srgbClr val="FFFFFF"/>
            </a:solidFill>
          </p:spPr>
          <p:txBody>
            <a:bodyPr wrap="square" lIns="0" tIns="0" rIns="0" bIns="0" rtlCol="0"/>
            <a:lstStyle/>
            <a:p>
              <a:endParaRPr/>
            </a:p>
          </p:txBody>
        </p:sp>
        <p:sp>
          <p:nvSpPr>
            <p:cNvPr id="57" name="object 57"/>
            <p:cNvSpPr/>
            <p:nvPr/>
          </p:nvSpPr>
          <p:spPr>
            <a:xfrm>
              <a:off x="7374636" y="455675"/>
              <a:ext cx="1638300" cy="1640205"/>
            </a:xfrm>
            <a:custGeom>
              <a:avLst/>
              <a:gdLst/>
              <a:ahLst/>
              <a:cxnLst/>
              <a:rect l="l" t="t" r="r" b="b"/>
              <a:pathLst>
                <a:path w="1638300" h="1640205">
                  <a:moveTo>
                    <a:pt x="0" y="819912"/>
                  </a:moveTo>
                  <a:lnTo>
                    <a:pt x="1390" y="771730"/>
                  </a:lnTo>
                  <a:lnTo>
                    <a:pt x="5511" y="724282"/>
                  </a:lnTo>
                  <a:lnTo>
                    <a:pt x="12285" y="677645"/>
                  </a:lnTo>
                  <a:lnTo>
                    <a:pt x="21635" y="631895"/>
                  </a:lnTo>
                  <a:lnTo>
                    <a:pt x="33485" y="587110"/>
                  </a:lnTo>
                  <a:lnTo>
                    <a:pt x="47758" y="543366"/>
                  </a:lnTo>
                  <a:lnTo>
                    <a:pt x="64377" y="500741"/>
                  </a:lnTo>
                  <a:lnTo>
                    <a:pt x="83264" y="459310"/>
                  </a:lnTo>
                  <a:lnTo>
                    <a:pt x="104344" y="419151"/>
                  </a:lnTo>
                  <a:lnTo>
                    <a:pt x="127539" y="380341"/>
                  </a:lnTo>
                  <a:lnTo>
                    <a:pt x="152772" y="342957"/>
                  </a:lnTo>
                  <a:lnTo>
                    <a:pt x="179967" y="307074"/>
                  </a:lnTo>
                  <a:lnTo>
                    <a:pt x="209047" y="272772"/>
                  </a:lnTo>
                  <a:lnTo>
                    <a:pt x="239934" y="240125"/>
                  </a:lnTo>
                  <a:lnTo>
                    <a:pt x="272553" y="209211"/>
                  </a:lnTo>
                  <a:lnTo>
                    <a:pt x="306826" y="180107"/>
                  </a:lnTo>
                  <a:lnTo>
                    <a:pt x="342676" y="152890"/>
                  </a:lnTo>
                  <a:lnTo>
                    <a:pt x="380026" y="127636"/>
                  </a:lnTo>
                  <a:lnTo>
                    <a:pt x="418800" y="104422"/>
                  </a:lnTo>
                  <a:lnTo>
                    <a:pt x="458921" y="83326"/>
                  </a:lnTo>
                  <a:lnTo>
                    <a:pt x="500312" y="64424"/>
                  </a:lnTo>
                  <a:lnTo>
                    <a:pt x="542896" y="47793"/>
                  </a:lnTo>
                  <a:lnTo>
                    <a:pt x="586596" y="33510"/>
                  </a:lnTo>
                  <a:lnTo>
                    <a:pt x="631335" y="21651"/>
                  </a:lnTo>
                  <a:lnTo>
                    <a:pt x="677037" y="12294"/>
                  </a:lnTo>
                  <a:lnTo>
                    <a:pt x="723625" y="5515"/>
                  </a:lnTo>
                  <a:lnTo>
                    <a:pt x="771021" y="1391"/>
                  </a:lnTo>
                  <a:lnTo>
                    <a:pt x="819150" y="0"/>
                  </a:lnTo>
                  <a:lnTo>
                    <a:pt x="867278" y="1391"/>
                  </a:lnTo>
                  <a:lnTo>
                    <a:pt x="914674" y="5515"/>
                  </a:lnTo>
                  <a:lnTo>
                    <a:pt x="961262" y="12294"/>
                  </a:lnTo>
                  <a:lnTo>
                    <a:pt x="1006964" y="21651"/>
                  </a:lnTo>
                  <a:lnTo>
                    <a:pt x="1051703" y="33510"/>
                  </a:lnTo>
                  <a:lnTo>
                    <a:pt x="1095403" y="47793"/>
                  </a:lnTo>
                  <a:lnTo>
                    <a:pt x="1137987" y="64424"/>
                  </a:lnTo>
                  <a:lnTo>
                    <a:pt x="1179378" y="83326"/>
                  </a:lnTo>
                  <a:lnTo>
                    <a:pt x="1219499" y="104422"/>
                  </a:lnTo>
                  <a:lnTo>
                    <a:pt x="1258273" y="127636"/>
                  </a:lnTo>
                  <a:lnTo>
                    <a:pt x="1295623" y="152890"/>
                  </a:lnTo>
                  <a:lnTo>
                    <a:pt x="1331473" y="180107"/>
                  </a:lnTo>
                  <a:lnTo>
                    <a:pt x="1365746" y="209211"/>
                  </a:lnTo>
                  <a:lnTo>
                    <a:pt x="1398365" y="240125"/>
                  </a:lnTo>
                  <a:lnTo>
                    <a:pt x="1429252" y="272772"/>
                  </a:lnTo>
                  <a:lnTo>
                    <a:pt x="1458332" y="307074"/>
                  </a:lnTo>
                  <a:lnTo>
                    <a:pt x="1485527" y="342957"/>
                  </a:lnTo>
                  <a:lnTo>
                    <a:pt x="1510760" y="380341"/>
                  </a:lnTo>
                  <a:lnTo>
                    <a:pt x="1533955" y="419151"/>
                  </a:lnTo>
                  <a:lnTo>
                    <a:pt x="1555035" y="459310"/>
                  </a:lnTo>
                  <a:lnTo>
                    <a:pt x="1573922" y="500741"/>
                  </a:lnTo>
                  <a:lnTo>
                    <a:pt x="1590541" y="543366"/>
                  </a:lnTo>
                  <a:lnTo>
                    <a:pt x="1604814" y="587110"/>
                  </a:lnTo>
                  <a:lnTo>
                    <a:pt x="1616664" y="631895"/>
                  </a:lnTo>
                  <a:lnTo>
                    <a:pt x="1626014" y="677645"/>
                  </a:lnTo>
                  <a:lnTo>
                    <a:pt x="1632788" y="724282"/>
                  </a:lnTo>
                  <a:lnTo>
                    <a:pt x="1636909" y="771730"/>
                  </a:lnTo>
                  <a:lnTo>
                    <a:pt x="1638300" y="819912"/>
                  </a:lnTo>
                  <a:lnTo>
                    <a:pt x="1636909" y="868093"/>
                  </a:lnTo>
                  <a:lnTo>
                    <a:pt x="1632788" y="915541"/>
                  </a:lnTo>
                  <a:lnTo>
                    <a:pt x="1626014" y="962178"/>
                  </a:lnTo>
                  <a:lnTo>
                    <a:pt x="1616664" y="1007928"/>
                  </a:lnTo>
                  <a:lnTo>
                    <a:pt x="1604814" y="1052713"/>
                  </a:lnTo>
                  <a:lnTo>
                    <a:pt x="1590541" y="1096457"/>
                  </a:lnTo>
                  <a:lnTo>
                    <a:pt x="1573922" y="1139082"/>
                  </a:lnTo>
                  <a:lnTo>
                    <a:pt x="1555035" y="1180513"/>
                  </a:lnTo>
                  <a:lnTo>
                    <a:pt x="1533955" y="1220672"/>
                  </a:lnTo>
                  <a:lnTo>
                    <a:pt x="1510760" y="1259482"/>
                  </a:lnTo>
                  <a:lnTo>
                    <a:pt x="1485527" y="1296866"/>
                  </a:lnTo>
                  <a:lnTo>
                    <a:pt x="1458332" y="1332749"/>
                  </a:lnTo>
                  <a:lnTo>
                    <a:pt x="1429252" y="1367051"/>
                  </a:lnTo>
                  <a:lnTo>
                    <a:pt x="1398365" y="1399698"/>
                  </a:lnTo>
                  <a:lnTo>
                    <a:pt x="1365746" y="1430612"/>
                  </a:lnTo>
                  <a:lnTo>
                    <a:pt x="1331473" y="1459716"/>
                  </a:lnTo>
                  <a:lnTo>
                    <a:pt x="1295623" y="1486933"/>
                  </a:lnTo>
                  <a:lnTo>
                    <a:pt x="1258273" y="1512187"/>
                  </a:lnTo>
                  <a:lnTo>
                    <a:pt x="1219499" y="1535401"/>
                  </a:lnTo>
                  <a:lnTo>
                    <a:pt x="1179378" y="1556497"/>
                  </a:lnTo>
                  <a:lnTo>
                    <a:pt x="1137987" y="1575399"/>
                  </a:lnTo>
                  <a:lnTo>
                    <a:pt x="1095403" y="1592030"/>
                  </a:lnTo>
                  <a:lnTo>
                    <a:pt x="1051703" y="1606313"/>
                  </a:lnTo>
                  <a:lnTo>
                    <a:pt x="1006964" y="1618172"/>
                  </a:lnTo>
                  <a:lnTo>
                    <a:pt x="961262" y="1627529"/>
                  </a:lnTo>
                  <a:lnTo>
                    <a:pt x="914674" y="1634308"/>
                  </a:lnTo>
                  <a:lnTo>
                    <a:pt x="867278" y="1638432"/>
                  </a:lnTo>
                  <a:lnTo>
                    <a:pt x="819150" y="1639824"/>
                  </a:lnTo>
                  <a:lnTo>
                    <a:pt x="771021" y="1638432"/>
                  </a:lnTo>
                  <a:lnTo>
                    <a:pt x="723625" y="1634308"/>
                  </a:lnTo>
                  <a:lnTo>
                    <a:pt x="677037" y="1627529"/>
                  </a:lnTo>
                  <a:lnTo>
                    <a:pt x="631335" y="1618172"/>
                  </a:lnTo>
                  <a:lnTo>
                    <a:pt x="586596" y="1606313"/>
                  </a:lnTo>
                  <a:lnTo>
                    <a:pt x="542896" y="1592030"/>
                  </a:lnTo>
                  <a:lnTo>
                    <a:pt x="500312" y="1575399"/>
                  </a:lnTo>
                  <a:lnTo>
                    <a:pt x="458921" y="1556497"/>
                  </a:lnTo>
                  <a:lnTo>
                    <a:pt x="418800" y="1535401"/>
                  </a:lnTo>
                  <a:lnTo>
                    <a:pt x="380026" y="1512187"/>
                  </a:lnTo>
                  <a:lnTo>
                    <a:pt x="342676" y="1486933"/>
                  </a:lnTo>
                  <a:lnTo>
                    <a:pt x="306826" y="1459716"/>
                  </a:lnTo>
                  <a:lnTo>
                    <a:pt x="272553" y="1430612"/>
                  </a:lnTo>
                  <a:lnTo>
                    <a:pt x="239934" y="1399698"/>
                  </a:lnTo>
                  <a:lnTo>
                    <a:pt x="209047" y="1367051"/>
                  </a:lnTo>
                  <a:lnTo>
                    <a:pt x="179967" y="1332749"/>
                  </a:lnTo>
                  <a:lnTo>
                    <a:pt x="152772" y="1296866"/>
                  </a:lnTo>
                  <a:lnTo>
                    <a:pt x="127539" y="1259482"/>
                  </a:lnTo>
                  <a:lnTo>
                    <a:pt x="104344" y="1220672"/>
                  </a:lnTo>
                  <a:lnTo>
                    <a:pt x="83264" y="1180513"/>
                  </a:lnTo>
                  <a:lnTo>
                    <a:pt x="64377" y="1139082"/>
                  </a:lnTo>
                  <a:lnTo>
                    <a:pt x="47758" y="1096457"/>
                  </a:lnTo>
                  <a:lnTo>
                    <a:pt x="33485" y="1052713"/>
                  </a:lnTo>
                  <a:lnTo>
                    <a:pt x="21635" y="1007928"/>
                  </a:lnTo>
                  <a:lnTo>
                    <a:pt x="12285" y="962178"/>
                  </a:lnTo>
                  <a:lnTo>
                    <a:pt x="5511" y="915541"/>
                  </a:lnTo>
                  <a:lnTo>
                    <a:pt x="1390" y="868093"/>
                  </a:lnTo>
                  <a:lnTo>
                    <a:pt x="0" y="819912"/>
                  </a:lnTo>
                  <a:close/>
                </a:path>
              </a:pathLst>
            </a:custGeom>
            <a:ln w="24344">
              <a:solidFill>
                <a:srgbClr val="3B465D"/>
              </a:solidFill>
            </a:ln>
          </p:spPr>
          <p:txBody>
            <a:bodyPr wrap="square" lIns="0" tIns="0" rIns="0" bIns="0" rtlCol="0"/>
            <a:lstStyle/>
            <a:p>
              <a:endParaRPr/>
            </a:p>
          </p:txBody>
        </p:sp>
        <p:pic>
          <p:nvPicPr>
            <p:cNvPr id="58" name="object 58"/>
            <p:cNvPicPr/>
            <p:nvPr/>
          </p:nvPicPr>
          <p:blipFill>
            <a:blip r:embed="rId6" cstate="print"/>
            <a:stretch>
              <a:fillRect/>
            </a:stretch>
          </p:blipFill>
          <p:spPr>
            <a:xfrm>
              <a:off x="7647432" y="986027"/>
              <a:ext cx="472440" cy="473963"/>
            </a:xfrm>
            <a:prstGeom prst="rect">
              <a:avLst/>
            </a:prstGeom>
          </p:spPr>
        </p:pic>
      </p:grpSp>
      <p:sp>
        <p:nvSpPr>
          <p:cNvPr id="59" name="object 59"/>
          <p:cNvSpPr txBox="1"/>
          <p:nvPr/>
        </p:nvSpPr>
        <p:spPr>
          <a:xfrm>
            <a:off x="7575931" y="1467103"/>
            <a:ext cx="620395" cy="299720"/>
          </a:xfrm>
          <a:prstGeom prst="rect">
            <a:avLst/>
          </a:prstGeom>
        </p:spPr>
        <p:txBody>
          <a:bodyPr vert="horz" wrap="square" lIns="0" tIns="12700" rIns="0" bIns="0" rtlCol="0">
            <a:spAutoFit/>
          </a:bodyPr>
          <a:lstStyle/>
          <a:p>
            <a:pPr marL="12700" marR="5080" indent="34925">
              <a:lnSpc>
                <a:spcPct val="100000"/>
              </a:lnSpc>
              <a:spcBef>
                <a:spcPts val="100"/>
              </a:spcBef>
            </a:pPr>
            <a:r>
              <a:rPr sz="900" spc="-5" dirty="0">
                <a:solidFill>
                  <a:srgbClr val="3B465D"/>
                </a:solidFill>
                <a:latin typeface="Tahoma"/>
                <a:cs typeface="Tahoma"/>
              </a:rPr>
              <a:t>Spécialiste </a:t>
            </a:r>
            <a:r>
              <a:rPr sz="900" spc="-270" dirty="0">
                <a:solidFill>
                  <a:srgbClr val="3B465D"/>
                </a:solidFill>
                <a:latin typeface="Tahoma"/>
                <a:cs typeface="Tahoma"/>
              </a:rPr>
              <a:t> </a:t>
            </a:r>
            <a:r>
              <a:rPr sz="900" spc="-5" dirty="0">
                <a:solidFill>
                  <a:srgbClr val="3B465D"/>
                </a:solidFill>
                <a:latin typeface="Tahoma"/>
                <a:cs typeface="Tahoma"/>
              </a:rPr>
              <a:t>en</a:t>
            </a:r>
            <a:r>
              <a:rPr sz="900" spc="-60" dirty="0">
                <a:solidFill>
                  <a:srgbClr val="3B465D"/>
                </a:solidFill>
                <a:latin typeface="Tahoma"/>
                <a:cs typeface="Tahoma"/>
              </a:rPr>
              <a:t> </a:t>
            </a:r>
            <a:r>
              <a:rPr sz="900" spc="-5" dirty="0">
                <a:solidFill>
                  <a:srgbClr val="3B465D"/>
                </a:solidFill>
                <a:latin typeface="Tahoma"/>
                <a:cs typeface="Tahoma"/>
              </a:rPr>
              <a:t>intrusion</a:t>
            </a:r>
            <a:endParaRPr sz="900">
              <a:latin typeface="Tahoma"/>
              <a:cs typeface="Tahoma"/>
            </a:endParaRPr>
          </a:p>
        </p:txBody>
      </p:sp>
      <p:pic>
        <p:nvPicPr>
          <p:cNvPr id="60" name="object 60"/>
          <p:cNvPicPr/>
          <p:nvPr/>
        </p:nvPicPr>
        <p:blipFill>
          <a:blip r:embed="rId6" cstate="print"/>
          <a:stretch>
            <a:fillRect/>
          </a:stretch>
        </p:blipFill>
        <p:spPr>
          <a:xfrm>
            <a:off x="8284464" y="984503"/>
            <a:ext cx="472440" cy="472439"/>
          </a:xfrm>
          <a:prstGeom prst="rect">
            <a:avLst/>
          </a:prstGeom>
        </p:spPr>
      </p:pic>
      <p:sp>
        <p:nvSpPr>
          <p:cNvPr id="61" name="object 61"/>
          <p:cNvSpPr txBox="1"/>
          <p:nvPr/>
        </p:nvSpPr>
        <p:spPr>
          <a:xfrm>
            <a:off x="8275701" y="1467992"/>
            <a:ext cx="499109" cy="299720"/>
          </a:xfrm>
          <a:prstGeom prst="rect">
            <a:avLst/>
          </a:prstGeom>
        </p:spPr>
        <p:txBody>
          <a:bodyPr vert="horz" wrap="square" lIns="0" tIns="12700" rIns="0" bIns="0" rtlCol="0">
            <a:spAutoFit/>
          </a:bodyPr>
          <a:lstStyle/>
          <a:p>
            <a:pPr marL="86995" marR="5080" indent="-74930">
              <a:lnSpc>
                <a:spcPct val="100000"/>
              </a:lnSpc>
              <a:spcBef>
                <a:spcPts val="100"/>
              </a:spcBef>
            </a:pPr>
            <a:r>
              <a:rPr sz="900" dirty="0">
                <a:solidFill>
                  <a:srgbClr val="3B465D"/>
                </a:solidFill>
                <a:latin typeface="Tahoma"/>
                <a:cs typeface="Tahoma"/>
              </a:rPr>
              <a:t>A</a:t>
            </a:r>
            <a:r>
              <a:rPr sz="900" spc="-5" dirty="0">
                <a:solidFill>
                  <a:srgbClr val="3B465D"/>
                </a:solidFill>
                <a:latin typeface="Tahoma"/>
                <a:cs typeface="Tahoma"/>
              </a:rPr>
              <a:t>d</a:t>
            </a:r>
            <a:r>
              <a:rPr sz="900" dirty="0">
                <a:solidFill>
                  <a:srgbClr val="3B465D"/>
                </a:solidFill>
                <a:latin typeface="Tahoma"/>
                <a:cs typeface="Tahoma"/>
              </a:rPr>
              <a:t>min</a:t>
            </a:r>
            <a:r>
              <a:rPr sz="900" spc="-20" dirty="0">
                <a:solidFill>
                  <a:srgbClr val="3B465D"/>
                </a:solidFill>
                <a:latin typeface="Tahoma"/>
                <a:cs typeface="Tahoma"/>
              </a:rPr>
              <a:t> </a:t>
            </a:r>
            <a:r>
              <a:rPr sz="900" spc="-10" dirty="0">
                <a:solidFill>
                  <a:srgbClr val="3B465D"/>
                </a:solidFill>
                <a:latin typeface="Tahoma"/>
                <a:cs typeface="Tahoma"/>
              </a:rPr>
              <a:t>d</a:t>
            </a:r>
            <a:r>
              <a:rPr sz="900" dirty="0">
                <a:solidFill>
                  <a:srgbClr val="3B465D"/>
                </a:solidFill>
                <a:latin typeface="Tahoma"/>
                <a:cs typeface="Tahoma"/>
              </a:rPr>
              <a:t>e  </a:t>
            </a:r>
            <a:r>
              <a:rPr sz="900" spc="-5" dirty="0">
                <a:solidFill>
                  <a:srgbClr val="3B465D"/>
                </a:solidFill>
                <a:latin typeface="Tahoma"/>
                <a:cs typeface="Tahoma"/>
              </a:rPr>
              <a:t>botnet</a:t>
            </a:r>
            <a:endParaRPr sz="900">
              <a:latin typeface="Tahoma"/>
              <a:cs typeface="Tahoma"/>
            </a:endParaRPr>
          </a:p>
        </p:txBody>
      </p:sp>
      <p:sp>
        <p:nvSpPr>
          <p:cNvPr id="63" name="object 63"/>
          <p:cNvSpPr txBox="1"/>
          <p:nvPr/>
        </p:nvSpPr>
        <p:spPr>
          <a:xfrm>
            <a:off x="967841" y="6573189"/>
            <a:ext cx="1049655" cy="178435"/>
          </a:xfrm>
          <a:prstGeom prst="rect">
            <a:avLst/>
          </a:prstGeom>
        </p:spPr>
        <p:txBody>
          <a:bodyPr vert="horz" wrap="square" lIns="0" tIns="0" rIns="0" bIns="0" rtlCol="0">
            <a:spAutoFit/>
          </a:bodyPr>
          <a:lstStyle/>
          <a:p>
            <a:pPr marL="12700">
              <a:lnSpc>
                <a:spcPts val="1240"/>
              </a:lnSpc>
            </a:pPr>
            <a:r>
              <a:rPr sz="1200" spc="-5" dirty="0">
                <a:solidFill>
                  <a:srgbClr val="FFFFFF"/>
                </a:solidFill>
                <a:latin typeface="Calibri"/>
                <a:cs typeface="Calibri"/>
              </a:rPr>
              <a:t>Se</a:t>
            </a:r>
            <a:r>
              <a:rPr sz="1200" dirty="0">
                <a:solidFill>
                  <a:srgbClr val="FFFFFF"/>
                </a:solidFill>
                <a:latin typeface="Calibri"/>
                <a:cs typeface="Calibri"/>
              </a:rPr>
              <a:t>p</a:t>
            </a:r>
            <a:r>
              <a:rPr sz="1200" spc="-10" dirty="0">
                <a:solidFill>
                  <a:srgbClr val="FFFFFF"/>
                </a:solidFill>
                <a:latin typeface="Calibri"/>
                <a:cs typeface="Calibri"/>
              </a:rPr>
              <a:t>t</a:t>
            </a:r>
            <a:r>
              <a:rPr sz="1200" dirty="0">
                <a:solidFill>
                  <a:srgbClr val="FFFFFF"/>
                </a:solidFill>
                <a:latin typeface="Calibri"/>
                <a:cs typeface="Calibri"/>
              </a:rPr>
              <a:t>emb</a:t>
            </a:r>
            <a:r>
              <a:rPr sz="1200" spc="-25" dirty="0">
                <a:solidFill>
                  <a:srgbClr val="FFFFFF"/>
                </a:solidFill>
                <a:latin typeface="Calibri"/>
                <a:cs typeface="Calibri"/>
              </a:rPr>
              <a:t>r</a:t>
            </a:r>
            <a:r>
              <a:rPr sz="1200" dirty="0">
                <a:solidFill>
                  <a:srgbClr val="FFFFFF"/>
                </a:solidFill>
                <a:latin typeface="Calibri"/>
                <a:cs typeface="Calibri"/>
              </a:rPr>
              <a:t>e</a:t>
            </a:r>
            <a:r>
              <a:rPr sz="1200" spc="-30" dirty="0">
                <a:solidFill>
                  <a:srgbClr val="FFFFFF"/>
                </a:solidFill>
                <a:latin typeface="Calibri"/>
                <a:cs typeface="Calibri"/>
              </a:rPr>
              <a:t> </a:t>
            </a:r>
            <a:r>
              <a:rPr sz="1200" dirty="0">
                <a:solidFill>
                  <a:srgbClr val="FFFFFF"/>
                </a:solidFill>
                <a:latin typeface="Calibri"/>
                <a:cs typeface="Calibri"/>
              </a:rPr>
              <a:t>2021</a:t>
            </a:r>
            <a:endParaRPr sz="1200">
              <a:latin typeface="Calibri"/>
              <a:cs typeface="Calibri"/>
            </a:endParaRPr>
          </a:p>
        </p:txBody>
      </p:sp>
      <p:sp>
        <p:nvSpPr>
          <p:cNvPr id="64" name="object 64"/>
          <p:cNvSpPr txBox="1">
            <a:spLocks noGrp="1"/>
          </p:cNvSpPr>
          <p:nvPr>
            <p:ph type="dt" sz="half" idx="6"/>
          </p:nvPr>
        </p:nvSpPr>
        <p:spPr>
          <a:xfrm>
            <a:off x="4694682" y="6579819"/>
            <a:ext cx="3261359" cy="177800"/>
          </a:xfrm>
          <a:prstGeom prst="rect">
            <a:avLst/>
          </a:prstGeom>
        </p:spPr>
        <p:txBody>
          <a:bodyPr vert="horz" wrap="square" lIns="0" tIns="0" rIns="0" bIns="0" rtlCol="0">
            <a:spAutoFit/>
          </a:bodyPr>
          <a:lstStyle>
            <a:defPPr>
              <a:defRPr lang="fr-FR"/>
            </a:defPPr>
            <a:lvl1pPr marL="0" algn="l" defTabSz="914400" rtl="0" eaLnBrk="1" latinLnBrk="0" hangingPunct="1">
              <a:defRPr sz="1200" b="0" i="0" kern="1200">
                <a:solidFill>
                  <a:schemeClr val="bg1"/>
                </a:solidFill>
                <a:latin typeface="Calibri"/>
                <a:ea typeface="+mn-ea"/>
                <a:cs typeface="Calibri"/>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lnSpc>
                <a:spcPts val="1240"/>
              </a:lnSpc>
            </a:pPr>
            <a:r>
              <a:rPr lang="fr-FR" spc="-5"/>
              <a:t>Panorama</a:t>
            </a:r>
            <a:r>
              <a:rPr lang="fr-FR" spc="-25"/>
              <a:t> </a:t>
            </a:r>
            <a:r>
              <a:rPr lang="fr-FR"/>
              <a:t>de</a:t>
            </a:r>
            <a:r>
              <a:rPr lang="fr-FR" spc="-15"/>
              <a:t> </a:t>
            </a:r>
            <a:r>
              <a:rPr lang="fr-FR"/>
              <a:t>la </a:t>
            </a:r>
            <a:r>
              <a:rPr lang="fr-FR" spc="-5"/>
              <a:t>cybercriminalité</a:t>
            </a:r>
            <a:r>
              <a:rPr lang="fr-FR" spc="-30"/>
              <a:t> </a:t>
            </a:r>
            <a:r>
              <a:rPr lang="fr-FR"/>
              <a:t>– </a:t>
            </a:r>
            <a:r>
              <a:rPr lang="fr-FR" spc="-5"/>
              <a:t>Extrait</a:t>
            </a:r>
            <a:r>
              <a:rPr lang="fr-FR" spc="-20"/>
              <a:t> </a:t>
            </a:r>
            <a:r>
              <a:rPr lang="fr-FR"/>
              <a:t>pour</a:t>
            </a:r>
            <a:r>
              <a:rPr lang="fr-FR" spc="-25"/>
              <a:t> </a:t>
            </a:r>
            <a:r>
              <a:rPr lang="fr-FR"/>
              <a:t>le </a:t>
            </a:r>
            <a:r>
              <a:rPr lang="fr-FR" spc="-5"/>
              <a:t>FIC</a:t>
            </a:r>
            <a:endParaRPr spc="-5" dirty="0"/>
          </a:p>
        </p:txBody>
      </p:sp>
      <p:sp>
        <p:nvSpPr>
          <p:cNvPr id="65" name="object 65"/>
          <p:cNvSpPr txBox="1">
            <a:spLocks noGrp="1"/>
          </p:cNvSpPr>
          <p:nvPr>
            <p:ph type="ftr" sz="quarter" idx="5"/>
          </p:nvPr>
        </p:nvSpPr>
        <p:spPr>
          <a:xfrm>
            <a:off x="10995152" y="6573189"/>
            <a:ext cx="687070" cy="178434"/>
          </a:xfrm>
          <a:prstGeom prst="rect">
            <a:avLst/>
          </a:prstGeom>
        </p:spPr>
        <p:txBody>
          <a:bodyPr vert="horz" wrap="square" lIns="0" tIns="0" rIns="0" bIns="0" rtlCol="0">
            <a:spAutoFit/>
          </a:bodyPr>
          <a:lstStyle>
            <a:defPPr>
              <a:defRPr lang="fr-FR"/>
            </a:defPPr>
            <a:lvl1pPr marL="0" algn="l" defTabSz="914400" rtl="0" eaLnBrk="1" latinLnBrk="0" hangingPunct="1">
              <a:defRPr sz="1200" b="0" i="0" kern="1200">
                <a:solidFill>
                  <a:schemeClr val="bg1"/>
                </a:solidFill>
                <a:latin typeface="Calibri"/>
                <a:ea typeface="+mn-ea"/>
                <a:cs typeface="Calibri"/>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lnSpc>
                <a:spcPts val="1240"/>
              </a:lnSpc>
            </a:pPr>
            <a:r>
              <a:rPr lang="fr-FR" spc="-5"/>
              <a:t>#</a:t>
            </a:r>
            <a:r>
              <a:rPr lang="fr-FR" spc="-25"/>
              <a:t>P</a:t>
            </a:r>
            <a:r>
              <a:rPr lang="fr-FR"/>
              <a:t>an</a:t>
            </a:r>
            <a:r>
              <a:rPr lang="fr-FR" spc="-5"/>
              <a:t>ocrim</a:t>
            </a:r>
            <a:endParaRPr spc="-5" dirty="0"/>
          </a:p>
        </p:txBody>
      </p:sp>
      <p:sp>
        <p:nvSpPr>
          <p:cNvPr id="62" name="object 62"/>
          <p:cNvSpPr txBox="1"/>
          <p:nvPr/>
        </p:nvSpPr>
        <p:spPr>
          <a:xfrm>
            <a:off x="7806690" y="552449"/>
            <a:ext cx="775335" cy="330200"/>
          </a:xfrm>
          <a:prstGeom prst="rect">
            <a:avLst/>
          </a:prstGeom>
        </p:spPr>
        <p:txBody>
          <a:bodyPr vert="horz" wrap="square" lIns="0" tIns="12065" rIns="0" bIns="0" rtlCol="0">
            <a:spAutoFit/>
          </a:bodyPr>
          <a:lstStyle/>
          <a:p>
            <a:pPr algn="ctr">
              <a:lnSpc>
                <a:spcPct val="100000"/>
              </a:lnSpc>
              <a:spcBef>
                <a:spcPts val="95"/>
              </a:spcBef>
            </a:pPr>
            <a:r>
              <a:rPr sz="1000" b="1" spc="-10" dirty="0">
                <a:solidFill>
                  <a:srgbClr val="3B465D"/>
                </a:solidFill>
                <a:latin typeface="Tahoma"/>
                <a:cs typeface="Tahoma"/>
              </a:rPr>
              <a:t>Revendeurs</a:t>
            </a:r>
            <a:endParaRPr sz="1000">
              <a:latin typeface="Tahoma"/>
              <a:cs typeface="Tahoma"/>
            </a:endParaRPr>
          </a:p>
          <a:p>
            <a:pPr marL="635" algn="ctr">
              <a:lnSpc>
                <a:spcPct val="100000"/>
              </a:lnSpc>
            </a:pPr>
            <a:r>
              <a:rPr sz="1000" b="1" spc="-5" dirty="0">
                <a:solidFill>
                  <a:srgbClr val="3B465D"/>
                </a:solidFill>
                <a:latin typeface="Tahoma"/>
                <a:cs typeface="Tahoma"/>
              </a:rPr>
              <a:t>d’accès</a:t>
            </a:r>
            <a:endParaRPr sz="1000">
              <a:latin typeface="Tahoma"/>
              <a:cs typeface="Tahoma"/>
            </a:endParaRPr>
          </a:p>
        </p:txBody>
      </p:sp>
      <p:sp>
        <p:nvSpPr>
          <p:cNvPr id="67" name="Titre 66">
            <a:extLst>
              <a:ext uri="{FF2B5EF4-FFF2-40B4-BE49-F238E27FC236}">
                <a16:creationId xmlns:a16="http://schemas.microsoft.com/office/drawing/2014/main" id="{F58050A0-B0EC-4369-8289-FE21EAF6E09A}"/>
              </a:ext>
            </a:extLst>
          </p:cNvPr>
          <p:cNvSpPr>
            <a:spLocks noGrp="1"/>
          </p:cNvSpPr>
          <p:nvPr>
            <p:ph type="title"/>
          </p:nvPr>
        </p:nvSpPr>
        <p:spPr/>
        <p:txBody>
          <a:bodyPr/>
          <a:lstStyle/>
          <a:p>
            <a:endParaRPr lang="fr-FR"/>
          </a:p>
        </p:txBody>
      </p:sp>
      <p:sp>
        <p:nvSpPr>
          <p:cNvPr id="68" name="object 4">
            <a:extLst>
              <a:ext uri="{FF2B5EF4-FFF2-40B4-BE49-F238E27FC236}">
                <a16:creationId xmlns:a16="http://schemas.microsoft.com/office/drawing/2014/main" id="{5FF01CB8-CEF0-4978-A99A-7BFD12C1E894}"/>
              </a:ext>
            </a:extLst>
          </p:cNvPr>
          <p:cNvSpPr txBox="1">
            <a:spLocks/>
          </p:cNvSpPr>
          <p:nvPr/>
        </p:nvSpPr>
        <p:spPr>
          <a:xfrm>
            <a:off x="306324" y="150086"/>
            <a:ext cx="8965018" cy="567463"/>
          </a:xfrm>
          <a:prstGeom prst="rect">
            <a:avLst/>
          </a:prstGeom>
          <a:effectLst/>
        </p:spPr>
        <p:txBody>
          <a:bodyPr vert="horz" wrap="square" lIns="0" tIns="13335" rIns="0" bIns="0" rtlCol="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2700">
              <a:lnSpc>
                <a:spcPct val="100000"/>
              </a:lnSpc>
              <a:spcBef>
                <a:spcPts val="105"/>
              </a:spcBef>
            </a:pPr>
            <a:r>
              <a:rPr lang="fr-FR" sz="3600" spc="-30" dirty="0">
                <a:solidFill>
                  <a:srgbClr val="02AD53"/>
                </a:solidFill>
                <a:latin typeface="Helvetica" panose="020B0504020202030204" pitchFamily="34" charset="0"/>
                <a:cs typeface="Calibri"/>
              </a:rPr>
              <a:t>Écosystème</a:t>
            </a:r>
            <a:r>
              <a:rPr lang="fr-FR" sz="3600" spc="-60" dirty="0">
                <a:solidFill>
                  <a:srgbClr val="02AD53"/>
                </a:solidFill>
                <a:latin typeface="Helvetica" panose="020B0504020202030204" pitchFamily="34" charset="0"/>
                <a:cs typeface="Calibri"/>
              </a:rPr>
              <a:t> </a:t>
            </a:r>
            <a:r>
              <a:rPr lang="fr-FR" sz="3600" dirty="0">
                <a:solidFill>
                  <a:srgbClr val="02AD53"/>
                </a:solidFill>
                <a:latin typeface="Helvetica" panose="020B0504020202030204" pitchFamily="34" charset="0"/>
                <a:cs typeface="Calibri"/>
              </a:rPr>
              <a:t>du</a:t>
            </a:r>
            <a:r>
              <a:rPr lang="fr-FR" sz="3600" spc="-35" dirty="0">
                <a:solidFill>
                  <a:srgbClr val="02AD53"/>
                </a:solidFill>
                <a:latin typeface="Helvetica" panose="020B0504020202030204" pitchFamily="34" charset="0"/>
                <a:cs typeface="Calibri"/>
              </a:rPr>
              <a:t> </a:t>
            </a:r>
            <a:r>
              <a:rPr lang="fr-FR" sz="3600" spc="-10" dirty="0">
                <a:solidFill>
                  <a:srgbClr val="02AD53"/>
                </a:solidFill>
                <a:latin typeface="Helvetica" panose="020B0504020202030204" pitchFamily="34" charset="0"/>
                <a:cs typeface="Calibri"/>
              </a:rPr>
              <a:t>cybercrime</a:t>
            </a:r>
            <a:endParaRPr lang="fr-FR" sz="3600" dirty="0">
              <a:solidFill>
                <a:srgbClr val="02AD53"/>
              </a:solidFill>
              <a:latin typeface="Helvetica" panose="020B0504020202030204" pitchFamily="34" charset="0"/>
              <a:cs typeface="Calibri"/>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6639312-32CA-440B-B9D8-85A089AD3C11}"/>
              </a:ext>
            </a:extLst>
          </p:cNvPr>
          <p:cNvSpPr>
            <a:spLocks noGrp="1"/>
          </p:cNvSpPr>
          <p:nvPr>
            <p:ph type="title"/>
          </p:nvPr>
        </p:nvSpPr>
        <p:spPr/>
        <p:txBody>
          <a:bodyPr/>
          <a:lstStyle/>
          <a:p>
            <a:endParaRPr lang="fr-FR" dirty="0"/>
          </a:p>
        </p:txBody>
      </p:sp>
      <p:sp>
        <p:nvSpPr>
          <p:cNvPr id="3" name="Espace réservé du contenu 2">
            <a:extLst>
              <a:ext uri="{FF2B5EF4-FFF2-40B4-BE49-F238E27FC236}">
                <a16:creationId xmlns:a16="http://schemas.microsoft.com/office/drawing/2014/main" id="{349EE44C-4E65-4BFF-8BF8-F7A00B5661C6}"/>
              </a:ext>
            </a:extLst>
          </p:cNvPr>
          <p:cNvSpPr>
            <a:spLocks noGrp="1"/>
          </p:cNvSpPr>
          <p:nvPr>
            <p:ph idx="1"/>
          </p:nvPr>
        </p:nvSpPr>
        <p:spPr/>
        <p:txBody>
          <a:bodyPr/>
          <a:lstStyle/>
          <a:p>
            <a:endParaRPr lang="fr-FR" dirty="0"/>
          </a:p>
        </p:txBody>
      </p:sp>
      <p:grpSp>
        <p:nvGrpSpPr>
          <p:cNvPr id="4" name="object 3">
            <a:extLst>
              <a:ext uri="{FF2B5EF4-FFF2-40B4-BE49-F238E27FC236}">
                <a16:creationId xmlns:a16="http://schemas.microsoft.com/office/drawing/2014/main" id="{0C893033-FA71-4A25-A3E7-E8491DBA7F9E}"/>
              </a:ext>
            </a:extLst>
          </p:cNvPr>
          <p:cNvGrpSpPr/>
          <p:nvPr/>
        </p:nvGrpSpPr>
        <p:grpSpPr>
          <a:xfrm>
            <a:off x="545871" y="1038154"/>
            <a:ext cx="10708812" cy="5511506"/>
            <a:chOff x="409955" y="170687"/>
            <a:chExt cx="11372215" cy="5872480"/>
          </a:xfrm>
        </p:grpSpPr>
        <p:pic>
          <p:nvPicPr>
            <p:cNvPr id="5" name="object 4">
              <a:extLst>
                <a:ext uri="{FF2B5EF4-FFF2-40B4-BE49-F238E27FC236}">
                  <a16:creationId xmlns:a16="http://schemas.microsoft.com/office/drawing/2014/main" id="{379717FE-3390-4604-96DB-1A5BE9F1C4F5}"/>
                </a:ext>
              </a:extLst>
            </p:cNvPr>
            <p:cNvPicPr/>
            <p:nvPr/>
          </p:nvPicPr>
          <p:blipFill>
            <a:blip r:embed="rId2" cstate="print"/>
            <a:stretch>
              <a:fillRect/>
            </a:stretch>
          </p:blipFill>
          <p:spPr>
            <a:xfrm>
              <a:off x="7510272" y="170687"/>
              <a:ext cx="2651760" cy="2855975"/>
            </a:xfrm>
            <a:prstGeom prst="rect">
              <a:avLst/>
            </a:prstGeom>
          </p:spPr>
        </p:pic>
        <p:pic>
          <p:nvPicPr>
            <p:cNvPr id="6" name="object 5">
              <a:extLst>
                <a:ext uri="{FF2B5EF4-FFF2-40B4-BE49-F238E27FC236}">
                  <a16:creationId xmlns:a16="http://schemas.microsoft.com/office/drawing/2014/main" id="{E3B1805C-2F0E-4EB4-8A1F-8319A21DD7A8}"/>
                </a:ext>
              </a:extLst>
            </p:cNvPr>
            <p:cNvPicPr/>
            <p:nvPr/>
          </p:nvPicPr>
          <p:blipFill>
            <a:blip r:embed="rId3" cstate="print"/>
            <a:stretch>
              <a:fillRect/>
            </a:stretch>
          </p:blipFill>
          <p:spPr>
            <a:xfrm>
              <a:off x="409955" y="1347215"/>
              <a:ext cx="6423660" cy="4282439"/>
            </a:xfrm>
            <a:prstGeom prst="rect">
              <a:avLst/>
            </a:prstGeom>
          </p:spPr>
        </p:pic>
        <p:pic>
          <p:nvPicPr>
            <p:cNvPr id="7" name="object 6">
              <a:extLst>
                <a:ext uri="{FF2B5EF4-FFF2-40B4-BE49-F238E27FC236}">
                  <a16:creationId xmlns:a16="http://schemas.microsoft.com/office/drawing/2014/main" id="{7E94C392-58E6-42B6-9247-281C6E56434E}"/>
                </a:ext>
              </a:extLst>
            </p:cNvPr>
            <p:cNvPicPr/>
            <p:nvPr/>
          </p:nvPicPr>
          <p:blipFill>
            <a:blip r:embed="rId4" cstate="print"/>
            <a:stretch>
              <a:fillRect/>
            </a:stretch>
          </p:blipFill>
          <p:spPr>
            <a:xfrm>
              <a:off x="2884932" y="3026664"/>
              <a:ext cx="4482084" cy="3015996"/>
            </a:xfrm>
            <a:prstGeom prst="rect">
              <a:avLst/>
            </a:prstGeom>
          </p:spPr>
        </p:pic>
        <p:pic>
          <p:nvPicPr>
            <p:cNvPr id="8" name="object 7">
              <a:extLst>
                <a:ext uri="{FF2B5EF4-FFF2-40B4-BE49-F238E27FC236}">
                  <a16:creationId xmlns:a16="http://schemas.microsoft.com/office/drawing/2014/main" id="{B417FF9A-B22C-41AE-B601-B551A5C6C4ED}"/>
                </a:ext>
              </a:extLst>
            </p:cNvPr>
            <p:cNvPicPr/>
            <p:nvPr/>
          </p:nvPicPr>
          <p:blipFill>
            <a:blip r:embed="rId5" cstate="print"/>
            <a:stretch>
              <a:fillRect/>
            </a:stretch>
          </p:blipFill>
          <p:spPr>
            <a:xfrm>
              <a:off x="7833360" y="3419855"/>
              <a:ext cx="3948684" cy="2371344"/>
            </a:xfrm>
            <a:prstGeom prst="rect">
              <a:avLst/>
            </a:prstGeom>
          </p:spPr>
        </p:pic>
        <p:pic>
          <p:nvPicPr>
            <p:cNvPr id="9" name="object 8">
              <a:extLst>
                <a:ext uri="{FF2B5EF4-FFF2-40B4-BE49-F238E27FC236}">
                  <a16:creationId xmlns:a16="http://schemas.microsoft.com/office/drawing/2014/main" id="{4ABDF0B9-F99F-4FAF-81F0-B356C5C9BE02}"/>
                </a:ext>
              </a:extLst>
            </p:cNvPr>
            <p:cNvPicPr/>
            <p:nvPr/>
          </p:nvPicPr>
          <p:blipFill>
            <a:blip r:embed="rId6" cstate="print"/>
            <a:stretch>
              <a:fillRect/>
            </a:stretch>
          </p:blipFill>
          <p:spPr>
            <a:xfrm>
              <a:off x="6094476" y="1434084"/>
              <a:ext cx="5483352" cy="4491228"/>
            </a:xfrm>
            <a:prstGeom prst="rect">
              <a:avLst/>
            </a:prstGeom>
          </p:spPr>
        </p:pic>
      </p:grpSp>
    </p:spTree>
    <p:extLst>
      <p:ext uri="{BB962C8B-B14F-4D97-AF65-F5344CB8AC3E}">
        <p14:creationId xmlns:p14="http://schemas.microsoft.com/office/powerpoint/2010/main" val="328391668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95A920C9-A761-41ED-8144-2DAB9EE1DB72}"/>
              </a:ext>
            </a:extLst>
          </p:cNvPr>
          <p:cNvPicPr>
            <a:picLocks noChangeAspect="1"/>
          </p:cNvPicPr>
          <p:nvPr/>
        </p:nvPicPr>
        <p:blipFill>
          <a:blip r:embed="rId2"/>
          <a:stretch>
            <a:fillRect/>
          </a:stretch>
        </p:blipFill>
        <p:spPr>
          <a:xfrm>
            <a:off x="0" y="0"/>
            <a:ext cx="12192000" cy="6858000"/>
          </a:xfrm>
          <a:prstGeom prst="rect">
            <a:avLst/>
          </a:prstGeom>
        </p:spPr>
      </p:pic>
      <p:sp>
        <p:nvSpPr>
          <p:cNvPr id="2" name="ZoneTexte 1"/>
          <p:cNvSpPr txBox="1"/>
          <p:nvPr/>
        </p:nvSpPr>
        <p:spPr>
          <a:xfrm>
            <a:off x="98676" y="2322278"/>
            <a:ext cx="12192000" cy="886397"/>
          </a:xfrm>
          <a:prstGeom prst="rect">
            <a:avLst/>
          </a:prstGeom>
          <a:noFill/>
        </p:spPr>
        <p:txBody>
          <a:bodyPr wrap="square" rtlCol="0">
            <a:spAutoFit/>
          </a:bodyPr>
          <a:lstStyle/>
          <a:p>
            <a:pPr marL="624205" marR="739140" algn="ctr">
              <a:lnSpc>
                <a:spcPct val="86000"/>
              </a:lnSpc>
              <a:spcBef>
                <a:spcPts val="675"/>
              </a:spcBef>
              <a:spcAft>
                <a:spcPts val="0"/>
              </a:spcAft>
            </a:pPr>
            <a:r>
              <a:rPr lang="fr-FR" sz="6000" b="1" dirty="0">
                <a:solidFill>
                  <a:srgbClr val="FFFFFF"/>
                </a:solidFill>
                <a:latin typeface="Arial" panose="020B0604020202020204" pitchFamily="34" charset="0"/>
                <a:ea typeface="Arial" panose="020B0604020202020204" pitchFamily="34" charset="0"/>
              </a:rPr>
              <a:t>CONCLUSION</a:t>
            </a:r>
            <a:endParaRPr lang="fr-FR" sz="6000" b="1" dirty="0">
              <a:effectLst/>
              <a:latin typeface="Arial" panose="020B0604020202020204" pitchFamily="34" charset="0"/>
              <a:ea typeface="Arial" panose="020B0604020202020204" pitchFamily="34" charset="0"/>
            </a:endParaRPr>
          </a:p>
        </p:txBody>
      </p:sp>
      <p:sp>
        <p:nvSpPr>
          <p:cNvPr id="4" name="Espace réservé du numéro de diapositive 5">
            <a:extLst>
              <a:ext uri="{FF2B5EF4-FFF2-40B4-BE49-F238E27FC236}">
                <a16:creationId xmlns:a16="http://schemas.microsoft.com/office/drawing/2014/main" id="{215A21F1-D393-439A-99EB-B3E2F7CB494C}"/>
              </a:ext>
            </a:extLst>
          </p:cNvPr>
          <p:cNvSpPr>
            <a:spLocks noGrp="1"/>
          </p:cNvSpPr>
          <p:nvPr>
            <p:ph type="sldNum" sz="quarter" idx="12"/>
          </p:nvPr>
        </p:nvSpPr>
        <p:spPr>
          <a:xfrm>
            <a:off x="11541531" y="6600224"/>
            <a:ext cx="650469" cy="277958"/>
          </a:xfrm>
        </p:spPr>
        <p:txBody>
          <a:bodyPr/>
          <a:lstStyle/>
          <a:p>
            <a:pPr algn="r"/>
            <a:fld id="{F3EE269F-382C-4FDF-AA4F-64C84412D0DE}" type="slidenum">
              <a:rPr lang="fr-FR" sz="1200" smtClean="0">
                <a:solidFill>
                  <a:schemeClr val="bg1"/>
                </a:solidFill>
              </a:rPr>
              <a:pPr algn="r"/>
              <a:t>75</a:t>
            </a:fld>
            <a:endParaRPr lang="fr-FR" dirty="0">
              <a:solidFill>
                <a:schemeClr val="bg1"/>
              </a:solidFill>
            </a:endParaRPr>
          </a:p>
        </p:txBody>
      </p:sp>
    </p:spTree>
    <p:extLst>
      <p:ext uri="{BB962C8B-B14F-4D97-AF65-F5344CB8AC3E}">
        <p14:creationId xmlns:p14="http://schemas.microsoft.com/office/powerpoint/2010/main" val="35580360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
            <a:extLst>
              <a:ext uri="{FF2B5EF4-FFF2-40B4-BE49-F238E27FC236}">
                <a16:creationId xmlns:a16="http://schemas.microsoft.com/office/drawing/2014/main" id="{3D096703-5A0A-4CDC-948C-B449B56FDB56}"/>
              </a:ext>
            </a:extLst>
          </p:cNvPr>
          <p:cNvSpPr>
            <a:spLocks noChangeArrowheads="1"/>
          </p:cNvSpPr>
          <p:nvPr/>
        </p:nvSpPr>
        <p:spPr bwMode="auto">
          <a:xfrm>
            <a:off x="335499" y="791415"/>
            <a:ext cx="11564919" cy="4796056"/>
          </a:xfrm>
          <a:prstGeom prst="rect">
            <a:avLst/>
          </a:prstGeom>
          <a:noFill/>
          <a:ln>
            <a:noFill/>
          </a:ln>
          <a:effectLst/>
        </p:spPr>
        <p:txBody>
          <a:bodyPr vert="horz" wrap="square" lIns="488796" tIns="203136" rIns="121920" bIns="203136"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algn="just">
              <a:lnSpc>
                <a:spcPts val="1800"/>
              </a:lnSpc>
            </a:pPr>
            <a:r>
              <a:rPr lang="fr-FR" sz="1500" dirty="0">
                <a:solidFill>
                  <a:srgbClr val="003863"/>
                </a:solidFill>
                <a:latin typeface="Helvetica Neue"/>
                <a:cs typeface="Arial" panose="020B0604020202020204" pitchFamily="34" charset="0"/>
              </a:rPr>
              <a:t>L’objet de tout attaquant est de valoriser le résultat de son attaque. 2020 voit revenir des attaques massives par phishing de mieux en mieux conçues. Le contexte COVID-19 n’a fait que renforcer les attaques dont l’objet est de tromper l’attention de l’utilisateur.</a:t>
            </a:r>
          </a:p>
          <a:p>
            <a:pPr algn="just">
              <a:lnSpc>
                <a:spcPts val="1800"/>
              </a:lnSpc>
            </a:pPr>
            <a:endParaRPr lang="fr-FR" sz="1500" dirty="0">
              <a:solidFill>
                <a:srgbClr val="003863"/>
              </a:solidFill>
              <a:latin typeface="Helvetica Neue"/>
              <a:cs typeface="Arial" panose="020B0604020202020204" pitchFamily="34" charset="0"/>
            </a:endParaRPr>
          </a:p>
          <a:p>
            <a:pPr algn="just">
              <a:lnSpc>
                <a:spcPts val="1800"/>
              </a:lnSpc>
            </a:pPr>
            <a:r>
              <a:rPr lang="fr-FR" sz="1500" dirty="0">
                <a:solidFill>
                  <a:srgbClr val="003863"/>
                </a:solidFill>
                <a:latin typeface="Helvetica Neue"/>
                <a:cs typeface="Arial" panose="020B0604020202020204" pitchFamily="34" charset="0"/>
              </a:rPr>
              <a:t>Le scénario d’attaque désormais le plus répandu peut être modélisé comme suit :</a:t>
            </a:r>
          </a:p>
          <a:p>
            <a:pPr algn="just">
              <a:lnSpc>
                <a:spcPts val="1800"/>
              </a:lnSpc>
            </a:pPr>
            <a:endParaRPr lang="fr-FR" sz="1500" dirty="0">
              <a:solidFill>
                <a:srgbClr val="003863"/>
              </a:solidFill>
              <a:latin typeface="Helvetica Neue"/>
              <a:cs typeface="Arial" panose="020B0604020202020204" pitchFamily="34" charset="0"/>
            </a:endParaRPr>
          </a:p>
          <a:p>
            <a:pPr algn="just">
              <a:lnSpc>
                <a:spcPts val="1800"/>
              </a:lnSpc>
            </a:pPr>
            <a:endParaRPr lang="fr-FR" sz="1500" dirty="0">
              <a:solidFill>
                <a:srgbClr val="003863"/>
              </a:solidFill>
              <a:latin typeface="Helvetica Neue"/>
              <a:cs typeface="Arial" panose="020B0604020202020204" pitchFamily="34" charset="0"/>
            </a:endParaRPr>
          </a:p>
          <a:p>
            <a:pPr algn="just">
              <a:lnSpc>
                <a:spcPts val="1800"/>
              </a:lnSpc>
            </a:pPr>
            <a:endParaRPr lang="fr-FR" sz="1500" dirty="0">
              <a:solidFill>
                <a:srgbClr val="003863"/>
              </a:solidFill>
              <a:latin typeface="Helvetica Neue"/>
              <a:cs typeface="Arial" panose="020B0604020202020204" pitchFamily="34" charset="0"/>
            </a:endParaRPr>
          </a:p>
          <a:p>
            <a:pPr algn="just">
              <a:lnSpc>
                <a:spcPts val="1800"/>
              </a:lnSpc>
            </a:pPr>
            <a:endParaRPr lang="fr-FR" sz="1500" dirty="0">
              <a:solidFill>
                <a:srgbClr val="003863"/>
              </a:solidFill>
              <a:latin typeface="Helvetica Neue"/>
              <a:cs typeface="Arial" panose="020B0604020202020204" pitchFamily="34" charset="0"/>
            </a:endParaRPr>
          </a:p>
          <a:p>
            <a:pPr algn="just">
              <a:lnSpc>
                <a:spcPts val="1800"/>
              </a:lnSpc>
            </a:pPr>
            <a:endParaRPr lang="fr-FR" sz="1500" dirty="0">
              <a:solidFill>
                <a:srgbClr val="003863"/>
              </a:solidFill>
              <a:latin typeface="Helvetica Neue"/>
              <a:cs typeface="Arial" panose="020B0604020202020204" pitchFamily="34" charset="0"/>
            </a:endParaRPr>
          </a:p>
          <a:p>
            <a:pPr algn="just">
              <a:lnSpc>
                <a:spcPts val="1800"/>
              </a:lnSpc>
            </a:pPr>
            <a:endParaRPr lang="fr-FR" sz="1500" dirty="0">
              <a:solidFill>
                <a:srgbClr val="003863"/>
              </a:solidFill>
              <a:latin typeface="Helvetica Neue"/>
              <a:cs typeface="Arial" panose="020B0604020202020204" pitchFamily="34" charset="0"/>
            </a:endParaRPr>
          </a:p>
          <a:p>
            <a:pPr algn="just">
              <a:lnSpc>
                <a:spcPts val="1800"/>
              </a:lnSpc>
            </a:pPr>
            <a:r>
              <a:rPr lang="fr-FR" sz="1500" dirty="0">
                <a:solidFill>
                  <a:srgbClr val="003863"/>
                </a:solidFill>
                <a:latin typeface="Helvetica Neue"/>
                <a:cs typeface="Arial" panose="020B0604020202020204" pitchFamily="34" charset="0"/>
              </a:rPr>
              <a:t>L’utilisateur est attaqué. L’attaque a comme premier support le poste de travail et les droits de l’utilisateur. L’attaque utilise les vulnérabilités du poste de travail pour se diffuser, via le réseau sur le SI de l’organisation. Les serveurs sont ensuite attaqués en utilisant les faiblesses de la sécurité réseau et les vulnérabilités des serveurs.  La finalité des attaques est la donnée et la rançon (chiffrement de la donnée et des sauvegardes).</a:t>
            </a:r>
          </a:p>
          <a:p>
            <a:pPr algn="just">
              <a:lnSpc>
                <a:spcPts val="1800"/>
              </a:lnSpc>
            </a:pPr>
            <a:endParaRPr lang="fr-FR" sz="1500" dirty="0">
              <a:solidFill>
                <a:srgbClr val="003863"/>
              </a:solidFill>
              <a:latin typeface="Helvetica Neue"/>
              <a:cs typeface="Arial" panose="020B0604020202020204" pitchFamily="34" charset="0"/>
            </a:endParaRPr>
          </a:p>
          <a:p>
            <a:pPr algn="just">
              <a:lnSpc>
                <a:spcPts val="1800"/>
              </a:lnSpc>
            </a:pPr>
            <a:r>
              <a:rPr lang="fr-FR" sz="1500" dirty="0">
                <a:solidFill>
                  <a:srgbClr val="003863"/>
                </a:solidFill>
                <a:latin typeface="Helvetica Neue"/>
                <a:cs typeface="Arial" panose="020B0604020202020204" pitchFamily="34" charset="0"/>
              </a:rPr>
              <a:t>Le principe de défense en profondeur est le suivant :</a:t>
            </a:r>
          </a:p>
          <a:p>
            <a:pPr marL="285750" indent="-285750" algn="just">
              <a:lnSpc>
                <a:spcPts val="1800"/>
              </a:lnSpc>
              <a:buFont typeface="Arial" panose="020B0604020202020204" pitchFamily="34" charset="0"/>
              <a:buChar char="•"/>
            </a:pPr>
            <a:r>
              <a:rPr lang="fr-FR" sz="1500" dirty="0">
                <a:solidFill>
                  <a:srgbClr val="003863"/>
                </a:solidFill>
                <a:latin typeface="Helvetica Neue"/>
                <a:cs typeface="Arial" panose="020B0604020202020204" pitchFamily="34" charset="0"/>
              </a:rPr>
              <a:t>Chaque actif impliqué dans le scenario d’attaque doit prendre en charge sa sécurité et </a:t>
            </a:r>
            <a:r>
              <a:rPr lang="fr-FR" sz="1500" b="1" dirty="0">
                <a:solidFill>
                  <a:srgbClr val="003863"/>
                </a:solidFill>
                <a:latin typeface="Helvetica Neue"/>
                <a:cs typeface="Arial" panose="020B0604020202020204" pitchFamily="34" charset="0"/>
              </a:rPr>
              <a:t>ne pas faire confiance </a:t>
            </a:r>
            <a:r>
              <a:rPr lang="fr-FR" sz="1500" dirty="0">
                <a:solidFill>
                  <a:srgbClr val="003863"/>
                </a:solidFill>
                <a:latin typeface="Helvetica Neue"/>
                <a:cs typeface="Arial" panose="020B0604020202020204" pitchFamily="34" charset="0"/>
              </a:rPr>
              <a:t>par défaut aux actifs avec lesquels il interagit.</a:t>
            </a:r>
          </a:p>
        </p:txBody>
      </p:sp>
      <p:sp>
        <p:nvSpPr>
          <p:cNvPr id="6" name="Titre 1">
            <a:extLst>
              <a:ext uri="{FF2B5EF4-FFF2-40B4-BE49-F238E27FC236}">
                <a16:creationId xmlns:a16="http://schemas.microsoft.com/office/drawing/2014/main" id="{4D5CBCD6-44E6-43C9-9DFA-1F3161DD730B}"/>
              </a:ext>
            </a:extLst>
          </p:cNvPr>
          <p:cNvSpPr txBox="1">
            <a:spLocks/>
          </p:cNvSpPr>
          <p:nvPr/>
        </p:nvSpPr>
        <p:spPr>
          <a:xfrm>
            <a:off x="814059" y="320807"/>
            <a:ext cx="7814819" cy="1234616"/>
          </a:xfrm>
          <a:prstGeom prst="rect">
            <a:avLst/>
          </a:prstGeom>
        </p:spPr>
        <p:txBody>
          <a:bodyPr/>
          <a:lstStyle>
            <a:lvl1pPr algn="l" defTabSz="914400" rtl="0" eaLnBrk="1" latinLnBrk="0" hangingPunct="1">
              <a:lnSpc>
                <a:spcPct val="90000"/>
              </a:lnSpc>
              <a:spcBef>
                <a:spcPct val="0"/>
              </a:spcBef>
              <a:buNone/>
              <a:defRPr sz="4400" kern="1200">
                <a:solidFill>
                  <a:srgbClr val="003964"/>
                </a:solidFill>
                <a:latin typeface="+mj-lt"/>
                <a:ea typeface="+mj-ea"/>
                <a:cs typeface="+mj-cs"/>
              </a:defRPr>
            </a:lvl1pPr>
          </a:lstStyle>
          <a:p>
            <a:pPr>
              <a:lnSpc>
                <a:spcPts val="3000"/>
              </a:lnSpc>
            </a:pPr>
            <a:r>
              <a:rPr lang="fr-FR" sz="2500" b="1" dirty="0">
                <a:solidFill>
                  <a:srgbClr val="003863"/>
                </a:solidFill>
                <a:latin typeface="Helvetica Neue "/>
                <a:ea typeface="Helvetica Neue Light" charset="0"/>
                <a:cs typeface="Helvetica Neue Light" charset="0"/>
              </a:rPr>
              <a:t>Principe de défense en profondeur.</a:t>
            </a:r>
          </a:p>
        </p:txBody>
      </p:sp>
      <p:pic>
        <p:nvPicPr>
          <p:cNvPr id="3" name="Image 2">
            <a:extLst>
              <a:ext uri="{FF2B5EF4-FFF2-40B4-BE49-F238E27FC236}">
                <a16:creationId xmlns:a16="http://schemas.microsoft.com/office/drawing/2014/main" id="{8D2D7165-7FE6-42EC-961E-B863C664B8F3}"/>
              </a:ext>
            </a:extLst>
          </p:cNvPr>
          <p:cNvPicPr>
            <a:picLocks noChangeAspect="1"/>
          </p:cNvPicPr>
          <p:nvPr/>
        </p:nvPicPr>
        <p:blipFill>
          <a:blip r:embed="rId3"/>
          <a:stretch>
            <a:fillRect/>
          </a:stretch>
        </p:blipFill>
        <p:spPr>
          <a:xfrm>
            <a:off x="6324124" y="2573732"/>
            <a:ext cx="928688" cy="564192"/>
          </a:xfrm>
          <a:prstGeom prst="rect">
            <a:avLst/>
          </a:prstGeom>
        </p:spPr>
      </p:pic>
      <p:pic>
        <p:nvPicPr>
          <p:cNvPr id="5" name="Image 4">
            <a:extLst>
              <a:ext uri="{FF2B5EF4-FFF2-40B4-BE49-F238E27FC236}">
                <a16:creationId xmlns:a16="http://schemas.microsoft.com/office/drawing/2014/main" id="{503C825D-6FBC-4ED6-BBAB-7EBE88775543}"/>
              </a:ext>
            </a:extLst>
          </p:cNvPr>
          <p:cNvPicPr>
            <a:picLocks noChangeAspect="1"/>
          </p:cNvPicPr>
          <p:nvPr/>
        </p:nvPicPr>
        <p:blipFill>
          <a:blip r:embed="rId4"/>
          <a:stretch>
            <a:fillRect/>
          </a:stretch>
        </p:blipFill>
        <p:spPr>
          <a:xfrm>
            <a:off x="8208581" y="2529219"/>
            <a:ext cx="420297" cy="608705"/>
          </a:xfrm>
          <a:prstGeom prst="rect">
            <a:avLst/>
          </a:prstGeom>
        </p:spPr>
      </p:pic>
      <p:pic>
        <p:nvPicPr>
          <p:cNvPr id="10" name="Image 9">
            <a:extLst>
              <a:ext uri="{FF2B5EF4-FFF2-40B4-BE49-F238E27FC236}">
                <a16:creationId xmlns:a16="http://schemas.microsoft.com/office/drawing/2014/main" id="{50B03406-4462-459A-9107-289AE8913ECE}"/>
              </a:ext>
            </a:extLst>
          </p:cNvPr>
          <p:cNvPicPr>
            <a:picLocks noChangeAspect="1"/>
          </p:cNvPicPr>
          <p:nvPr/>
        </p:nvPicPr>
        <p:blipFill>
          <a:blip r:embed="rId5"/>
          <a:stretch>
            <a:fillRect/>
          </a:stretch>
        </p:blipFill>
        <p:spPr>
          <a:xfrm>
            <a:off x="9363640" y="2529219"/>
            <a:ext cx="773907" cy="785936"/>
          </a:xfrm>
          <a:prstGeom prst="rect">
            <a:avLst/>
          </a:prstGeom>
        </p:spPr>
      </p:pic>
      <p:pic>
        <p:nvPicPr>
          <p:cNvPr id="11" name="Image 10">
            <a:extLst>
              <a:ext uri="{FF2B5EF4-FFF2-40B4-BE49-F238E27FC236}">
                <a16:creationId xmlns:a16="http://schemas.microsoft.com/office/drawing/2014/main" id="{D6530312-0937-40A7-A709-F052911A9713}"/>
              </a:ext>
            </a:extLst>
          </p:cNvPr>
          <p:cNvPicPr>
            <a:picLocks noChangeAspect="1"/>
          </p:cNvPicPr>
          <p:nvPr/>
        </p:nvPicPr>
        <p:blipFill>
          <a:blip r:embed="rId6"/>
          <a:stretch>
            <a:fillRect/>
          </a:stretch>
        </p:blipFill>
        <p:spPr>
          <a:xfrm>
            <a:off x="5155329" y="2566196"/>
            <a:ext cx="555470" cy="576153"/>
          </a:xfrm>
          <a:prstGeom prst="rect">
            <a:avLst/>
          </a:prstGeom>
        </p:spPr>
      </p:pic>
      <p:sp>
        <p:nvSpPr>
          <p:cNvPr id="14" name="Rectangle 13">
            <a:extLst>
              <a:ext uri="{FF2B5EF4-FFF2-40B4-BE49-F238E27FC236}">
                <a16:creationId xmlns:a16="http://schemas.microsoft.com/office/drawing/2014/main" id="{D17BAD02-3C50-4BF4-83A9-7A1E029A8FED}"/>
              </a:ext>
            </a:extLst>
          </p:cNvPr>
          <p:cNvSpPr/>
          <p:nvPr/>
        </p:nvSpPr>
        <p:spPr>
          <a:xfrm>
            <a:off x="3610773" y="2606515"/>
            <a:ext cx="1014413" cy="476250"/>
          </a:xfrm>
          <a:prstGeom prst="rect">
            <a:avLst/>
          </a:prstGeom>
          <a:solidFill>
            <a:srgbClr val="18B24B"/>
          </a:solidFill>
          <a:ln>
            <a:solidFill>
              <a:srgbClr val="18B2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500" b="1" dirty="0">
                <a:solidFill>
                  <a:schemeClr val="bg1"/>
                </a:solidFill>
                <a:latin typeface="Helvetica Neue" panose="02000503000000020004"/>
              </a:rPr>
              <a:t>Attaque</a:t>
            </a:r>
          </a:p>
        </p:txBody>
      </p:sp>
      <p:sp>
        <p:nvSpPr>
          <p:cNvPr id="12" name="Rectangle 11">
            <a:extLst>
              <a:ext uri="{FF2B5EF4-FFF2-40B4-BE49-F238E27FC236}">
                <a16:creationId xmlns:a16="http://schemas.microsoft.com/office/drawing/2014/main" id="{C48CD779-CACD-430F-8F94-1C3A4379BEA6}"/>
              </a:ext>
            </a:extLst>
          </p:cNvPr>
          <p:cNvSpPr/>
          <p:nvPr/>
        </p:nvSpPr>
        <p:spPr>
          <a:xfrm>
            <a:off x="467068" y="6117673"/>
            <a:ext cx="11380965" cy="476250"/>
          </a:xfrm>
          <a:prstGeom prst="rect">
            <a:avLst/>
          </a:prstGeom>
          <a:solidFill>
            <a:srgbClr val="18B24B"/>
          </a:solidFill>
          <a:ln>
            <a:solidFill>
              <a:srgbClr val="18B2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500" dirty="0">
                <a:solidFill>
                  <a:schemeClr val="bg1"/>
                </a:solidFill>
                <a:latin typeface="Helvetica Neue" panose="02000503000000020004"/>
              </a:rPr>
              <a:t>La sécurité est l’affaire de tous, quel que soit le niveau hiérarchique et la mission.</a:t>
            </a:r>
          </a:p>
          <a:p>
            <a:pPr algn="ctr"/>
            <a:r>
              <a:rPr lang="fr-FR" sz="1500" dirty="0">
                <a:solidFill>
                  <a:schemeClr val="bg1"/>
                </a:solidFill>
                <a:latin typeface="Helvetica Neue" panose="02000503000000020004"/>
              </a:rPr>
              <a:t>Chaque cycle a pour objectif d’améliorer la résistance des processus métiers.</a:t>
            </a:r>
          </a:p>
        </p:txBody>
      </p:sp>
      <p:sp>
        <p:nvSpPr>
          <p:cNvPr id="13" name="Espace réservé du numéro de diapositive 5">
            <a:extLst>
              <a:ext uri="{FF2B5EF4-FFF2-40B4-BE49-F238E27FC236}">
                <a16:creationId xmlns:a16="http://schemas.microsoft.com/office/drawing/2014/main" id="{B4651E27-8F5A-42FD-AAAC-2E3F774D75F0}"/>
              </a:ext>
            </a:extLst>
          </p:cNvPr>
          <p:cNvSpPr>
            <a:spLocks noGrp="1"/>
          </p:cNvSpPr>
          <p:nvPr>
            <p:ph type="sldNum" sz="quarter" idx="12"/>
          </p:nvPr>
        </p:nvSpPr>
        <p:spPr>
          <a:xfrm>
            <a:off x="11541531" y="6540355"/>
            <a:ext cx="650469" cy="277958"/>
          </a:xfrm>
        </p:spPr>
        <p:txBody>
          <a:bodyPr/>
          <a:lstStyle/>
          <a:p>
            <a:pPr algn="r"/>
            <a:fld id="{F3EE269F-382C-4FDF-AA4F-64C84412D0DE}" type="slidenum">
              <a:rPr lang="fr-FR" sz="1200" smtClean="0">
                <a:solidFill>
                  <a:srgbClr val="013863"/>
                </a:solidFill>
              </a:rPr>
              <a:pPr algn="r"/>
              <a:t>76</a:t>
            </a:fld>
            <a:endParaRPr lang="fr-FR" dirty="0">
              <a:solidFill>
                <a:srgbClr val="013863"/>
              </a:solidFill>
            </a:endParaRPr>
          </a:p>
        </p:txBody>
      </p:sp>
    </p:spTree>
    <p:extLst>
      <p:ext uri="{BB962C8B-B14F-4D97-AF65-F5344CB8AC3E}">
        <p14:creationId xmlns:p14="http://schemas.microsoft.com/office/powerpoint/2010/main" val="243548773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95A920C9-A761-41ED-8144-2DAB9EE1DB72}"/>
              </a:ext>
            </a:extLst>
          </p:cNvPr>
          <p:cNvPicPr>
            <a:picLocks noChangeAspect="1"/>
          </p:cNvPicPr>
          <p:nvPr/>
        </p:nvPicPr>
        <p:blipFill>
          <a:blip r:embed="rId2"/>
          <a:stretch>
            <a:fillRect/>
          </a:stretch>
        </p:blipFill>
        <p:spPr>
          <a:xfrm>
            <a:off x="0" y="0"/>
            <a:ext cx="12192000" cy="6858000"/>
          </a:xfrm>
          <a:prstGeom prst="rect">
            <a:avLst/>
          </a:prstGeom>
        </p:spPr>
      </p:pic>
      <p:sp>
        <p:nvSpPr>
          <p:cNvPr id="2" name="ZoneTexte 1"/>
          <p:cNvSpPr txBox="1"/>
          <p:nvPr/>
        </p:nvSpPr>
        <p:spPr>
          <a:xfrm>
            <a:off x="98676" y="2322278"/>
            <a:ext cx="12192000" cy="886397"/>
          </a:xfrm>
          <a:prstGeom prst="rect">
            <a:avLst/>
          </a:prstGeom>
          <a:noFill/>
        </p:spPr>
        <p:txBody>
          <a:bodyPr wrap="square" rtlCol="0">
            <a:spAutoFit/>
          </a:bodyPr>
          <a:lstStyle/>
          <a:p>
            <a:pPr marL="624205" marR="739140" algn="ctr">
              <a:lnSpc>
                <a:spcPct val="86000"/>
              </a:lnSpc>
              <a:spcBef>
                <a:spcPts val="675"/>
              </a:spcBef>
              <a:spcAft>
                <a:spcPts val="0"/>
              </a:spcAft>
            </a:pPr>
            <a:r>
              <a:rPr lang="fr-FR" sz="6000" b="1" dirty="0">
                <a:solidFill>
                  <a:srgbClr val="FFFFFF"/>
                </a:solidFill>
                <a:latin typeface="Arial" panose="020B0604020202020204" pitchFamily="34" charset="0"/>
                <a:ea typeface="Arial" panose="020B0604020202020204" pitchFamily="34" charset="0"/>
              </a:rPr>
              <a:t>GLOSSAIRE</a:t>
            </a:r>
            <a:endParaRPr lang="fr-FR" sz="6000" b="1" dirty="0">
              <a:effectLst/>
              <a:latin typeface="Arial" panose="020B0604020202020204" pitchFamily="34" charset="0"/>
              <a:ea typeface="Arial" panose="020B0604020202020204" pitchFamily="34" charset="0"/>
            </a:endParaRPr>
          </a:p>
        </p:txBody>
      </p:sp>
      <p:sp>
        <p:nvSpPr>
          <p:cNvPr id="4" name="Espace réservé du numéro de diapositive 5">
            <a:extLst>
              <a:ext uri="{FF2B5EF4-FFF2-40B4-BE49-F238E27FC236}">
                <a16:creationId xmlns:a16="http://schemas.microsoft.com/office/drawing/2014/main" id="{215A21F1-D393-439A-99EB-B3E2F7CB494C}"/>
              </a:ext>
            </a:extLst>
          </p:cNvPr>
          <p:cNvSpPr>
            <a:spLocks noGrp="1"/>
          </p:cNvSpPr>
          <p:nvPr>
            <p:ph type="sldNum" sz="quarter" idx="12"/>
          </p:nvPr>
        </p:nvSpPr>
        <p:spPr>
          <a:xfrm>
            <a:off x="11541531" y="6600224"/>
            <a:ext cx="650469" cy="277958"/>
          </a:xfrm>
        </p:spPr>
        <p:txBody>
          <a:bodyPr/>
          <a:lstStyle/>
          <a:p>
            <a:pPr algn="r"/>
            <a:fld id="{F3EE269F-382C-4FDF-AA4F-64C84412D0DE}" type="slidenum">
              <a:rPr lang="fr-FR" sz="1200" smtClean="0">
                <a:solidFill>
                  <a:schemeClr val="bg1"/>
                </a:solidFill>
              </a:rPr>
              <a:pPr algn="r"/>
              <a:t>77</a:t>
            </a:fld>
            <a:endParaRPr lang="fr-FR" dirty="0">
              <a:solidFill>
                <a:schemeClr val="bg1"/>
              </a:solidFill>
            </a:endParaRPr>
          </a:p>
        </p:txBody>
      </p:sp>
    </p:spTree>
    <p:extLst>
      <p:ext uri="{BB962C8B-B14F-4D97-AF65-F5344CB8AC3E}">
        <p14:creationId xmlns:p14="http://schemas.microsoft.com/office/powerpoint/2010/main" val="390410930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A15F999-1AD1-443F-BD4F-AE9E0BB033D2}"/>
              </a:ext>
            </a:extLst>
          </p:cNvPr>
          <p:cNvSpPr/>
          <p:nvPr/>
        </p:nvSpPr>
        <p:spPr>
          <a:xfrm>
            <a:off x="83473" y="460375"/>
            <a:ext cx="11218773" cy="7356629"/>
          </a:xfrm>
          <a:prstGeom prst="rect">
            <a:avLst/>
          </a:prstGeom>
        </p:spPr>
        <p:txBody>
          <a:bodyPr wrap="square">
            <a:spAutoFit/>
          </a:bodyPr>
          <a:lstStyle/>
          <a:p>
            <a:pPr marL="107950">
              <a:spcBef>
                <a:spcPts val="800"/>
              </a:spcBef>
              <a:spcAft>
                <a:spcPts val="0"/>
              </a:spcAft>
            </a:pPr>
            <a:endParaRPr lang="fr-FR" sz="1400" dirty="0">
              <a:solidFill>
                <a:srgbClr val="013863"/>
              </a:solidFill>
              <a:latin typeface="Helvetica" panose="020B0504020202030204" pitchFamily="34" charset="0"/>
            </a:endParaRPr>
          </a:p>
          <a:p>
            <a:pPr marL="72000"/>
            <a:r>
              <a:rPr lang="fr-FR" sz="800" dirty="0">
                <a:solidFill>
                  <a:srgbClr val="013863"/>
                </a:solidFill>
                <a:latin typeface="Helvetica" panose="020B0504020202030204" pitchFamily="34" charset="0"/>
              </a:rPr>
              <a:t>A</a:t>
            </a:r>
          </a:p>
          <a:p>
            <a:pPr marL="72000" marR="131445"/>
            <a:r>
              <a:rPr lang="fr-FR" sz="800" dirty="0">
                <a:solidFill>
                  <a:srgbClr val="013863"/>
                </a:solidFill>
                <a:latin typeface="Helvetica" panose="020B0504020202030204" pitchFamily="34" charset="0"/>
              </a:rPr>
              <a:t>Arnaque (ou fraude) au président : Pratique consistant pour des escrocs à convaincre le collaborateur d’une entreprise d’effectuer en urgence un virement important à un tiers.</a:t>
            </a:r>
          </a:p>
          <a:p>
            <a:pPr marL="72000" marR="132080"/>
            <a:r>
              <a:rPr lang="fr-FR" sz="800" dirty="0">
                <a:solidFill>
                  <a:srgbClr val="013863"/>
                </a:solidFill>
                <a:latin typeface="Helvetica" panose="020B0504020202030204" pitchFamily="34" charset="0"/>
              </a:rPr>
              <a:t>ATAWAD (</a:t>
            </a:r>
            <a:r>
              <a:rPr lang="fr-FR" sz="800" dirty="0" err="1">
                <a:solidFill>
                  <a:srgbClr val="013863"/>
                </a:solidFill>
                <a:latin typeface="Helvetica" panose="020B0504020202030204" pitchFamily="34" charset="0"/>
              </a:rPr>
              <a:t>Any</a:t>
            </a:r>
            <a:r>
              <a:rPr lang="fr-FR" sz="800" dirty="0">
                <a:solidFill>
                  <a:srgbClr val="013863"/>
                </a:solidFill>
                <a:latin typeface="Helvetica" panose="020B0504020202030204" pitchFamily="34" charset="0"/>
              </a:rPr>
              <a:t> Time, </a:t>
            </a:r>
            <a:r>
              <a:rPr lang="fr-FR" sz="800" dirty="0" err="1">
                <a:solidFill>
                  <a:srgbClr val="013863"/>
                </a:solidFill>
                <a:latin typeface="Helvetica" panose="020B0504020202030204" pitchFamily="34" charset="0"/>
              </a:rPr>
              <a:t>Any</a:t>
            </a:r>
            <a:r>
              <a:rPr lang="fr-FR" sz="800" dirty="0">
                <a:solidFill>
                  <a:srgbClr val="013863"/>
                </a:solidFill>
                <a:latin typeface="Helvetica" panose="020B0504020202030204" pitchFamily="34" charset="0"/>
              </a:rPr>
              <a:t> </a:t>
            </a:r>
            <a:r>
              <a:rPr lang="fr-FR" sz="800" dirty="0" err="1">
                <a:solidFill>
                  <a:srgbClr val="013863"/>
                </a:solidFill>
                <a:latin typeface="Helvetica" panose="020B0504020202030204" pitchFamily="34" charset="0"/>
              </a:rPr>
              <a:t>Where</a:t>
            </a:r>
            <a:r>
              <a:rPr lang="fr-FR" sz="800" dirty="0">
                <a:solidFill>
                  <a:srgbClr val="013863"/>
                </a:solidFill>
                <a:latin typeface="Helvetica" panose="020B0504020202030204" pitchFamily="34" charset="0"/>
              </a:rPr>
              <a:t>, </a:t>
            </a:r>
            <a:r>
              <a:rPr lang="fr-FR" sz="800" dirty="0" err="1">
                <a:solidFill>
                  <a:srgbClr val="013863"/>
                </a:solidFill>
                <a:latin typeface="Helvetica" panose="020B0504020202030204" pitchFamily="34" charset="0"/>
              </a:rPr>
              <a:t>Any</a:t>
            </a:r>
            <a:r>
              <a:rPr lang="fr-FR" sz="800" dirty="0">
                <a:solidFill>
                  <a:srgbClr val="013863"/>
                </a:solidFill>
                <a:latin typeface="Helvetica" panose="020B0504020202030204" pitchFamily="34" charset="0"/>
              </a:rPr>
              <a:t> </a:t>
            </a:r>
            <a:r>
              <a:rPr lang="fr-FR" sz="800" dirty="0" err="1">
                <a:solidFill>
                  <a:srgbClr val="013863"/>
                </a:solidFill>
                <a:latin typeface="Helvetica" panose="020B0504020202030204" pitchFamily="34" charset="0"/>
              </a:rPr>
              <a:t>Device</a:t>
            </a:r>
            <a:r>
              <a:rPr lang="fr-FR" sz="800" dirty="0">
                <a:solidFill>
                  <a:srgbClr val="013863"/>
                </a:solidFill>
                <a:latin typeface="Helvetica" panose="020B0504020202030204" pitchFamily="34" charset="0"/>
              </a:rPr>
              <a:t>) : Capacité d’un usager en situation de mobilité à se connecter à un réseau sans contrainte de temps, de localisation ou de terminal.</a:t>
            </a:r>
          </a:p>
          <a:p>
            <a:pPr marL="72000" marR="131445"/>
            <a:r>
              <a:rPr lang="fr-FR" sz="800" dirty="0">
                <a:solidFill>
                  <a:srgbClr val="013863"/>
                </a:solidFill>
                <a:latin typeface="Helvetica" panose="020B0504020202030204" pitchFamily="34" charset="0"/>
              </a:rPr>
              <a:t>AVEC : « Apportez Votre Équipement personnel de Communication ». Voir BYOD.</a:t>
            </a:r>
          </a:p>
          <a:p>
            <a:pPr marL="72000"/>
            <a:r>
              <a:rPr lang="fr-FR" sz="800" dirty="0">
                <a:solidFill>
                  <a:srgbClr val="013863"/>
                </a:solidFill>
                <a:latin typeface="Helvetica" panose="020B0504020202030204" pitchFamily="34" charset="0"/>
              </a:rPr>
              <a:t> </a:t>
            </a:r>
          </a:p>
          <a:p>
            <a:pPr marL="72000"/>
            <a:r>
              <a:rPr lang="fr-FR" sz="800" dirty="0">
                <a:solidFill>
                  <a:srgbClr val="013863"/>
                </a:solidFill>
                <a:latin typeface="Helvetica" panose="020B0504020202030204" pitchFamily="34" charset="0"/>
              </a:rPr>
              <a:t>B</a:t>
            </a:r>
          </a:p>
          <a:p>
            <a:pPr marL="72000" marR="132080"/>
            <a:r>
              <a:rPr lang="fr-FR" sz="800" dirty="0">
                <a:solidFill>
                  <a:srgbClr val="013863"/>
                </a:solidFill>
                <a:latin typeface="Helvetica" panose="020B0504020202030204" pitchFamily="34" charset="0"/>
              </a:rPr>
              <a:t>BYOD (</a:t>
            </a:r>
            <a:r>
              <a:rPr lang="fr-FR" sz="800" dirty="0" err="1">
                <a:solidFill>
                  <a:srgbClr val="013863"/>
                </a:solidFill>
                <a:latin typeface="Helvetica" panose="020B0504020202030204" pitchFamily="34" charset="0"/>
              </a:rPr>
              <a:t>Bring</a:t>
            </a:r>
            <a:r>
              <a:rPr lang="fr-FR" sz="800" dirty="0">
                <a:solidFill>
                  <a:srgbClr val="013863"/>
                </a:solidFill>
                <a:latin typeface="Helvetica" panose="020B0504020202030204" pitchFamily="34" charset="0"/>
              </a:rPr>
              <a:t> </a:t>
            </a:r>
            <a:r>
              <a:rPr lang="fr-FR" sz="800" dirty="0" err="1">
                <a:solidFill>
                  <a:srgbClr val="013863"/>
                </a:solidFill>
                <a:latin typeface="Helvetica" panose="020B0504020202030204" pitchFamily="34" charset="0"/>
              </a:rPr>
              <a:t>Your</a:t>
            </a:r>
            <a:r>
              <a:rPr lang="fr-FR" sz="800" dirty="0">
                <a:solidFill>
                  <a:srgbClr val="013863"/>
                </a:solidFill>
                <a:latin typeface="Helvetica" panose="020B0504020202030204" pitchFamily="34" charset="0"/>
              </a:rPr>
              <a:t> </a:t>
            </a:r>
            <a:r>
              <a:rPr lang="fr-FR" sz="800" dirty="0" err="1">
                <a:solidFill>
                  <a:srgbClr val="013863"/>
                </a:solidFill>
                <a:latin typeface="Helvetica" panose="020B0504020202030204" pitchFamily="34" charset="0"/>
              </a:rPr>
              <a:t>Own</a:t>
            </a:r>
            <a:r>
              <a:rPr lang="fr-FR" sz="800" dirty="0">
                <a:solidFill>
                  <a:srgbClr val="013863"/>
                </a:solidFill>
                <a:latin typeface="Helvetica" panose="020B0504020202030204" pitchFamily="34" charset="0"/>
              </a:rPr>
              <a:t> </a:t>
            </a:r>
            <a:r>
              <a:rPr lang="fr-FR" sz="800" dirty="0" err="1">
                <a:solidFill>
                  <a:srgbClr val="013863"/>
                </a:solidFill>
                <a:latin typeface="Helvetica" panose="020B0504020202030204" pitchFamily="34" charset="0"/>
              </a:rPr>
              <a:t>Device</a:t>
            </a:r>
            <a:r>
              <a:rPr lang="fr-FR" sz="800" dirty="0">
                <a:solidFill>
                  <a:srgbClr val="013863"/>
                </a:solidFill>
                <a:latin typeface="Helvetica" panose="020B0504020202030204" pitchFamily="34" charset="0"/>
              </a:rPr>
              <a:t>) : Pratique qui consiste à utiliser ses équipements personnels (smartphone, ordinateur portable, tablette électronique) dans un contexte professionnel.</a:t>
            </a:r>
          </a:p>
          <a:p>
            <a:pPr marL="72000"/>
            <a:r>
              <a:rPr lang="fr-FR" sz="800" dirty="0">
                <a:solidFill>
                  <a:srgbClr val="013863"/>
                </a:solidFill>
                <a:latin typeface="Helvetica" panose="020B0504020202030204" pitchFamily="34" charset="0"/>
              </a:rPr>
              <a:t> </a:t>
            </a:r>
          </a:p>
          <a:p>
            <a:pPr marL="72000"/>
            <a:r>
              <a:rPr lang="fr-FR" sz="800" dirty="0">
                <a:solidFill>
                  <a:srgbClr val="013863"/>
                </a:solidFill>
                <a:latin typeface="Helvetica" panose="020B0504020202030204" pitchFamily="34" charset="0"/>
              </a:rPr>
              <a:t>C</a:t>
            </a:r>
          </a:p>
          <a:p>
            <a:pPr marL="72000" marR="131445"/>
            <a:r>
              <a:rPr lang="fr-FR" sz="800" dirty="0">
                <a:solidFill>
                  <a:srgbClr val="013863"/>
                </a:solidFill>
                <a:latin typeface="Helvetica" panose="020B0504020202030204" pitchFamily="34" charset="0"/>
              </a:rPr>
              <a:t>Cheval de Troie : Programme donnant l’impression d’avoir une fonction utile, mais qui possède par ailleurs une fonction cachée et potentiellement malveillante.</a:t>
            </a:r>
          </a:p>
          <a:p>
            <a:pPr marL="72000" marR="132080"/>
            <a:r>
              <a:rPr lang="fr-FR" sz="800" dirty="0">
                <a:solidFill>
                  <a:srgbClr val="013863"/>
                </a:solidFill>
                <a:latin typeface="Helvetica" panose="020B0504020202030204" pitchFamily="34" charset="0"/>
              </a:rPr>
              <a:t>Chiffrement des données : Technique rendant les données illisibles, sauf si une action spécifique (déchiffrement) est exercée pour en autoriser l’accès.</a:t>
            </a:r>
          </a:p>
          <a:p>
            <a:pPr marL="72000" marR="131445"/>
            <a:r>
              <a:rPr lang="fr-FR" sz="800" dirty="0">
                <a:solidFill>
                  <a:srgbClr val="013863"/>
                </a:solidFill>
                <a:latin typeface="Helvetica" panose="020B0504020202030204" pitchFamily="34" charset="0"/>
              </a:rPr>
              <a:t>Cloud </a:t>
            </a:r>
            <a:r>
              <a:rPr lang="fr-FR" sz="800" dirty="0" err="1">
                <a:solidFill>
                  <a:srgbClr val="013863"/>
                </a:solidFill>
                <a:latin typeface="Helvetica" panose="020B0504020202030204" pitchFamily="34" charset="0"/>
              </a:rPr>
              <a:t>Act</a:t>
            </a:r>
            <a:r>
              <a:rPr lang="fr-FR" sz="800" dirty="0">
                <a:solidFill>
                  <a:srgbClr val="013863"/>
                </a:solidFill>
                <a:latin typeface="Helvetica" panose="020B0504020202030204" pitchFamily="34" charset="0"/>
              </a:rPr>
              <a:t> : Loi fédérale des États-Unis adoptée en 2018 sur la surveillance des données personnelles, notamment dans le cloud. Cette loi permet aux forces de l’ordre US de contraindre les fournisseurs de services américains à fournir les données demandées stockées sur des serveurs, qu’ils soient situés aux États-Unis ou dans des pays étrangers.</a:t>
            </a:r>
          </a:p>
          <a:p>
            <a:pPr marL="107950" marR="131445" algn="just">
              <a:spcBef>
                <a:spcPts val="455"/>
              </a:spcBef>
              <a:spcAft>
                <a:spcPts val="0"/>
              </a:spcAft>
            </a:pPr>
            <a:r>
              <a:rPr lang="fr-FR" sz="800" dirty="0">
                <a:solidFill>
                  <a:srgbClr val="013863"/>
                </a:solidFill>
                <a:latin typeface="Helvetica" panose="020B0504020202030204" pitchFamily="34" charset="0"/>
              </a:rPr>
              <a:t>Cybersquatting : Action malveillante qui consiste à faire enregistrer un nom de domaine dans le seul but de bloquer toute attribution ultérieure de ce nom au profit de titulaires plus naturels ou légitimes.</a:t>
            </a:r>
          </a:p>
          <a:p>
            <a:pPr>
              <a:spcBef>
                <a:spcPts val="40"/>
              </a:spcBef>
            </a:pPr>
            <a:r>
              <a:rPr lang="fr-FR" sz="800" dirty="0">
                <a:solidFill>
                  <a:srgbClr val="013863"/>
                </a:solidFill>
                <a:latin typeface="Helvetica" panose="020B0504020202030204" pitchFamily="34" charset="0"/>
              </a:rPr>
              <a:t> </a:t>
            </a:r>
          </a:p>
          <a:p>
            <a:pPr marL="107950"/>
            <a:r>
              <a:rPr lang="fr-FR" sz="800" dirty="0">
                <a:solidFill>
                  <a:srgbClr val="013863"/>
                </a:solidFill>
                <a:latin typeface="Helvetica" panose="020B0504020202030204" pitchFamily="34" charset="0"/>
              </a:rPr>
              <a:t>D</a:t>
            </a:r>
          </a:p>
          <a:p>
            <a:pPr marL="107950" marR="132080" algn="just">
              <a:spcBef>
                <a:spcPts val="540"/>
              </a:spcBef>
              <a:spcAft>
                <a:spcPts val="0"/>
              </a:spcAft>
            </a:pPr>
            <a:r>
              <a:rPr lang="fr-FR" sz="800" dirty="0">
                <a:solidFill>
                  <a:srgbClr val="013863"/>
                </a:solidFill>
                <a:latin typeface="Helvetica" panose="020B0504020202030204" pitchFamily="34" charset="0"/>
              </a:rPr>
              <a:t>Décommissionnement : Fin de vie d’une application ou d’un équipement informatique.</a:t>
            </a:r>
          </a:p>
          <a:p>
            <a:pPr marL="107950" marR="132080" algn="just">
              <a:spcBef>
                <a:spcPts val="560"/>
              </a:spcBef>
              <a:spcAft>
                <a:spcPts val="0"/>
              </a:spcAft>
            </a:pPr>
            <a:r>
              <a:rPr lang="fr-FR" sz="800" dirty="0">
                <a:solidFill>
                  <a:srgbClr val="013863"/>
                </a:solidFill>
                <a:latin typeface="Helvetica" panose="020B0504020202030204" pitchFamily="34" charset="0"/>
              </a:rPr>
              <a:t>Déni de service : Action ayant pour effet d’empêcher ou de limiter fortement la capacité d’un système à fournir le service attendu.</a:t>
            </a:r>
          </a:p>
          <a:p>
            <a:pPr marL="107950" marR="131445" algn="just">
              <a:spcBef>
                <a:spcPts val="565"/>
              </a:spcBef>
              <a:spcAft>
                <a:spcPts val="0"/>
              </a:spcAft>
            </a:pPr>
            <a:r>
              <a:rPr lang="fr-FR" sz="800" dirty="0">
                <a:solidFill>
                  <a:srgbClr val="013863"/>
                </a:solidFill>
                <a:latin typeface="Helvetica" panose="020B0504020202030204" pitchFamily="34" charset="0"/>
              </a:rPr>
              <a:t>DNS : Système de bases de données et de serveurs assurant la correspondance entre les noms de domaine ou de site utilisés par les internautes et les adresses numériques utilisables par les ordinateurs.</a:t>
            </a:r>
          </a:p>
          <a:p>
            <a:pPr marL="107950">
              <a:spcBef>
                <a:spcPts val="5"/>
              </a:spcBef>
            </a:pPr>
            <a:r>
              <a:rPr lang="fr-FR" sz="800" dirty="0">
                <a:solidFill>
                  <a:srgbClr val="013863"/>
                </a:solidFill>
                <a:latin typeface="Helvetica" panose="020B0504020202030204" pitchFamily="34" charset="0"/>
              </a:rPr>
              <a:t>E</a:t>
            </a:r>
          </a:p>
          <a:p>
            <a:pPr marL="107950" marR="131445" algn="just">
              <a:spcBef>
                <a:spcPts val="540"/>
              </a:spcBef>
              <a:spcAft>
                <a:spcPts val="0"/>
              </a:spcAft>
            </a:pPr>
            <a:r>
              <a:rPr lang="fr-FR" sz="800" dirty="0" err="1">
                <a:solidFill>
                  <a:srgbClr val="013863"/>
                </a:solidFill>
                <a:latin typeface="Helvetica" panose="020B0504020202030204" pitchFamily="34" charset="0"/>
              </a:rPr>
              <a:t>E-discovery</a:t>
            </a:r>
            <a:r>
              <a:rPr lang="fr-FR" sz="800" dirty="0">
                <a:solidFill>
                  <a:srgbClr val="013863"/>
                </a:solidFill>
                <a:latin typeface="Helvetica" panose="020B0504020202030204" pitchFamily="34" charset="0"/>
              </a:rPr>
              <a:t> : Loi américaine permettant l’investigation et l’instruction préalable au procès civil et commercial qui est essentielle pour toute action en justice aux États-Unis. Les demandes de communication qui sont faites à cette occasion auprès des entreprises peuvent concerner des milliers de courriers électroniques des salariés. Le refus d’obtempérer peut déboucher sur un jugement défavorable.</a:t>
            </a:r>
          </a:p>
          <a:p>
            <a:pPr>
              <a:spcBef>
                <a:spcPts val="30"/>
              </a:spcBef>
            </a:pPr>
            <a:r>
              <a:rPr lang="fr-FR" sz="800" dirty="0">
                <a:solidFill>
                  <a:srgbClr val="013863"/>
                </a:solidFill>
                <a:latin typeface="Helvetica" panose="020B0504020202030204" pitchFamily="34" charset="0"/>
              </a:rPr>
              <a:t> </a:t>
            </a:r>
          </a:p>
          <a:p>
            <a:pPr marL="107950"/>
            <a:r>
              <a:rPr lang="fr-FR" sz="800" dirty="0">
                <a:solidFill>
                  <a:srgbClr val="013863"/>
                </a:solidFill>
                <a:latin typeface="Helvetica" panose="020B0504020202030204" pitchFamily="34" charset="0"/>
              </a:rPr>
              <a:t>H</a:t>
            </a:r>
          </a:p>
          <a:p>
            <a:pPr marL="107950" algn="just">
              <a:spcBef>
                <a:spcPts val="545"/>
              </a:spcBef>
              <a:spcAft>
                <a:spcPts val="0"/>
              </a:spcAft>
            </a:pPr>
            <a:r>
              <a:rPr lang="fr-FR" sz="800" dirty="0">
                <a:solidFill>
                  <a:srgbClr val="013863"/>
                </a:solidFill>
                <a:latin typeface="Helvetica" panose="020B0504020202030204" pitchFamily="34" charset="0"/>
              </a:rPr>
              <a:t>Hameçonnage : Voir Phishing.</a:t>
            </a:r>
          </a:p>
          <a:p>
            <a:pPr marL="107950">
              <a:spcBef>
                <a:spcPts val="420"/>
              </a:spcBef>
            </a:pPr>
            <a:r>
              <a:rPr lang="fr-FR" sz="800" dirty="0">
                <a:solidFill>
                  <a:srgbClr val="013863"/>
                </a:solidFill>
                <a:latin typeface="Helvetica" panose="020B0504020202030204" pitchFamily="34" charset="0"/>
              </a:rPr>
              <a:t>I</a:t>
            </a:r>
          </a:p>
          <a:p>
            <a:pPr marL="107950" marR="132080" algn="just">
              <a:spcBef>
                <a:spcPts val="540"/>
              </a:spcBef>
              <a:spcAft>
                <a:spcPts val="0"/>
              </a:spcAft>
            </a:pPr>
            <a:r>
              <a:rPr lang="fr-FR" sz="800" dirty="0">
                <a:solidFill>
                  <a:srgbClr val="013863"/>
                </a:solidFill>
                <a:latin typeface="Helvetica" panose="020B0504020202030204" pitchFamily="34" charset="0"/>
              </a:rPr>
              <a:t>IaaS (Infrastructure as a Service) : Infrastructures de datacenters où le client déploie son système d’information. Par exemple : Amazon Web Service, Google Cloud Platform, Microsoft Azure, etc.</a:t>
            </a:r>
          </a:p>
          <a:p>
            <a:pPr marL="107950" marR="132080" algn="just">
              <a:spcBef>
                <a:spcPts val="560"/>
              </a:spcBef>
              <a:spcAft>
                <a:spcPts val="0"/>
              </a:spcAft>
            </a:pPr>
            <a:r>
              <a:rPr lang="fr-FR" sz="800" dirty="0">
                <a:solidFill>
                  <a:srgbClr val="013863"/>
                </a:solidFill>
                <a:latin typeface="Helvetica" panose="020B0504020202030204" pitchFamily="34" charset="0"/>
              </a:rPr>
              <a:t>Ingénierie sociale : Manipulation consistant à obtenir un bien ou une information, en exploitant la confiance, l’ignorance ou la crédulité de tierces personnes.</a:t>
            </a:r>
          </a:p>
          <a:p>
            <a:pPr>
              <a:spcBef>
                <a:spcPts val="40"/>
              </a:spcBef>
            </a:pPr>
            <a:r>
              <a:rPr lang="fr-FR" sz="800" dirty="0">
                <a:solidFill>
                  <a:srgbClr val="013863"/>
                </a:solidFill>
                <a:latin typeface="Helvetica" panose="020B0504020202030204" pitchFamily="34" charset="0"/>
              </a:rPr>
              <a:t> </a:t>
            </a:r>
          </a:p>
          <a:p>
            <a:pPr marL="107950"/>
            <a:r>
              <a:rPr lang="fr-FR" sz="800" dirty="0">
                <a:solidFill>
                  <a:srgbClr val="013863"/>
                </a:solidFill>
                <a:latin typeface="Helvetica" panose="020B0504020202030204" pitchFamily="34" charset="0"/>
              </a:rPr>
              <a:t>L</a:t>
            </a:r>
          </a:p>
          <a:p>
            <a:pPr marL="107950" marR="131445" algn="just">
              <a:spcBef>
                <a:spcPts val="540"/>
              </a:spcBef>
              <a:spcAft>
                <a:spcPts val="0"/>
              </a:spcAft>
            </a:pPr>
            <a:r>
              <a:rPr lang="fr-FR" sz="800" dirty="0">
                <a:solidFill>
                  <a:srgbClr val="013863"/>
                </a:solidFill>
                <a:latin typeface="Helvetica" panose="020B0504020202030204" pitchFamily="34" charset="0"/>
              </a:rPr>
              <a:t>LDAP (</a:t>
            </a:r>
            <a:r>
              <a:rPr lang="fr-FR" sz="800" dirty="0" err="1">
                <a:solidFill>
                  <a:srgbClr val="013863"/>
                </a:solidFill>
                <a:latin typeface="Helvetica" panose="020B0504020202030204" pitchFamily="34" charset="0"/>
              </a:rPr>
              <a:t>Lightweight</a:t>
            </a:r>
            <a:r>
              <a:rPr lang="fr-FR" sz="800" dirty="0">
                <a:solidFill>
                  <a:srgbClr val="013863"/>
                </a:solidFill>
                <a:latin typeface="Helvetica" panose="020B0504020202030204" pitchFamily="34" charset="0"/>
              </a:rPr>
              <a:t> Directory Access Protocol) : Terme pouvant désigner le protocole, la structure de données ou l’implémentations des services d’annuaires.</a:t>
            </a:r>
          </a:p>
          <a:p>
            <a:pPr marL="107950" marR="132080" algn="just">
              <a:spcBef>
                <a:spcPts val="560"/>
              </a:spcBef>
              <a:spcAft>
                <a:spcPts val="0"/>
              </a:spcAft>
            </a:pPr>
            <a:r>
              <a:rPr lang="fr-FR" sz="800" dirty="0">
                <a:solidFill>
                  <a:srgbClr val="013863"/>
                </a:solidFill>
                <a:latin typeface="Helvetica" panose="020B0504020202030204" pitchFamily="34" charset="0"/>
              </a:rPr>
              <a:t>MDM (Mobile </a:t>
            </a:r>
            <a:r>
              <a:rPr lang="fr-FR" sz="800" dirty="0" err="1">
                <a:solidFill>
                  <a:srgbClr val="013863"/>
                </a:solidFill>
                <a:latin typeface="Helvetica" panose="020B0504020202030204" pitchFamily="34" charset="0"/>
              </a:rPr>
              <a:t>Device</a:t>
            </a:r>
            <a:r>
              <a:rPr lang="fr-FR" sz="800" dirty="0">
                <a:solidFill>
                  <a:srgbClr val="013863"/>
                </a:solidFill>
                <a:latin typeface="Helvetica" panose="020B0504020202030204" pitchFamily="34" charset="0"/>
              </a:rPr>
              <a:t> Management) : Application permettant la gestion d’une flotte d’appareils mobiles, qu’il s’agisse de tablettes ou de smartphones.</a:t>
            </a:r>
          </a:p>
          <a:p>
            <a:pPr marL="107950" marR="132080" algn="just">
              <a:spcBef>
                <a:spcPts val="560"/>
              </a:spcBef>
              <a:spcAft>
                <a:spcPts val="0"/>
              </a:spcAft>
            </a:pPr>
            <a:r>
              <a:rPr lang="fr-FR" sz="800" dirty="0">
                <a:solidFill>
                  <a:srgbClr val="013863"/>
                </a:solidFill>
                <a:latin typeface="Helvetica" panose="020B0504020202030204" pitchFamily="34" charset="0"/>
              </a:rPr>
              <a:t>Métadonnée : Donnée servant à définir ou à décrire une autre donnée, quel que soit son support. Un exemple type est d’associer à une donnée la date à laquelle elle a été produite ou enregistrée, ou à une photo les coordonnées GPS du lieu où elle a été prise.</a:t>
            </a:r>
          </a:p>
          <a:p>
            <a:pPr marL="107950" marR="131445" algn="just">
              <a:spcBef>
                <a:spcPts val="555"/>
              </a:spcBef>
              <a:spcAft>
                <a:spcPts val="0"/>
              </a:spcAft>
            </a:pPr>
            <a:r>
              <a:rPr lang="fr-FR" sz="800" dirty="0">
                <a:solidFill>
                  <a:srgbClr val="013863"/>
                </a:solidFill>
                <a:latin typeface="Helvetica" panose="020B0504020202030204" pitchFamily="34" charset="0"/>
              </a:rPr>
              <a:t>MFA : Multiple Factor Authentification, ou vérification en deux étapes, est une méthode par laquelle un utilisateur peut accéder à une ressource informatique (un ordinateur, un téléphone intelligent ou encore un site web) après avoir présenté deux preuves d’identité distinctes à un mécanisme d’authentification.</a:t>
            </a:r>
          </a:p>
          <a:p>
            <a:pPr marL="107950" algn="just">
              <a:spcBef>
                <a:spcPts val="555"/>
              </a:spcBef>
              <a:spcAft>
                <a:spcPts val="0"/>
              </a:spcAft>
            </a:pPr>
            <a:r>
              <a:rPr lang="fr-FR" sz="800" dirty="0">
                <a:solidFill>
                  <a:srgbClr val="013863"/>
                </a:solidFill>
                <a:latin typeface="Helvetica" panose="020B0504020202030204" pitchFamily="34" charset="0"/>
              </a:rPr>
              <a:t>Mobiquité : Fusion des termes « mobilité » et « ubiquité ». Voir ATAWAD.</a:t>
            </a:r>
          </a:p>
          <a:p>
            <a:pPr marL="107950" algn="just">
              <a:spcBef>
                <a:spcPts val="545"/>
              </a:spcBef>
              <a:spcAft>
                <a:spcPts val="0"/>
              </a:spcAft>
            </a:pPr>
            <a:endParaRPr lang="fr-FR" sz="800" dirty="0">
              <a:solidFill>
                <a:srgbClr val="013863"/>
              </a:solidFill>
              <a:latin typeface="Helvetica" panose="020B0504020202030204" pitchFamily="34" charset="0"/>
            </a:endParaRPr>
          </a:p>
          <a:p>
            <a:pPr marL="107950" marR="131445" algn="just">
              <a:lnSpc>
                <a:spcPct val="121000"/>
              </a:lnSpc>
              <a:spcBef>
                <a:spcPts val="565"/>
              </a:spcBef>
              <a:spcAft>
                <a:spcPts val="0"/>
              </a:spcAft>
            </a:pPr>
            <a:endParaRPr lang="fr-FR" sz="800" dirty="0">
              <a:solidFill>
                <a:srgbClr val="013863"/>
              </a:solidFill>
              <a:latin typeface="Helvetica" panose="020B0504020202030204" pitchFamily="34" charset="0"/>
            </a:endParaRPr>
          </a:p>
          <a:p>
            <a:pPr marL="107950" marR="131445" algn="just">
              <a:lnSpc>
                <a:spcPct val="121000"/>
              </a:lnSpc>
              <a:spcBef>
                <a:spcPts val="565"/>
              </a:spcBef>
              <a:spcAft>
                <a:spcPts val="0"/>
              </a:spcAft>
            </a:pPr>
            <a:endParaRPr lang="fr-FR" sz="800" dirty="0">
              <a:solidFill>
                <a:srgbClr val="013863"/>
              </a:solidFill>
              <a:latin typeface="Helvetica" panose="020B0504020202030204" pitchFamily="34" charset="0"/>
            </a:endParaRPr>
          </a:p>
          <a:p>
            <a:pPr marL="72000" marR="131445">
              <a:lnSpc>
                <a:spcPct val="121000"/>
              </a:lnSpc>
            </a:pPr>
            <a:endParaRPr lang="fr-FR" sz="800" dirty="0">
              <a:solidFill>
                <a:srgbClr val="013863"/>
              </a:solidFill>
              <a:latin typeface="Helvetica" panose="020B0504020202030204" pitchFamily="34" charset="0"/>
            </a:endParaRPr>
          </a:p>
          <a:p>
            <a:pPr marL="107950">
              <a:lnSpc>
                <a:spcPct val="121000"/>
              </a:lnSpc>
              <a:spcBef>
                <a:spcPts val="740"/>
              </a:spcBef>
            </a:pPr>
            <a:endParaRPr lang="fr-FR" sz="800" dirty="0">
              <a:solidFill>
                <a:srgbClr val="013863"/>
              </a:solidFill>
              <a:latin typeface="Helvetica" panose="020B0504020202030204" pitchFamily="34" charset="0"/>
            </a:endParaRPr>
          </a:p>
          <a:p>
            <a:pPr marL="107950">
              <a:spcBef>
                <a:spcPts val="740"/>
              </a:spcBef>
            </a:pPr>
            <a:endParaRPr lang="fr-FR" sz="800" dirty="0">
              <a:solidFill>
                <a:srgbClr val="013863"/>
              </a:solidFill>
              <a:latin typeface="Helvetica" panose="020B0504020202030204" pitchFamily="34" charset="0"/>
            </a:endParaRPr>
          </a:p>
          <a:p>
            <a:pPr marL="107950">
              <a:spcBef>
                <a:spcPts val="480"/>
              </a:spcBef>
            </a:pPr>
            <a:endParaRPr lang="fr-FR" sz="1400" b="1" dirty="0">
              <a:effectLst/>
              <a:latin typeface="Arial" panose="020B0604020202020204" pitchFamily="34" charset="0"/>
              <a:ea typeface="Arial" panose="020B0604020202020204" pitchFamily="34" charset="0"/>
            </a:endParaRPr>
          </a:p>
        </p:txBody>
      </p:sp>
      <p:sp>
        <p:nvSpPr>
          <p:cNvPr id="6" name="Espace réservé du numéro de diapositive 5">
            <a:extLst>
              <a:ext uri="{FF2B5EF4-FFF2-40B4-BE49-F238E27FC236}">
                <a16:creationId xmlns:a16="http://schemas.microsoft.com/office/drawing/2014/main" id="{F7D85A02-5EE8-44FC-8584-C652F71F9BC4}"/>
              </a:ext>
            </a:extLst>
          </p:cNvPr>
          <p:cNvSpPr>
            <a:spLocks noGrp="1"/>
          </p:cNvSpPr>
          <p:nvPr>
            <p:ph type="sldNum" sz="quarter" idx="12"/>
          </p:nvPr>
        </p:nvSpPr>
        <p:spPr>
          <a:xfrm>
            <a:off x="11541531" y="6545798"/>
            <a:ext cx="650469" cy="277958"/>
          </a:xfrm>
        </p:spPr>
        <p:txBody>
          <a:bodyPr/>
          <a:lstStyle/>
          <a:p>
            <a:pPr algn="r"/>
            <a:fld id="{F3EE269F-382C-4FDF-AA4F-64C84412D0DE}" type="slidenum">
              <a:rPr lang="fr-FR" sz="1200" smtClean="0">
                <a:solidFill>
                  <a:srgbClr val="013863"/>
                </a:solidFill>
              </a:rPr>
              <a:pPr algn="r"/>
              <a:t>78</a:t>
            </a:fld>
            <a:endParaRPr lang="fr-FR" dirty="0">
              <a:solidFill>
                <a:srgbClr val="013863"/>
              </a:solidFill>
            </a:endParaRPr>
          </a:p>
        </p:txBody>
      </p:sp>
      <p:sp>
        <p:nvSpPr>
          <p:cNvPr id="10" name="Rectangle 6">
            <a:extLst>
              <a:ext uri="{FF2B5EF4-FFF2-40B4-BE49-F238E27FC236}">
                <a16:creationId xmlns:a16="http://schemas.microsoft.com/office/drawing/2014/main" id="{167B42ED-C96F-422E-9960-70B509FDABBE}"/>
              </a:ext>
            </a:extLst>
          </p:cNvPr>
          <p:cNvSpPr>
            <a:spLocks noChangeArrowheads="1"/>
          </p:cNvSpPr>
          <p:nvPr/>
        </p:nvSpPr>
        <p:spPr bwMode="auto">
          <a:xfrm>
            <a:off x="6003634" y="291098"/>
            <a:ext cx="184731"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tabLst>
                <a:tab pos="611188" algn="l"/>
              </a:tabLst>
              <a:defRPr>
                <a:solidFill>
                  <a:schemeClr val="tx1"/>
                </a:solidFill>
                <a:latin typeface="Arial" panose="020B0604020202020204" pitchFamily="34" charset="0"/>
              </a:defRPr>
            </a:lvl1pPr>
            <a:lvl2pPr eaLnBrk="0" fontAlgn="base" hangingPunct="0">
              <a:spcBef>
                <a:spcPct val="0"/>
              </a:spcBef>
              <a:spcAft>
                <a:spcPct val="0"/>
              </a:spcAft>
              <a:tabLst>
                <a:tab pos="611188" algn="l"/>
              </a:tabLst>
              <a:defRPr>
                <a:solidFill>
                  <a:schemeClr val="tx1"/>
                </a:solidFill>
                <a:latin typeface="Arial" panose="020B0604020202020204" pitchFamily="34" charset="0"/>
              </a:defRPr>
            </a:lvl2pPr>
            <a:lvl3pPr eaLnBrk="0" fontAlgn="base" hangingPunct="0">
              <a:spcBef>
                <a:spcPct val="0"/>
              </a:spcBef>
              <a:spcAft>
                <a:spcPct val="0"/>
              </a:spcAft>
              <a:tabLst>
                <a:tab pos="611188" algn="l"/>
              </a:tabLst>
              <a:defRPr>
                <a:solidFill>
                  <a:schemeClr val="tx1"/>
                </a:solidFill>
                <a:latin typeface="Arial" panose="020B0604020202020204" pitchFamily="34" charset="0"/>
              </a:defRPr>
            </a:lvl3pPr>
            <a:lvl4pPr eaLnBrk="0" fontAlgn="base" hangingPunct="0">
              <a:spcBef>
                <a:spcPct val="0"/>
              </a:spcBef>
              <a:spcAft>
                <a:spcPct val="0"/>
              </a:spcAft>
              <a:tabLst>
                <a:tab pos="611188" algn="l"/>
              </a:tabLst>
              <a:defRPr>
                <a:solidFill>
                  <a:schemeClr val="tx1"/>
                </a:solidFill>
                <a:latin typeface="Arial" panose="020B0604020202020204" pitchFamily="34" charset="0"/>
              </a:defRPr>
            </a:lvl4pPr>
            <a:lvl5pPr eaLnBrk="0" fontAlgn="base" hangingPunct="0">
              <a:spcBef>
                <a:spcPct val="0"/>
              </a:spcBef>
              <a:spcAft>
                <a:spcPct val="0"/>
              </a:spcAft>
              <a:tabLst>
                <a:tab pos="611188" algn="l"/>
              </a:tabLst>
              <a:defRPr>
                <a:solidFill>
                  <a:schemeClr val="tx1"/>
                </a:solidFill>
                <a:latin typeface="Arial" panose="020B0604020202020204" pitchFamily="34" charset="0"/>
              </a:defRPr>
            </a:lvl5pPr>
            <a:lvl6pPr eaLnBrk="0" fontAlgn="base" hangingPunct="0">
              <a:spcBef>
                <a:spcPct val="0"/>
              </a:spcBef>
              <a:spcAft>
                <a:spcPct val="0"/>
              </a:spcAft>
              <a:tabLst>
                <a:tab pos="611188" algn="l"/>
              </a:tabLst>
              <a:defRPr>
                <a:solidFill>
                  <a:schemeClr val="tx1"/>
                </a:solidFill>
                <a:latin typeface="Arial" panose="020B0604020202020204" pitchFamily="34" charset="0"/>
              </a:defRPr>
            </a:lvl6pPr>
            <a:lvl7pPr eaLnBrk="0" fontAlgn="base" hangingPunct="0">
              <a:spcBef>
                <a:spcPct val="0"/>
              </a:spcBef>
              <a:spcAft>
                <a:spcPct val="0"/>
              </a:spcAft>
              <a:tabLst>
                <a:tab pos="611188" algn="l"/>
              </a:tabLst>
              <a:defRPr>
                <a:solidFill>
                  <a:schemeClr val="tx1"/>
                </a:solidFill>
                <a:latin typeface="Arial" panose="020B0604020202020204" pitchFamily="34" charset="0"/>
              </a:defRPr>
            </a:lvl7pPr>
            <a:lvl8pPr eaLnBrk="0" fontAlgn="base" hangingPunct="0">
              <a:spcBef>
                <a:spcPct val="0"/>
              </a:spcBef>
              <a:spcAft>
                <a:spcPct val="0"/>
              </a:spcAft>
              <a:tabLst>
                <a:tab pos="611188" algn="l"/>
              </a:tabLst>
              <a:defRPr>
                <a:solidFill>
                  <a:schemeClr val="tx1"/>
                </a:solidFill>
                <a:latin typeface="Arial" panose="020B0604020202020204" pitchFamily="34" charset="0"/>
              </a:defRPr>
            </a:lvl8pPr>
            <a:lvl9pPr eaLnBrk="0" fontAlgn="base" hangingPunct="0">
              <a:spcBef>
                <a:spcPct val="0"/>
              </a:spcBef>
              <a:spcAft>
                <a:spcPct val="0"/>
              </a:spcAft>
              <a:tabLst>
                <a:tab pos="611188" algn="l"/>
              </a:tabLst>
              <a:defRPr>
                <a:solidFill>
                  <a:schemeClr val="tx1"/>
                </a:solidFill>
                <a:latin typeface="Arial" panose="020B0604020202020204" pitchFamily="34" charset="0"/>
              </a:defRPr>
            </a:lvl9pPr>
          </a:lstStyle>
          <a:p>
            <a:pPr marL="0" marR="0" lvl="0" indent="0" algn="justLow" defTabSz="914400" rtl="0" eaLnBrk="0" fontAlgn="base" latinLnBrk="0" hangingPunct="0">
              <a:lnSpc>
                <a:spcPct val="100000"/>
              </a:lnSpc>
              <a:spcBef>
                <a:spcPct val="0"/>
              </a:spcBef>
              <a:spcAft>
                <a:spcPct val="0"/>
              </a:spcAft>
              <a:buClrTx/>
              <a:buSzTx/>
              <a:buFontTx/>
              <a:buNone/>
              <a:tabLst>
                <a:tab pos="611188" algn="l"/>
              </a:tabLst>
            </a:pPr>
            <a:br>
              <a:rPr kumimoji="0" lang="fr-FR" altLang="fr-FR" sz="1000" b="0" i="0" u="none" strike="noStrike" cap="none" normalizeH="0" baseline="0" dirty="0">
                <a:ln>
                  <a:noFill/>
                </a:ln>
                <a:solidFill>
                  <a:schemeClr val="tx1"/>
                </a:solidFill>
                <a:effectLst/>
                <a:latin typeface="Arial" panose="020B0604020202020204" pitchFamily="34" charset="0"/>
                <a:ea typeface="Arial" panose="020B0604020202020204" pitchFamily="34" charset="0"/>
              </a:rPr>
            </a:br>
            <a:endParaRPr kumimoji="0" lang="fr-FR" altLang="fr-FR" sz="6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424061227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A15F999-1AD1-443F-BD4F-AE9E0BB033D2}"/>
              </a:ext>
            </a:extLst>
          </p:cNvPr>
          <p:cNvSpPr/>
          <p:nvPr/>
        </p:nvSpPr>
        <p:spPr>
          <a:xfrm>
            <a:off x="83473" y="460375"/>
            <a:ext cx="11218773" cy="5832751"/>
          </a:xfrm>
          <a:prstGeom prst="rect">
            <a:avLst/>
          </a:prstGeom>
        </p:spPr>
        <p:txBody>
          <a:bodyPr wrap="square">
            <a:spAutoFit/>
          </a:bodyPr>
          <a:lstStyle/>
          <a:p>
            <a:pPr marL="72000"/>
            <a:r>
              <a:rPr lang="fr-FR" sz="800" dirty="0">
                <a:solidFill>
                  <a:srgbClr val="013863"/>
                </a:solidFill>
                <a:latin typeface="Helvetica" panose="020B0504020202030204" pitchFamily="34" charset="0"/>
              </a:rPr>
              <a:t> P</a:t>
            </a:r>
          </a:p>
          <a:p>
            <a:pPr marL="107950" marR="131445" algn="just">
              <a:spcBef>
                <a:spcPts val="540"/>
              </a:spcBef>
              <a:spcAft>
                <a:spcPts val="0"/>
              </a:spcAft>
            </a:pPr>
            <a:r>
              <a:rPr lang="fr-FR" sz="800" dirty="0">
                <a:solidFill>
                  <a:srgbClr val="013863"/>
                </a:solidFill>
                <a:latin typeface="Helvetica" panose="020B0504020202030204" pitchFamily="34" charset="0"/>
              </a:rPr>
              <a:t>PaaS (Platform as a Service) : Plateforme intégrant les services techniques essentiels (envoi de courriel, stockage de données, puissance de calcul, etc.) où le client installe ses couches métier. Par exemple, stockage de données en ligne, hébergeur d’environnement web, etc.</a:t>
            </a:r>
          </a:p>
          <a:p>
            <a:pPr marL="107950" marR="132080" algn="just">
              <a:spcBef>
                <a:spcPts val="555"/>
              </a:spcBef>
              <a:spcAft>
                <a:spcPts val="0"/>
              </a:spcAft>
            </a:pPr>
            <a:r>
              <a:rPr lang="fr-FR" sz="800" dirty="0" err="1">
                <a:solidFill>
                  <a:srgbClr val="013863"/>
                </a:solidFill>
                <a:latin typeface="Helvetica" panose="020B0504020202030204" pitchFamily="34" charset="0"/>
              </a:rPr>
              <a:t>Patching</a:t>
            </a:r>
            <a:r>
              <a:rPr lang="fr-FR" sz="800" dirty="0">
                <a:solidFill>
                  <a:srgbClr val="013863"/>
                </a:solidFill>
                <a:latin typeface="Helvetica" panose="020B0504020202030204" pitchFamily="34" charset="0"/>
              </a:rPr>
              <a:t> : Mise à jour permettant de corriger une vulnérabilité, apporter une fonctionnalité ou améliorer le fonctionnement d’un logiciel.</a:t>
            </a:r>
          </a:p>
          <a:p>
            <a:pPr marL="107950" marR="132080" algn="just">
              <a:spcBef>
                <a:spcPts val="560"/>
              </a:spcBef>
              <a:spcAft>
                <a:spcPts val="0"/>
              </a:spcAft>
            </a:pPr>
            <a:r>
              <a:rPr lang="fr-FR" sz="800" dirty="0">
                <a:solidFill>
                  <a:srgbClr val="013863"/>
                </a:solidFill>
                <a:latin typeface="Helvetica" panose="020B0504020202030204" pitchFamily="34" charset="0"/>
              </a:rPr>
              <a:t>PCA (Plan de Continuité d’Activité) : Il permet à un système d’information de fonctionner même en cas de désastre ou de crise majeure, quitte à ce que ce soit en « mode dégradé ».</a:t>
            </a:r>
          </a:p>
          <a:p>
            <a:pPr marL="107950" marR="131445" algn="just">
              <a:spcBef>
                <a:spcPts val="560"/>
              </a:spcBef>
              <a:spcAft>
                <a:spcPts val="0"/>
              </a:spcAft>
            </a:pPr>
            <a:r>
              <a:rPr lang="fr-FR" sz="800" dirty="0">
                <a:solidFill>
                  <a:srgbClr val="013863"/>
                </a:solidFill>
                <a:latin typeface="Helvetica" panose="020B0504020202030204" pitchFamily="34" charset="0"/>
              </a:rPr>
              <a:t>Phishing : Vol d’identités ou d’informations confidentielles par subterfuge. Un système d’authentification est simulé par un utilisateur malveillant qui essaie de convaincre des usagers de l’utiliser et de communiquer des informations confidentielles, comme s’il s’agissait d’un système légitime.</a:t>
            </a:r>
          </a:p>
          <a:p>
            <a:pPr marL="107950" marR="131445" algn="just">
              <a:spcBef>
                <a:spcPts val="555"/>
              </a:spcBef>
              <a:spcAft>
                <a:spcPts val="0"/>
              </a:spcAft>
            </a:pPr>
            <a:r>
              <a:rPr lang="fr-FR" sz="800" dirty="0">
                <a:solidFill>
                  <a:srgbClr val="013863"/>
                </a:solidFill>
                <a:latin typeface="Helvetica" panose="020B0504020202030204" pitchFamily="34" charset="0"/>
              </a:rPr>
              <a:t>Porte dérobée : Accès dissimulé, soit logiciel soit matériel, qui permet à un utilisateur malveillant de se connecter à une machine de manière furtive.</a:t>
            </a:r>
          </a:p>
          <a:p>
            <a:pPr marL="107950" marR="131445" algn="just">
              <a:spcBef>
                <a:spcPts val="560"/>
              </a:spcBef>
              <a:spcAft>
                <a:spcPts val="0"/>
              </a:spcAft>
            </a:pPr>
            <a:r>
              <a:rPr lang="fr-FR" sz="800" dirty="0">
                <a:solidFill>
                  <a:srgbClr val="013863"/>
                </a:solidFill>
                <a:latin typeface="Helvetica" panose="020B0504020202030204" pitchFamily="34" charset="0"/>
              </a:rPr>
              <a:t>PRA (Plan de Reprise d’Activité) : C’est un ensemble de procédures (techniques, organisationnelles, sécurité) qui permet à une entreprise de prévoir par anticipation, les mécanismes pour reconstruire et remettre en route un système d’information en cas de sinistre important ou d’incident critique.</a:t>
            </a:r>
          </a:p>
          <a:p>
            <a:pPr>
              <a:spcBef>
                <a:spcPts val="35"/>
              </a:spcBef>
            </a:pPr>
            <a:r>
              <a:rPr lang="fr-FR" sz="800" dirty="0">
                <a:solidFill>
                  <a:srgbClr val="013863"/>
                </a:solidFill>
                <a:latin typeface="Helvetica" panose="020B0504020202030204" pitchFamily="34" charset="0"/>
              </a:rPr>
              <a:t> </a:t>
            </a:r>
          </a:p>
          <a:p>
            <a:pPr marL="107950"/>
            <a:r>
              <a:rPr lang="fr-FR" sz="800" dirty="0">
                <a:solidFill>
                  <a:srgbClr val="013863"/>
                </a:solidFill>
                <a:latin typeface="Helvetica" panose="020B0504020202030204" pitchFamily="34" charset="0"/>
              </a:rPr>
              <a:t>R</a:t>
            </a:r>
          </a:p>
          <a:p>
            <a:pPr marL="107950" marR="131445" algn="just">
              <a:spcBef>
                <a:spcPts val="545"/>
              </a:spcBef>
              <a:spcAft>
                <a:spcPts val="0"/>
              </a:spcAft>
            </a:pPr>
            <a:r>
              <a:rPr lang="fr-FR" sz="800" dirty="0">
                <a:solidFill>
                  <a:srgbClr val="013863"/>
                </a:solidFill>
                <a:latin typeface="Helvetica" panose="020B0504020202030204" pitchFamily="34" charset="0"/>
              </a:rPr>
              <a:t>Rançongiciel : Forme d’extorsion imposée par un code malveillant sur un utilisateur du système. Le terme « rançongiciel » (ou ransomware en anglais) est une contraction des mots « rançon » et « logiciel ». Il s’agit donc par définition d’un programme malveillant dont le but est d’obtenir de la victime le paiement d’une rançon.</a:t>
            </a:r>
          </a:p>
          <a:p>
            <a:pPr marL="107950" marR="131445" algn="just">
              <a:spcBef>
                <a:spcPts val="455"/>
              </a:spcBef>
              <a:spcAft>
                <a:spcPts val="0"/>
              </a:spcAft>
            </a:pPr>
            <a:r>
              <a:rPr lang="fr-FR" sz="800" dirty="0">
                <a:solidFill>
                  <a:srgbClr val="013863"/>
                </a:solidFill>
                <a:latin typeface="Helvetica" panose="020B0504020202030204" pitchFamily="34" charset="0"/>
              </a:rPr>
              <a:t>Ressources : Ensemble des composants, matériels ou logiciels, connectés à un ordinateur. Tout composant de système interne est une ressource. Les ressources d’un système virtuel incluent les fichiers, les connexions au réseau, et les zones de mémoire.</a:t>
            </a:r>
          </a:p>
          <a:p>
            <a:pPr marL="107950" marR="131445" algn="just">
              <a:spcBef>
                <a:spcPts val="555"/>
              </a:spcBef>
              <a:spcAft>
                <a:spcPts val="0"/>
              </a:spcAft>
            </a:pPr>
            <a:r>
              <a:rPr lang="fr-FR" sz="800" dirty="0">
                <a:solidFill>
                  <a:srgbClr val="013863"/>
                </a:solidFill>
                <a:latin typeface="Helvetica" panose="020B0504020202030204" pitchFamily="34" charset="0"/>
              </a:rPr>
              <a:t>RGPD (Règlement Général sur la Protection des Données) : Règlement de l’Union européenne qui constitue le texte de référence en matière de protection des données à caractère personnel.</a:t>
            </a:r>
          </a:p>
          <a:p>
            <a:pPr>
              <a:spcBef>
                <a:spcPts val="40"/>
              </a:spcBef>
            </a:pPr>
            <a:r>
              <a:rPr lang="fr-FR" sz="800" dirty="0">
                <a:solidFill>
                  <a:srgbClr val="013863"/>
                </a:solidFill>
                <a:latin typeface="Helvetica" panose="020B0504020202030204" pitchFamily="34" charset="0"/>
              </a:rPr>
              <a:t> </a:t>
            </a:r>
          </a:p>
          <a:p>
            <a:pPr marL="107950"/>
            <a:r>
              <a:rPr lang="fr-FR" sz="800" dirty="0">
                <a:solidFill>
                  <a:srgbClr val="013863"/>
                </a:solidFill>
                <a:latin typeface="Helvetica" panose="020B0504020202030204" pitchFamily="34" charset="0"/>
              </a:rPr>
              <a:t>S</a:t>
            </a:r>
          </a:p>
          <a:p>
            <a:pPr marL="107950"/>
            <a:r>
              <a:rPr lang="fr-FR" sz="800" dirty="0">
                <a:solidFill>
                  <a:srgbClr val="013863"/>
                </a:solidFill>
                <a:latin typeface="Helvetica" panose="020B0504020202030204" pitchFamily="34" charset="0"/>
              </a:rPr>
              <a:t>SaaS (Software as a Service) : Logiciel où le client assure la personnalisation de ses processus métier et de son identité visuelle. Par exemple, Microsoft Office 365, Salesforce, etc.</a:t>
            </a:r>
          </a:p>
          <a:p>
            <a:pPr marL="107950" marR="132080" algn="just">
              <a:spcBef>
                <a:spcPts val="560"/>
              </a:spcBef>
              <a:spcAft>
                <a:spcPts val="0"/>
              </a:spcAft>
            </a:pPr>
            <a:r>
              <a:rPr lang="fr-FR" sz="800" dirty="0">
                <a:solidFill>
                  <a:srgbClr val="013863"/>
                </a:solidFill>
                <a:latin typeface="Helvetica" panose="020B0504020202030204" pitchFamily="34" charset="0"/>
              </a:rPr>
              <a:t>Shadow IT : Solutions informatiques non connues des équipes informatiques et donc hors du périmètre de suivi, de protection et de contrôle.</a:t>
            </a:r>
          </a:p>
          <a:p>
            <a:pPr marL="107950" marR="131445" algn="just">
              <a:spcBef>
                <a:spcPts val="560"/>
              </a:spcBef>
              <a:spcAft>
                <a:spcPts val="0"/>
              </a:spcAft>
            </a:pPr>
            <a:r>
              <a:rPr lang="fr-FR" sz="800" dirty="0">
                <a:solidFill>
                  <a:srgbClr val="013863"/>
                </a:solidFill>
                <a:latin typeface="Helvetica" panose="020B0504020202030204" pitchFamily="34" charset="0"/>
              </a:rPr>
              <a:t>Surface d’attaque : Somme des différents points faibles (les « vecteurs d’attaque ») par lesquels un utilisateur non autorisé (un « pirate ») pourrait potentiellement s’introduire dans un environnement logiciel et en soutirer des données.</a:t>
            </a:r>
          </a:p>
          <a:p>
            <a:pPr marL="107950" marR="132080" algn="just">
              <a:spcBef>
                <a:spcPts val="555"/>
              </a:spcBef>
              <a:spcAft>
                <a:spcPts val="0"/>
              </a:spcAft>
            </a:pPr>
            <a:r>
              <a:rPr lang="fr-FR" sz="800" dirty="0">
                <a:solidFill>
                  <a:srgbClr val="013863"/>
                </a:solidFill>
                <a:latin typeface="Helvetica" panose="020B0504020202030204" pitchFamily="34" charset="0"/>
              </a:rPr>
              <a:t>Système d’information : ensemble des matériels contenant les informations nécessaires pour accomplir la mission de l’entreprise et des réseaux permettant leurs échanges.</a:t>
            </a:r>
          </a:p>
          <a:p>
            <a:pPr>
              <a:spcBef>
                <a:spcPts val="40"/>
              </a:spcBef>
            </a:pPr>
            <a:r>
              <a:rPr lang="fr-FR" sz="800" dirty="0">
                <a:solidFill>
                  <a:srgbClr val="013863"/>
                </a:solidFill>
                <a:latin typeface="Helvetica" panose="020B0504020202030204" pitchFamily="34" charset="0"/>
              </a:rPr>
              <a:t> T</a:t>
            </a:r>
          </a:p>
          <a:p>
            <a:pPr marL="107950" marR="131445" algn="just">
              <a:spcBef>
                <a:spcPts val="545"/>
              </a:spcBef>
              <a:spcAft>
                <a:spcPts val="0"/>
              </a:spcAft>
            </a:pPr>
            <a:r>
              <a:rPr lang="fr-FR" sz="800" dirty="0" err="1">
                <a:solidFill>
                  <a:srgbClr val="013863"/>
                </a:solidFill>
                <a:latin typeface="Helvetica" panose="020B0504020202030204" pitchFamily="34" charset="0"/>
              </a:rPr>
              <a:t>Typosquatting</a:t>
            </a:r>
            <a:r>
              <a:rPr lang="fr-FR" sz="800" dirty="0">
                <a:solidFill>
                  <a:srgbClr val="013863"/>
                </a:solidFill>
                <a:latin typeface="Helvetica" panose="020B0504020202030204" pitchFamily="34" charset="0"/>
              </a:rPr>
              <a:t> : Action malveillante qui consiste à déposer un nom de domaine très proche d’un autre nom de domaine, dont seuls un ou deux caractères diffèrent.</a:t>
            </a:r>
          </a:p>
          <a:p>
            <a:pPr marL="107950">
              <a:spcBef>
                <a:spcPts val="420"/>
              </a:spcBef>
            </a:pPr>
            <a:r>
              <a:rPr lang="fr-FR" sz="800" dirty="0">
                <a:solidFill>
                  <a:srgbClr val="013863"/>
                </a:solidFill>
                <a:latin typeface="Helvetica" panose="020B0504020202030204" pitchFamily="34" charset="0"/>
              </a:rPr>
              <a:t>U</a:t>
            </a:r>
          </a:p>
          <a:p>
            <a:pPr marL="107950">
              <a:spcBef>
                <a:spcPts val="540"/>
              </a:spcBef>
              <a:spcAft>
                <a:spcPts val="0"/>
              </a:spcAft>
            </a:pPr>
            <a:r>
              <a:rPr lang="fr-FR" sz="800" dirty="0">
                <a:solidFill>
                  <a:srgbClr val="013863"/>
                </a:solidFill>
                <a:latin typeface="Helvetica" panose="020B0504020202030204" pitchFamily="34" charset="0"/>
              </a:rPr>
              <a:t>Utilisateurs privilégiés : Dans un système, il existe en général des utilisateurs disposant de droits spéciaux leur permettant d’administrer le système.</a:t>
            </a:r>
          </a:p>
          <a:p>
            <a:pPr>
              <a:spcBef>
                <a:spcPts val="45"/>
              </a:spcBef>
            </a:pPr>
            <a:r>
              <a:rPr lang="fr-FR" sz="800" dirty="0">
                <a:solidFill>
                  <a:srgbClr val="013863"/>
                </a:solidFill>
                <a:latin typeface="Helvetica" panose="020B0504020202030204" pitchFamily="34" charset="0"/>
              </a:rPr>
              <a:t> </a:t>
            </a:r>
          </a:p>
          <a:p>
            <a:pPr marL="107950"/>
            <a:r>
              <a:rPr lang="fr-FR" sz="800" dirty="0">
                <a:solidFill>
                  <a:srgbClr val="013863"/>
                </a:solidFill>
                <a:latin typeface="Helvetica" panose="020B0504020202030204" pitchFamily="34" charset="0"/>
              </a:rPr>
              <a:t>V</a:t>
            </a:r>
          </a:p>
          <a:p>
            <a:pPr marL="107950">
              <a:spcBef>
                <a:spcPts val="540"/>
              </a:spcBef>
              <a:spcAft>
                <a:spcPts val="0"/>
              </a:spcAft>
            </a:pPr>
            <a:r>
              <a:rPr lang="fr-FR" sz="800" dirty="0">
                <a:solidFill>
                  <a:srgbClr val="013863"/>
                </a:solidFill>
                <a:latin typeface="Helvetica" panose="020B0504020202030204" pitchFamily="34" charset="0"/>
              </a:rPr>
              <a:t>VPN (Virtual </a:t>
            </a:r>
            <a:r>
              <a:rPr lang="fr-FR" sz="800" dirty="0" err="1">
                <a:solidFill>
                  <a:srgbClr val="013863"/>
                </a:solidFill>
                <a:latin typeface="Helvetica" panose="020B0504020202030204" pitchFamily="34" charset="0"/>
              </a:rPr>
              <a:t>Private</a:t>
            </a:r>
            <a:r>
              <a:rPr lang="fr-FR" sz="800" dirty="0">
                <a:solidFill>
                  <a:srgbClr val="013863"/>
                </a:solidFill>
                <a:latin typeface="Helvetica" panose="020B0504020202030204" pitchFamily="34" charset="0"/>
              </a:rPr>
              <a:t> Network) : Système permettant de créer un lien direct entre des ordinateurs distants, via un réseau qui sécurise l’échange.</a:t>
            </a:r>
          </a:p>
          <a:p>
            <a:pPr marL="107950" marR="131445" algn="just">
              <a:lnSpc>
                <a:spcPct val="121000"/>
              </a:lnSpc>
              <a:spcBef>
                <a:spcPts val="545"/>
              </a:spcBef>
              <a:spcAft>
                <a:spcPts val="0"/>
              </a:spcAft>
            </a:pPr>
            <a:endParaRPr lang="fr-FR" sz="800" dirty="0">
              <a:solidFill>
                <a:srgbClr val="013863"/>
              </a:solidFill>
              <a:latin typeface="Helvetica" panose="020B0504020202030204" pitchFamily="34" charset="0"/>
            </a:endParaRPr>
          </a:p>
          <a:p>
            <a:pPr marR="131445" algn="just">
              <a:lnSpc>
                <a:spcPct val="121000"/>
              </a:lnSpc>
              <a:spcBef>
                <a:spcPts val="545"/>
              </a:spcBef>
              <a:spcAft>
                <a:spcPts val="0"/>
              </a:spcAft>
            </a:pPr>
            <a:r>
              <a:rPr lang="fr-FR" sz="800" dirty="0">
                <a:solidFill>
                  <a:srgbClr val="013863"/>
                </a:solidFill>
                <a:latin typeface="Helvetica" panose="020B0504020202030204" pitchFamily="34" charset="0"/>
              </a:rPr>
              <a:t>Sources:</a:t>
            </a:r>
          </a:p>
          <a:p>
            <a:pPr marR="132080" algn="just">
              <a:spcAft>
                <a:spcPts val="0"/>
              </a:spcAft>
            </a:pPr>
            <a:r>
              <a:rPr lang="fr-FR" sz="800" dirty="0">
                <a:solidFill>
                  <a:srgbClr val="013863"/>
                </a:solidFill>
                <a:latin typeface="Helvetica" panose="020B0504020202030204" pitchFamily="34" charset="0"/>
              </a:rPr>
              <a:t>CLUSIF</a:t>
            </a:r>
          </a:p>
          <a:p>
            <a:pPr marR="132080" algn="just">
              <a:spcAft>
                <a:spcPts val="0"/>
              </a:spcAft>
            </a:pPr>
            <a:r>
              <a:rPr lang="fr-FR" sz="800" dirty="0">
                <a:solidFill>
                  <a:srgbClr val="013863"/>
                </a:solidFill>
                <a:latin typeface="Helvetica" panose="020B0504020202030204" pitchFamily="34" charset="0"/>
              </a:rPr>
              <a:t>OSSIR</a:t>
            </a:r>
          </a:p>
          <a:p>
            <a:pPr marR="132080" algn="just">
              <a:spcAft>
                <a:spcPts val="0"/>
              </a:spcAft>
            </a:pPr>
            <a:r>
              <a:rPr lang="fr-FR" sz="800" dirty="0">
                <a:solidFill>
                  <a:srgbClr val="013863"/>
                </a:solidFill>
                <a:latin typeface="Helvetica" panose="020B0504020202030204" pitchFamily="34" charset="0"/>
              </a:rPr>
              <a:t>Le CLUSIF et l’OSSIR, les deux plus anciennes associations de sécurité informatique françaises, parlent en général à des passionnés de cybersécurité. </a:t>
            </a:r>
          </a:p>
          <a:p>
            <a:pPr marR="132080" algn="just">
              <a:spcAft>
                <a:spcPts val="0"/>
              </a:spcAft>
            </a:pPr>
            <a:r>
              <a:rPr lang="fr-FR" sz="800" dirty="0">
                <a:solidFill>
                  <a:srgbClr val="013863"/>
                </a:solidFill>
                <a:latin typeface="Helvetica" panose="020B0504020202030204" pitchFamily="34" charset="0"/>
              </a:rPr>
              <a:t>Les illustrations de ce document ont été réalisées par Carlo BRUZZESI. (</a:t>
            </a:r>
            <a:r>
              <a:rPr lang="fr-FR" sz="800" dirty="0" err="1">
                <a:solidFill>
                  <a:srgbClr val="013863"/>
                </a:solidFill>
                <a:latin typeface="Helvetica" panose="020B0504020202030204" pitchFamily="34" charset="0"/>
              </a:rPr>
              <a:t>instagram</a:t>
            </a:r>
            <a:r>
              <a:rPr lang="fr-FR" sz="800" dirty="0">
                <a:solidFill>
                  <a:srgbClr val="013863"/>
                </a:solidFill>
                <a:latin typeface="Helvetica" panose="020B0504020202030204" pitchFamily="34" charset="0"/>
              </a:rPr>
              <a:t> : @carloartwork)</a:t>
            </a:r>
          </a:p>
        </p:txBody>
      </p:sp>
      <p:sp>
        <p:nvSpPr>
          <p:cNvPr id="6" name="Espace réservé du numéro de diapositive 5">
            <a:extLst>
              <a:ext uri="{FF2B5EF4-FFF2-40B4-BE49-F238E27FC236}">
                <a16:creationId xmlns:a16="http://schemas.microsoft.com/office/drawing/2014/main" id="{F7D85A02-5EE8-44FC-8584-C652F71F9BC4}"/>
              </a:ext>
            </a:extLst>
          </p:cNvPr>
          <p:cNvSpPr>
            <a:spLocks noGrp="1"/>
          </p:cNvSpPr>
          <p:nvPr>
            <p:ph type="sldNum" sz="quarter" idx="12"/>
          </p:nvPr>
        </p:nvSpPr>
        <p:spPr>
          <a:xfrm>
            <a:off x="11541531" y="6545798"/>
            <a:ext cx="650469" cy="277958"/>
          </a:xfrm>
        </p:spPr>
        <p:txBody>
          <a:bodyPr/>
          <a:lstStyle/>
          <a:p>
            <a:pPr algn="r"/>
            <a:fld id="{F3EE269F-382C-4FDF-AA4F-64C84412D0DE}" type="slidenum">
              <a:rPr lang="fr-FR" sz="1200" smtClean="0">
                <a:solidFill>
                  <a:srgbClr val="013863"/>
                </a:solidFill>
              </a:rPr>
              <a:pPr algn="r"/>
              <a:t>79</a:t>
            </a:fld>
            <a:endParaRPr lang="fr-FR" dirty="0">
              <a:solidFill>
                <a:srgbClr val="013863"/>
              </a:solidFill>
            </a:endParaRPr>
          </a:p>
        </p:txBody>
      </p:sp>
      <p:sp>
        <p:nvSpPr>
          <p:cNvPr id="10" name="Rectangle 6">
            <a:extLst>
              <a:ext uri="{FF2B5EF4-FFF2-40B4-BE49-F238E27FC236}">
                <a16:creationId xmlns:a16="http://schemas.microsoft.com/office/drawing/2014/main" id="{167B42ED-C96F-422E-9960-70B509FDABBE}"/>
              </a:ext>
            </a:extLst>
          </p:cNvPr>
          <p:cNvSpPr>
            <a:spLocks noChangeArrowheads="1"/>
          </p:cNvSpPr>
          <p:nvPr/>
        </p:nvSpPr>
        <p:spPr bwMode="auto">
          <a:xfrm>
            <a:off x="6003634" y="291098"/>
            <a:ext cx="184731"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tabLst>
                <a:tab pos="611188" algn="l"/>
              </a:tabLst>
              <a:defRPr>
                <a:solidFill>
                  <a:schemeClr val="tx1"/>
                </a:solidFill>
                <a:latin typeface="Arial" panose="020B0604020202020204" pitchFamily="34" charset="0"/>
              </a:defRPr>
            </a:lvl1pPr>
            <a:lvl2pPr eaLnBrk="0" fontAlgn="base" hangingPunct="0">
              <a:spcBef>
                <a:spcPct val="0"/>
              </a:spcBef>
              <a:spcAft>
                <a:spcPct val="0"/>
              </a:spcAft>
              <a:tabLst>
                <a:tab pos="611188" algn="l"/>
              </a:tabLst>
              <a:defRPr>
                <a:solidFill>
                  <a:schemeClr val="tx1"/>
                </a:solidFill>
                <a:latin typeface="Arial" panose="020B0604020202020204" pitchFamily="34" charset="0"/>
              </a:defRPr>
            </a:lvl2pPr>
            <a:lvl3pPr eaLnBrk="0" fontAlgn="base" hangingPunct="0">
              <a:spcBef>
                <a:spcPct val="0"/>
              </a:spcBef>
              <a:spcAft>
                <a:spcPct val="0"/>
              </a:spcAft>
              <a:tabLst>
                <a:tab pos="611188" algn="l"/>
              </a:tabLst>
              <a:defRPr>
                <a:solidFill>
                  <a:schemeClr val="tx1"/>
                </a:solidFill>
                <a:latin typeface="Arial" panose="020B0604020202020204" pitchFamily="34" charset="0"/>
              </a:defRPr>
            </a:lvl3pPr>
            <a:lvl4pPr eaLnBrk="0" fontAlgn="base" hangingPunct="0">
              <a:spcBef>
                <a:spcPct val="0"/>
              </a:spcBef>
              <a:spcAft>
                <a:spcPct val="0"/>
              </a:spcAft>
              <a:tabLst>
                <a:tab pos="611188" algn="l"/>
              </a:tabLst>
              <a:defRPr>
                <a:solidFill>
                  <a:schemeClr val="tx1"/>
                </a:solidFill>
                <a:latin typeface="Arial" panose="020B0604020202020204" pitchFamily="34" charset="0"/>
              </a:defRPr>
            </a:lvl4pPr>
            <a:lvl5pPr eaLnBrk="0" fontAlgn="base" hangingPunct="0">
              <a:spcBef>
                <a:spcPct val="0"/>
              </a:spcBef>
              <a:spcAft>
                <a:spcPct val="0"/>
              </a:spcAft>
              <a:tabLst>
                <a:tab pos="611188" algn="l"/>
              </a:tabLst>
              <a:defRPr>
                <a:solidFill>
                  <a:schemeClr val="tx1"/>
                </a:solidFill>
                <a:latin typeface="Arial" panose="020B0604020202020204" pitchFamily="34" charset="0"/>
              </a:defRPr>
            </a:lvl5pPr>
            <a:lvl6pPr eaLnBrk="0" fontAlgn="base" hangingPunct="0">
              <a:spcBef>
                <a:spcPct val="0"/>
              </a:spcBef>
              <a:spcAft>
                <a:spcPct val="0"/>
              </a:spcAft>
              <a:tabLst>
                <a:tab pos="611188" algn="l"/>
              </a:tabLst>
              <a:defRPr>
                <a:solidFill>
                  <a:schemeClr val="tx1"/>
                </a:solidFill>
                <a:latin typeface="Arial" panose="020B0604020202020204" pitchFamily="34" charset="0"/>
              </a:defRPr>
            </a:lvl6pPr>
            <a:lvl7pPr eaLnBrk="0" fontAlgn="base" hangingPunct="0">
              <a:spcBef>
                <a:spcPct val="0"/>
              </a:spcBef>
              <a:spcAft>
                <a:spcPct val="0"/>
              </a:spcAft>
              <a:tabLst>
                <a:tab pos="611188" algn="l"/>
              </a:tabLst>
              <a:defRPr>
                <a:solidFill>
                  <a:schemeClr val="tx1"/>
                </a:solidFill>
                <a:latin typeface="Arial" panose="020B0604020202020204" pitchFamily="34" charset="0"/>
              </a:defRPr>
            </a:lvl7pPr>
            <a:lvl8pPr eaLnBrk="0" fontAlgn="base" hangingPunct="0">
              <a:spcBef>
                <a:spcPct val="0"/>
              </a:spcBef>
              <a:spcAft>
                <a:spcPct val="0"/>
              </a:spcAft>
              <a:tabLst>
                <a:tab pos="611188" algn="l"/>
              </a:tabLst>
              <a:defRPr>
                <a:solidFill>
                  <a:schemeClr val="tx1"/>
                </a:solidFill>
                <a:latin typeface="Arial" panose="020B0604020202020204" pitchFamily="34" charset="0"/>
              </a:defRPr>
            </a:lvl8pPr>
            <a:lvl9pPr eaLnBrk="0" fontAlgn="base" hangingPunct="0">
              <a:spcBef>
                <a:spcPct val="0"/>
              </a:spcBef>
              <a:spcAft>
                <a:spcPct val="0"/>
              </a:spcAft>
              <a:tabLst>
                <a:tab pos="611188" algn="l"/>
              </a:tabLst>
              <a:defRPr>
                <a:solidFill>
                  <a:schemeClr val="tx1"/>
                </a:solidFill>
                <a:latin typeface="Arial" panose="020B0604020202020204" pitchFamily="34" charset="0"/>
              </a:defRPr>
            </a:lvl9pPr>
          </a:lstStyle>
          <a:p>
            <a:pPr marL="0" marR="0" lvl="0" indent="0" algn="justLow" defTabSz="914400" rtl="0" eaLnBrk="0" fontAlgn="base" latinLnBrk="0" hangingPunct="0">
              <a:lnSpc>
                <a:spcPct val="100000"/>
              </a:lnSpc>
              <a:spcBef>
                <a:spcPct val="0"/>
              </a:spcBef>
              <a:spcAft>
                <a:spcPct val="0"/>
              </a:spcAft>
              <a:buClrTx/>
              <a:buSzTx/>
              <a:buFontTx/>
              <a:buNone/>
              <a:tabLst>
                <a:tab pos="611188" algn="l"/>
              </a:tabLst>
            </a:pPr>
            <a:br>
              <a:rPr kumimoji="0" lang="fr-FR" altLang="fr-FR" sz="1000" b="0" i="0" u="none" strike="noStrike" cap="none" normalizeH="0" baseline="0" dirty="0">
                <a:ln>
                  <a:noFill/>
                </a:ln>
                <a:solidFill>
                  <a:schemeClr val="tx1"/>
                </a:solidFill>
                <a:effectLst/>
                <a:latin typeface="Arial" panose="020B0604020202020204" pitchFamily="34" charset="0"/>
                <a:ea typeface="Arial" panose="020B0604020202020204" pitchFamily="34" charset="0"/>
              </a:rPr>
            </a:br>
            <a:endParaRPr kumimoji="0" lang="fr-FR" altLang="fr-FR" sz="6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41748955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A15F999-1AD1-443F-BD4F-AE9E0BB033D2}"/>
              </a:ext>
            </a:extLst>
          </p:cNvPr>
          <p:cNvSpPr/>
          <p:nvPr/>
        </p:nvSpPr>
        <p:spPr>
          <a:xfrm>
            <a:off x="407162" y="2122190"/>
            <a:ext cx="11459603" cy="3619004"/>
          </a:xfrm>
          <a:prstGeom prst="rect">
            <a:avLst/>
          </a:prstGeom>
        </p:spPr>
        <p:txBody>
          <a:bodyPr wrap="square">
            <a:spAutoFit/>
          </a:bodyPr>
          <a:lstStyle/>
          <a:p>
            <a:pPr marL="107950">
              <a:spcBef>
                <a:spcPts val="795"/>
              </a:spcBef>
              <a:spcAft>
                <a:spcPts val="0"/>
              </a:spcAft>
            </a:pPr>
            <a:r>
              <a:rPr lang="fr-FR" sz="1400" dirty="0">
                <a:solidFill>
                  <a:srgbClr val="003964"/>
                </a:solidFill>
                <a:latin typeface="Helvetica Neue"/>
              </a:rPr>
              <a:t>On dénombre cinq causes possibles :</a:t>
            </a:r>
          </a:p>
          <a:p>
            <a:pPr marL="107950">
              <a:spcBef>
                <a:spcPts val="795"/>
              </a:spcBef>
              <a:spcAft>
                <a:spcPts val="0"/>
              </a:spcAft>
            </a:pPr>
            <a:endParaRPr lang="fr-FR" sz="1400" dirty="0">
              <a:solidFill>
                <a:srgbClr val="003964"/>
              </a:solidFill>
              <a:latin typeface="Helvetica Neue"/>
            </a:endParaRPr>
          </a:p>
          <a:p>
            <a:pPr marL="742950" marR="132080" lvl="1" indent="-285750" algn="just">
              <a:lnSpc>
                <a:spcPct val="121000"/>
              </a:lnSpc>
              <a:spcBef>
                <a:spcPts val="820"/>
              </a:spcBef>
              <a:spcAft>
                <a:spcPts val="0"/>
              </a:spcAft>
              <a:buClr>
                <a:srgbClr val="787C91"/>
              </a:buClr>
              <a:buSzPts val="1000"/>
              <a:buFont typeface="Wingdings" panose="05000000000000000000" pitchFamily="2" charset="2"/>
              <a:buChar char="Ø"/>
              <a:tabLst>
                <a:tab pos="610870" algn="l"/>
              </a:tabLst>
            </a:pPr>
            <a:r>
              <a:rPr lang="fr-FR" sz="1400" dirty="0">
                <a:solidFill>
                  <a:srgbClr val="003964"/>
                </a:solidFill>
                <a:latin typeface="Helvetica Neue"/>
              </a:rPr>
              <a:t>La cybercriminalité : les nouvelles “mafias” en ligne dont le but est de </a:t>
            </a:r>
            <a:r>
              <a:rPr lang="fr-FR" sz="1400" b="1" dirty="0">
                <a:solidFill>
                  <a:srgbClr val="003964"/>
                </a:solidFill>
                <a:latin typeface="Helvetica Neue"/>
              </a:rPr>
              <a:t>gagner de l’argent </a:t>
            </a:r>
            <a:r>
              <a:rPr lang="fr-FR" sz="1400" dirty="0">
                <a:solidFill>
                  <a:srgbClr val="003964"/>
                </a:solidFill>
                <a:latin typeface="Helvetica Neue"/>
              </a:rPr>
              <a:t>au travers d’arnaques, de chantages ou de vols. Ce sont de vrais professionnels, qui attaquent tous azimuts.</a:t>
            </a:r>
          </a:p>
          <a:p>
            <a:pPr marL="742950" marR="132080" lvl="1" indent="-285750" algn="just">
              <a:lnSpc>
                <a:spcPct val="121000"/>
              </a:lnSpc>
              <a:spcBef>
                <a:spcPts val="555"/>
              </a:spcBef>
              <a:spcAft>
                <a:spcPts val="0"/>
              </a:spcAft>
              <a:buClr>
                <a:srgbClr val="787C91"/>
              </a:buClr>
              <a:buSzPts val="1000"/>
              <a:buFont typeface="Wingdings" panose="05000000000000000000" pitchFamily="2" charset="2"/>
              <a:buChar char="Ø"/>
              <a:tabLst>
                <a:tab pos="610870" algn="l"/>
              </a:tabLst>
            </a:pPr>
            <a:r>
              <a:rPr lang="fr-FR" sz="1400" dirty="0">
                <a:solidFill>
                  <a:srgbClr val="003964"/>
                </a:solidFill>
                <a:latin typeface="Helvetica Neue"/>
              </a:rPr>
              <a:t>La malveillance par négligence : résulte de la désinvolture des collaborateurs ou partenaires quant aux politiques de sécurité internes et mettent l’entreprise en situation de risque.</a:t>
            </a:r>
          </a:p>
          <a:p>
            <a:pPr marL="742950" marR="131445" lvl="1" indent="-285750" algn="just">
              <a:lnSpc>
                <a:spcPct val="121000"/>
              </a:lnSpc>
              <a:spcBef>
                <a:spcPts val="560"/>
              </a:spcBef>
              <a:buClr>
                <a:srgbClr val="787C91"/>
              </a:buClr>
              <a:buSzPts val="1000"/>
              <a:buFont typeface="Wingdings" panose="05000000000000000000" pitchFamily="2" charset="2"/>
              <a:buChar char="Ø"/>
              <a:tabLst>
                <a:tab pos="610870" algn="l"/>
              </a:tabLst>
            </a:pPr>
            <a:r>
              <a:rPr lang="fr-FR" sz="1400" dirty="0">
                <a:solidFill>
                  <a:srgbClr val="003964"/>
                </a:solidFill>
                <a:latin typeface="Helvetica Neue"/>
              </a:rPr>
              <a:t>L’atteinte à l’image : ciblée, elle contribue à la campagne de déstabilisation d’une personne ou d’une entité dont les effets sont amplifiés par l’importance actuelle des réseaux sociaux.</a:t>
            </a:r>
          </a:p>
          <a:p>
            <a:pPr marL="742950" marR="132080" lvl="1" indent="-285750" algn="just">
              <a:lnSpc>
                <a:spcPct val="121000"/>
              </a:lnSpc>
              <a:spcBef>
                <a:spcPts val="560"/>
              </a:spcBef>
              <a:buClr>
                <a:srgbClr val="787C91"/>
              </a:buClr>
              <a:buSzPts val="1000"/>
              <a:buFont typeface="Wingdings" panose="05000000000000000000" pitchFamily="2" charset="2"/>
              <a:buChar char="Ø"/>
              <a:tabLst>
                <a:tab pos="610870" algn="l"/>
              </a:tabLst>
            </a:pPr>
            <a:r>
              <a:rPr lang="fr-FR" sz="1400" dirty="0">
                <a:solidFill>
                  <a:srgbClr val="003964"/>
                </a:solidFill>
                <a:latin typeface="Helvetica Neue"/>
              </a:rPr>
              <a:t>L’espionnage : ciblé. Sous couvert d’intelligence économique, certains concurrents ou États utilisent les vulnérabilités informatiques pour espionner les secrets d’une entreprise.</a:t>
            </a:r>
          </a:p>
          <a:p>
            <a:pPr marL="742950" marR="132080" lvl="1" indent="-285750" algn="just">
              <a:lnSpc>
                <a:spcPct val="121000"/>
              </a:lnSpc>
              <a:spcBef>
                <a:spcPts val="555"/>
              </a:spcBef>
              <a:spcAft>
                <a:spcPts val="0"/>
              </a:spcAft>
              <a:buClr>
                <a:srgbClr val="787C91"/>
              </a:buClr>
              <a:buSzPts val="1000"/>
              <a:buFont typeface="Wingdings" panose="05000000000000000000" pitchFamily="2" charset="2"/>
              <a:buChar char="Ø"/>
              <a:tabLst>
                <a:tab pos="610870" algn="l"/>
              </a:tabLst>
            </a:pPr>
            <a:r>
              <a:rPr lang="fr-FR" sz="1400" dirty="0">
                <a:solidFill>
                  <a:srgbClr val="003964"/>
                </a:solidFill>
                <a:latin typeface="Helvetica Neue"/>
              </a:rPr>
              <a:t>Le sabotage : ciblé, il est réalisé à des fins de déstabilisation (économique ou politique) ou pour des raisons idéologiques (activisme).</a:t>
            </a:r>
          </a:p>
        </p:txBody>
      </p:sp>
      <p:sp>
        <p:nvSpPr>
          <p:cNvPr id="6" name="Espace réservé du numéro de diapositive 5">
            <a:extLst>
              <a:ext uri="{FF2B5EF4-FFF2-40B4-BE49-F238E27FC236}">
                <a16:creationId xmlns:a16="http://schemas.microsoft.com/office/drawing/2014/main" id="{F7D85A02-5EE8-44FC-8584-C652F71F9BC4}"/>
              </a:ext>
            </a:extLst>
          </p:cNvPr>
          <p:cNvSpPr>
            <a:spLocks noGrp="1"/>
          </p:cNvSpPr>
          <p:nvPr>
            <p:ph type="sldNum" sz="quarter" idx="12"/>
          </p:nvPr>
        </p:nvSpPr>
        <p:spPr>
          <a:xfrm>
            <a:off x="11541531" y="6545798"/>
            <a:ext cx="650469" cy="277958"/>
          </a:xfrm>
        </p:spPr>
        <p:txBody>
          <a:bodyPr/>
          <a:lstStyle/>
          <a:p>
            <a:pPr algn="r"/>
            <a:fld id="{F3EE269F-382C-4FDF-AA4F-64C84412D0DE}" type="slidenum">
              <a:rPr lang="fr-FR" sz="1200" smtClean="0">
                <a:solidFill>
                  <a:srgbClr val="013863"/>
                </a:solidFill>
              </a:rPr>
              <a:pPr algn="r"/>
              <a:t>8</a:t>
            </a:fld>
            <a:endParaRPr lang="fr-FR" dirty="0">
              <a:solidFill>
                <a:srgbClr val="013863"/>
              </a:solidFill>
            </a:endParaRPr>
          </a:p>
        </p:txBody>
      </p:sp>
      <p:sp>
        <p:nvSpPr>
          <p:cNvPr id="8" name="ZoneTexte 7">
            <a:extLst>
              <a:ext uri="{FF2B5EF4-FFF2-40B4-BE49-F238E27FC236}">
                <a16:creationId xmlns:a16="http://schemas.microsoft.com/office/drawing/2014/main" id="{52DF5D66-5E90-4986-B1C2-EA52BF462306}"/>
              </a:ext>
            </a:extLst>
          </p:cNvPr>
          <p:cNvSpPr txBox="1"/>
          <p:nvPr/>
        </p:nvSpPr>
        <p:spPr>
          <a:xfrm>
            <a:off x="407162" y="603358"/>
            <a:ext cx="12002322" cy="620426"/>
          </a:xfrm>
          <a:prstGeom prst="rect">
            <a:avLst/>
          </a:prstGeom>
          <a:noFill/>
        </p:spPr>
        <p:txBody>
          <a:bodyPr wrap="square">
            <a:spAutoFit/>
          </a:bodyPr>
          <a:lstStyle/>
          <a:p>
            <a:pPr>
              <a:lnSpc>
                <a:spcPts val="4400"/>
              </a:lnSpc>
            </a:pPr>
            <a:r>
              <a:rPr lang="fr-FR" sz="3600" cap="all" dirty="0">
                <a:solidFill>
                  <a:srgbClr val="1AB24B"/>
                </a:solidFill>
                <a:latin typeface="Helvetica" panose="020B0504020202030204" pitchFamily="34" charset="0"/>
                <a:ea typeface="Helvetica Neue" panose="02000503000000020004" pitchFamily="2" charset="0"/>
                <a:cs typeface="Helvetica Neue" panose="02000503000000020004" pitchFamily="2" charset="0"/>
              </a:rPr>
              <a:t>Introduction</a:t>
            </a:r>
            <a:endParaRPr lang="fr-FR" sz="3600" spc="-100" dirty="0">
              <a:solidFill>
                <a:srgbClr val="1AB24B"/>
              </a:solidFill>
              <a:latin typeface="Helvetica" panose="020B0504020202030204" pitchFamily="34" charset="0"/>
              <a:ea typeface="Helvetica Neue Light" charset="0"/>
              <a:cs typeface="Helvetica Neue Light" charset="0"/>
            </a:endParaRPr>
          </a:p>
        </p:txBody>
      </p:sp>
      <p:sp>
        <p:nvSpPr>
          <p:cNvPr id="7" name="Rectangle 5">
            <a:extLst>
              <a:ext uri="{FF2B5EF4-FFF2-40B4-BE49-F238E27FC236}">
                <a16:creationId xmlns:a16="http://schemas.microsoft.com/office/drawing/2014/main" id="{DA0CC942-3735-41B5-B57E-868D1DA9CDB6}"/>
              </a:ext>
            </a:extLst>
          </p:cNvPr>
          <p:cNvSpPr>
            <a:spLocks noChangeArrowheads="1"/>
          </p:cNvSpPr>
          <p:nvPr/>
        </p:nvSpPr>
        <p:spPr bwMode="auto">
          <a:xfrm>
            <a:off x="328221" y="1312673"/>
            <a:ext cx="5349071" cy="8918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223767" tIns="60306" rIns="247572" bIns="0" numCol="1" anchor="ctr" anchorCtr="0" compatLnSpc="1">
            <a:prstTxWarp prst="textNoShape">
              <a:avLst/>
            </a:prstTxWarp>
            <a:spAutoFit/>
          </a:bodyPr>
          <a:lstStyle/>
          <a:p>
            <a:pPr eaLnBrk="0" fontAlgn="base" hangingPunct="0">
              <a:spcBef>
                <a:spcPct val="0"/>
              </a:spcBef>
              <a:spcAft>
                <a:spcPct val="0"/>
              </a:spcAft>
            </a:pPr>
            <a:r>
              <a:rPr lang="fr-FR" b="1" dirty="0">
                <a:solidFill>
                  <a:srgbClr val="003964"/>
                </a:solidFill>
                <a:latin typeface="Helvetica Neue"/>
              </a:rPr>
              <a:t>Pourquoi mon entreprise est-elle une cible ?</a:t>
            </a:r>
          </a:p>
          <a:p>
            <a:pPr marL="0" marR="0" lvl="0" indent="0" algn="l" defTabSz="914400" rtl="0" eaLnBrk="0" fontAlgn="base" latinLnBrk="0" hangingPunct="0">
              <a:lnSpc>
                <a:spcPct val="100000"/>
              </a:lnSpc>
              <a:spcBef>
                <a:spcPct val="0"/>
              </a:spcBef>
              <a:spcAft>
                <a:spcPct val="0"/>
              </a:spcAft>
              <a:buClrTx/>
              <a:buSzTx/>
              <a:buFontTx/>
              <a:buNone/>
              <a:tabLst/>
            </a:pPr>
            <a:endParaRPr lang="fr-FR" altLang="fr-FR" b="1" dirty="0">
              <a:solidFill>
                <a:srgbClr val="003964"/>
              </a:solidFill>
              <a:latin typeface="Helvetica Neue"/>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1800" b="0" i="0" u="none" strike="noStrike" cap="none" normalizeH="0" baseline="0" dirty="0">
              <a:ln>
                <a:noFill/>
              </a:ln>
              <a:solidFill>
                <a:schemeClr val="tx1"/>
              </a:solidFill>
              <a:effectLst/>
              <a:latin typeface="Arial" panose="020B0604020202020204" pitchFamily="34" charset="0"/>
            </a:endParaRPr>
          </a:p>
        </p:txBody>
      </p:sp>
      <p:sp>
        <p:nvSpPr>
          <p:cNvPr id="10" name="Rectangle 6">
            <a:extLst>
              <a:ext uri="{FF2B5EF4-FFF2-40B4-BE49-F238E27FC236}">
                <a16:creationId xmlns:a16="http://schemas.microsoft.com/office/drawing/2014/main" id="{167B42ED-C96F-422E-9960-70B509FDABBE}"/>
              </a:ext>
            </a:extLst>
          </p:cNvPr>
          <p:cNvSpPr>
            <a:spLocks noChangeArrowheads="1"/>
          </p:cNvSpPr>
          <p:nvPr/>
        </p:nvSpPr>
        <p:spPr bwMode="auto">
          <a:xfrm>
            <a:off x="6003634" y="291098"/>
            <a:ext cx="184731"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tabLst>
                <a:tab pos="611188" algn="l"/>
              </a:tabLst>
              <a:defRPr>
                <a:solidFill>
                  <a:schemeClr val="tx1"/>
                </a:solidFill>
                <a:latin typeface="Arial" panose="020B0604020202020204" pitchFamily="34" charset="0"/>
              </a:defRPr>
            </a:lvl1pPr>
            <a:lvl2pPr eaLnBrk="0" fontAlgn="base" hangingPunct="0">
              <a:spcBef>
                <a:spcPct val="0"/>
              </a:spcBef>
              <a:spcAft>
                <a:spcPct val="0"/>
              </a:spcAft>
              <a:tabLst>
                <a:tab pos="611188" algn="l"/>
              </a:tabLst>
              <a:defRPr>
                <a:solidFill>
                  <a:schemeClr val="tx1"/>
                </a:solidFill>
                <a:latin typeface="Arial" panose="020B0604020202020204" pitchFamily="34" charset="0"/>
              </a:defRPr>
            </a:lvl2pPr>
            <a:lvl3pPr eaLnBrk="0" fontAlgn="base" hangingPunct="0">
              <a:spcBef>
                <a:spcPct val="0"/>
              </a:spcBef>
              <a:spcAft>
                <a:spcPct val="0"/>
              </a:spcAft>
              <a:tabLst>
                <a:tab pos="611188" algn="l"/>
              </a:tabLst>
              <a:defRPr>
                <a:solidFill>
                  <a:schemeClr val="tx1"/>
                </a:solidFill>
                <a:latin typeface="Arial" panose="020B0604020202020204" pitchFamily="34" charset="0"/>
              </a:defRPr>
            </a:lvl3pPr>
            <a:lvl4pPr eaLnBrk="0" fontAlgn="base" hangingPunct="0">
              <a:spcBef>
                <a:spcPct val="0"/>
              </a:spcBef>
              <a:spcAft>
                <a:spcPct val="0"/>
              </a:spcAft>
              <a:tabLst>
                <a:tab pos="611188" algn="l"/>
              </a:tabLst>
              <a:defRPr>
                <a:solidFill>
                  <a:schemeClr val="tx1"/>
                </a:solidFill>
                <a:latin typeface="Arial" panose="020B0604020202020204" pitchFamily="34" charset="0"/>
              </a:defRPr>
            </a:lvl4pPr>
            <a:lvl5pPr eaLnBrk="0" fontAlgn="base" hangingPunct="0">
              <a:spcBef>
                <a:spcPct val="0"/>
              </a:spcBef>
              <a:spcAft>
                <a:spcPct val="0"/>
              </a:spcAft>
              <a:tabLst>
                <a:tab pos="611188" algn="l"/>
              </a:tabLst>
              <a:defRPr>
                <a:solidFill>
                  <a:schemeClr val="tx1"/>
                </a:solidFill>
                <a:latin typeface="Arial" panose="020B0604020202020204" pitchFamily="34" charset="0"/>
              </a:defRPr>
            </a:lvl5pPr>
            <a:lvl6pPr eaLnBrk="0" fontAlgn="base" hangingPunct="0">
              <a:spcBef>
                <a:spcPct val="0"/>
              </a:spcBef>
              <a:spcAft>
                <a:spcPct val="0"/>
              </a:spcAft>
              <a:tabLst>
                <a:tab pos="611188" algn="l"/>
              </a:tabLst>
              <a:defRPr>
                <a:solidFill>
                  <a:schemeClr val="tx1"/>
                </a:solidFill>
                <a:latin typeface="Arial" panose="020B0604020202020204" pitchFamily="34" charset="0"/>
              </a:defRPr>
            </a:lvl6pPr>
            <a:lvl7pPr eaLnBrk="0" fontAlgn="base" hangingPunct="0">
              <a:spcBef>
                <a:spcPct val="0"/>
              </a:spcBef>
              <a:spcAft>
                <a:spcPct val="0"/>
              </a:spcAft>
              <a:tabLst>
                <a:tab pos="611188" algn="l"/>
              </a:tabLst>
              <a:defRPr>
                <a:solidFill>
                  <a:schemeClr val="tx1"/>
                </a:solidFill>
                <a:latin typeface="Arial" panose="020B0604020202020204" pitchFamily="34" charset="0"/>
              </a:defRPr>
            </a:lvl7pPr>
            <a:lvl8pPr eaLnBrk="0" fontAlgn="base" hangingPunct="0">
              <a:spcBef>
                <a:spcPct val="0"/>
              </a:spcBef>
              <a:spcAft>
                <a:spcPct val="0"/>
              </a:spcAft>
              <a:tabLst>
                <a:tab pos="611188" algn="l"/>
              </a:tabLst>
              <a:defRPr>
                <a:solidFill>
                  <a:schemeClr val="tx1"/>
                </a:solidFill>
                <a:latin typeface="Arial" panose="020B0604020202020204" pitchFamily="34" charset="0"/>
              </a:defRPr>
            </a:lvl8pPr>
            <a:lvl9pPr eaLnBrk="0" fontAlgn="base" hangingPunct="0">
              <a:spcBef>
                <a:spcPct val="0"/>
              </a:spcBef>
              <a:spcAft>
                <a:spcPct val="0"/>
              </a:spcAft>
              <a:tabLst>
                <a:tab pos="611188" algn="l"/>
              </a:tabLst>
              <a:defRPr>
                <a:solidFill>
                  <a:schemeClr val="tx1"/>
                </a:solidFill>
                <a:latin typeface="Arial" panose="020B0604020202020204" pitchFamily="34" charset="0"/>
              </a:defRPr>
            </a:lvl9pPr>
          </a:lstStyle>
          <a:p>
            <a:pPr marL="0" marR="0" lvl="0" indent="0" algn="justLow" defTabSz="914400" rtl="0" eaLnBrk="0" fontAlgn="base" latinLnBrk="0" hangingPunct="0">
              <a:lnSpc>
                <a:spcPct val="100000"/>
              </a:lnSpc>
              <a:spcBef>
                <a:spcPct val="0"/>
              </a:spcBef>
              <a:spcAft>
                <a:spcPct val="0"/>
              </a:spcAft>
              <a:buClrTx/>
              <a:buSzTx/>
              <a:buFontTx/>
              <a:buNone/>
              <a:tabLst>
                <a:tab pos="611188" algn="l"/>
              </a:tabLst>
            </a:pPr>
            <a:br>
              <a:rPr kumimoji="0" lang="fr-FR" altLang="fr-FR" sz="1000" b="0" i="0" u="none" strike="noStrike" cap="none" normalizeH="0" baseline="0" dirty="0">
                <a:ln>
                  <a:noFill/>
                </a:ln>
                <a:solidFill>
                  <a:schemeClr val="tx1"/>
                </a:solidFill>
                <a:effectLst/>
                <a:latin typeface="Arial" panose="020B0604020202020204" pitchFamily="34" charset="0"/>
                <a:ea typeface="Arial" panose="020B0604020202020204" pitchFamily="34" charset="0"/>
              </a:rPr>
            </a:br>
            <a:endParaRPr kumimoji="0" lang="fr-FR" altLang="fr-FR" sz="6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05078682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403"/>
            <a:ext cx="12192717" cy="6857597"/>
          </a:xfrm>
          <a:prstGeom prst="rect">
            <a:avLst/>
          </a:prstGeom>
        </p:spPr>
      </p:pic>
      <p:sp>
        <p:nvSpPr>
          <p:cNvPr id="3" name="Espace réservé du numéro de diapositive 5">
            <a:extLst>
              <a:ext uri="{FF2B5EF4-FFF2-40B4-BE49-F238E27FC236}">
                <a16:creationId xmlns:a16="http://schemas.microsoft.com/office/drawing/2014/main" id="{D42E9FA7-7D3C-4DB9-B459-0EA41DB89D1C}"/>
              </a:ext>
            </a:extLst>
          </p:cNvPr>
          <p:cNvSpPr>
            <a:spLocks noGrp="1"/>
          </p:cNvSpPr>
          <p:nvPr>
            <p:ph type="sldNum" sz="quarter" idx="12"/>
          </p:nvPr>
        </p:nvSpPr>
        <p:spPr>
          <a:xfrm>
            <a:off x="11541531" y="6540355"/>
            <a:ext cx="650469" cy="277958"/>
          </a:xfrm>
        </p:spPr>
        <p:txBody>
          <a:bodyPr/>
          <a:lstStyle/>
          <a:p>
            <a:pPr algn="r"/>
            <a:fld id="{F3EE269F-382C-4FDF-AA4F-64C84412D0DE}" type="slidenum">
              <a:rPr lang="fr-FR" sz="1200" smtClean="0">
                <a:solidFill>
                  <a:srgbClr val="013863"/>
                </a:solidFill>
              </a:rPr>
              <a:pPr algn="r"/>
              <a:t>80</a:t>
            </a:fld>
            <a:endParaRPr lang="fr-FR" dirty="0">
              <a:solidFill>
                <a:srgbClr val="013863"/>
              </a:solidFill>
            </a:endParaRPr>
          </a:p>
        </p:txBody>
      </p:sp>
    </p:spTree>
    <p:extLst>
      <p:ext uri="{BB962C8B-B14F-4D97-AF65-F5344CB8AC3E}">
        <p14:creationId xmlns:p14="http://schemas.microsoft.com/office/powerpoint/2010/main" val="12430713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numéro de diapositive 5">
            <a:extLst>
              <a:ext uri="{FF2B5EF4-FFF2-40B4-BE49-F238E27FC236}">
                <a16:creationId xmlns:a16="http://schemas.microsoft.com/office/drawing/2014/main" id="{F7D85A02-5EE8-44FC-8584-C652F71F9BC4}"/>
              </a:ext>
            </a:extLst>
          </p:cNvPr>
          <p:cNvSpPr>
            <a:spLocks noGrp="1"/>
          </p:cNvSpPr>
          <p:nvPr>
            <p:ph type="sldNum" sz="quarter" idx="12"/>
          </p:nvPr>
        </p:nvSpPr>
        <p:spPr>
          <a:xfrm>
            <a:off x="11541531" y="6545798"/>
            <a:ext cx="650469" cy="277958"/>
          </a:xfrm>
        </p:spPr>
        <p:txBody>
          <a:bodyPr/>
          <a:lstStyle/>
          <a:p>
            <a:pPr algn="r"/>
            <a:fld id="{F3EE269F-382C-4FDF-AA4F-64C84412D0DE}" type="slidenum">
              <a:rPr lang="fr-FR" sz="1200" smtClean="0">
                <a:solidFill>
                  <a:srgbClr val="013863"/>
                </a:solidFill>
              </a:rPr>
              <a:pPr algn="r"/>
              <a:t>9</a:t>
            </a:fld>
            <a:endParaRPr lang="fr-FR" dirty="0">
              <a:solidFill>
                <a:srgbClr val="013863"/>
              </a:solidFill>
            </a:endParaRPr>
          </a:p>
        </p:txBody>
      </p:sp>
      <p:sp>
        <p:nvSpPr>
          <p:cNvPr id="8" name="ZoneTexte 7">
            <a:extLst>
              <a:ext uri="{FF2B5EF4-FFF2-40B4-BE49-F238E27FC236}">
                <a16:creationId xmlns:a16="http://schemas.microsoft.com/office/drawing/2014/main" id="{52DF5D66-5E90-4986-B1C2-EA52BF462306}"/>
              </a:ext>
            </a:extLst>
          </p:cNvPr>
          <p:cNvSpPr txBox="1"/>
          <p:nvPr/>
        </p:nvSpPr>
        <p:spPr>
          <a:xfrm>
            <a:off x="407162" y="603358"/>
            <a:ext cx="12002322" cy="646331"/>
          </a:xfrm>
          <a:prstGeom prst="rect">
            <a:avLst/>
          </a:prstGeom>
          <a:noFill/>
        </p:spPr>
        <p:txBody>
          <a:bodyPr wrap="square">
            <a:spAutoFit/>
          </a:bodyPr>
          <a:lstStyle/>
          <a:p>
            <a:pPr marL="223520" marR="247015">
              <a:spcBef>
                <a:spcPts val="1325"/>
              </a:spcBef>
            </a:pPr>
            <a:r>
              <a:rPr lang="fr-FR" sz="3600" b="1" dirty="0">
                <a:solidFill>
                  <a:srgbClr val="02AD53"/>
                </a:solidFill>
                <a:effectLst/>
                <a:latin typeface="Helvetica" panose="020B0504020202030204" pitchFamily="34" charset="0"/>
                <a:ea typeface="Arial" panose="020B0604020202020204" pitchFamily="34" charset="0"/>
              </a:rPr>
              <a:t>AVANT-PROPOS</a:t>
            </a:r>
          </a:p>
        </p:txBody>
      </p:sp>
      <p:pic>
        <p:nvPicPr>
          <p:cNvPr id="4" name="Image 3">
            <a:extLst>
              <a:ext uri="{FF2B5EF4-FFF2-40B4-BE49-F238E27FC236}">
                <a16:creationId xmlns:a16="http://schemas.microsoft.com/office/drawing/2014/main" id="{3BD283E3-DF6D-4A17-9E17-00A9DB9E6564}"/>
              </a:ext>
            </a:extLst>
          </p:cNvPr>
          <p:cNvPicPr>
            <a:picLocks noChangeAspect="1"/>
          </p:cNvPicPr>
          <p:nvPr/>
        </p:nvPicPr>
        <p:blipFill>
          <a:blip r:embed="rId2"/>
          <a:stretch>
            <a:fillRect/>
          </a:stretch>
        </p:blipFill>
        <p:spPr>
          <a:xfrm>
            <a:off x="388119" y="1657693"/>
            <a:ext cx="11153412" cy="4480101"/>
          </a:xfrm>
          <a:prstGeom prst="rect">
            <a:avLst/>
          </a:prstGeom>
        </p:spPr>
      </p:pic>
    </p:spTree>
    <p:extLst>
      <p:ext uri="{BB962C8B-B14F-4D97-AF65-F5344CB8AC3E}">
        <p14:creationId xmlns:p14="http://schemas.microsoft.com/office/powerpoint/2010/main" val="761626791"/>
      </p:ext>
    </p:extLst>
  </p:cSld>
  <p:clrMapOvr>
    <a:masterClrMapping/>
  </p:clrMapOvr>
</p:sld>
</file>

<file path=ppt/theme/theme1.xml><?xml version="1.0" encoding="utf-8"?>
<a:theme xmlns:a="http://schemas.openxmlformats.org/drawingml/2006/main" name="Thème Office">
  <a:themeElements>
    <a:clrScheme name="Bureau">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ésentation1" id="{6E461A7E-7C00-7640-943D-0C7227A551B2}" vid="{156DD22B-9E7D-2A4D-86F4-CD84F315DB1F}"/>
    </a:ext>
  </a:extLst>
</a:theme>
</file>

<file path=ppt/theme/theme2.xml><?xml version="1.0" encoding="utf-8"?>
<a:theme xmlns:a="http://schemas.openxmlformats.org/drawingml/2006/main" name="Thème Office">
  <a:themeElements>
    <a:clrScheme name="Bureau">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Bureau">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Template_Veyan_Ecran</Template>
  <TotalTime>0</TotalTime>
  <Words>8832</Words>
  <Application>Microsoft Office PowerPoint</Application>
  <PresentationFormat>Grand écran</PresentationFormat>
  <Paragraphs>902</Paragraphs>
  <Slides>80</Slides>
  <Notes>1</Notes>
  <HiddenSlides>0</HiddenSlides>
  <MMClips>0</MMClips>
  <ScaleCrop>false</ScaleCrop>
  <HeadingPairs>
    <vt:vector size="6" baseType="variant">
      <vt:variant>
        <vt:lpstr>Polices utilisées</vt:lpstr>
      </vt:variant>
      <vt:variant>
        <vt:i4>8</vt:i4>
      </vt:variant>
      <vt:variant>
        <vt:lpstr>Thème</vt:lpstr>
      </vt:variant>
      <vt:variant>
        <vt:i4>1</vt:i4>
      </vt:variant>
      <vt:variant>
        <vt:lpstr>Titres des diapositives</vt:lpstr>
      </vt:variant>
      <vt:variant>
        <vt:i4>80</vt:i4>
      </vt:variant>
    </vt:vector>
  </HeadingPairs>
  <TitlesOfParts>
    <vt:vector size="89" baseType="lpstr">
      <vt:lpstr>Arial</vt:lpstr>
      <vt:lpstr>Calibri</vt:lpstr>
      <vt:lpstr>Helvetica</vt:lpstr>
      <vt:lpstr>Helvetica Neue</vt:lpstr>
      <vt:lpstr>Helvetica Neue </vt:lpstr>
      <vt:lpstr>Helvetica Neue Light</vt:lpstr>
      <vt:lpstr>Tahoma</vt:lpstr>
      <vt:lpstr>Wingdings</vt:lpstr>
      <vt:lpstr>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Écosystème du cybercrime</vt:lpstr>
      <vt:lpstr>Présentation PowerPoint</vt:lpstr>
      <vt:lpstr>Écosystème du cybercrime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keywords/>
  <dc:description/>
  <cp:lastModifiedBy/>
  <cp:revision>1</cp:revision>
  <dcterms:created xsi:type="dcterms:W3CDTF">2022-04-03T09:57:11Z</dcterms:created>
  <dcterms:modified xsi:type="dcterms:W3CDTF">2022-04-06T06:33:29Z</dcterms:modified>
  <cp:category/>
</cp:coreProperties>
</file>